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3" r:id="rId2"/>
    <p:sldMasterId id="2147483652" r:id="rId3"/>
  </p:sldMasterIdLst>
  <p:notesMasterIdLst>
    <p:notesMasterId r:id="rId65"/>
  </p:notesMasterIdLst>
  <p:sldIdLst>
    <p:sldId id="256" r:id="rId4"/>
    <p:sldId id="597" r:id="rId5"/>
    <p:sldId id="898" r:id="rId6"/>
    <p:sldId id="899" r:id="rId7"/>
    <p:sldId id="897" r:id="rId8"/>
    <p:sldId id="901" r:id="rId9"/>
    <p:sldId id="902" r:id="rId10"/>
    <p:sldId id="904" r:id="rId11"/>
    <p:sldId id="903" r:id="rId12"/>
    <p:sldId id="945" r:id="rId13"/>
    <p:sldId id="905" r:id="rId14"/>
    <p:sldId id="907" r:id="rId15"/>
    <p:sldId id="908" r:id="rId16"/>
    <p:sldId id="894" r:id="rId17"/>
    <p:sldId id="911" r:id="rId18"/>
    <p:sldId id="948" r:id="rId19"/>
    <p:sldId id="946" r:id="rId20"/>
    <p:sldId id="949" r:id="rId21"/>
    <p:sldId id="947" r:id="rId22"/>
    <p:sldId id="916" r:id="rId23"/>
    <p:sldId id="917" r:id="rId24"/>
    <p:sldId id="918" r:id="rId25"/>
    <p:sldId id="923" r:id="rId26"/>
    <p:sldId id="924" r:id="rId27"/>
    <p:sldId id="925" r:id="rId28"/>
    <p:sldId id="922" r:id="rId29"/>
    <p:sldId id="926" r:id="rId30"/>
    <p:sldId id="921" r:id="rId31"/>
    <p:sldId id="798" r:id="rId32"/>
    <p:sldId id="806" r:id="rId33"/>
    <p:sldId id="927" r:id="rId34"/>
    <p:sldId id="928" r:id="rId35"/>
    <p:sldId id="913" r:id="rId36"/>
    <p:sldId id="914" r:id="rId37"/>
    <p:sldId id="915" r:id="rId38"/>
    <p:sldId id="919" r:id="rId39"/>
    <p:sldId id="920" r:id="rId40"/>
    <p:sldId id="950" r:id="rId41"/>
    <p:sldId id="952" r:id="rId42"/>
    <p:sldId id="863" r:id="rId43"/>
    <p:sldId id="929" r:id="rId44"/>
    <p:sldId id="859" r:id="rId45"/>
    <p:sldId id="861" r:id="rId46"/>
    <p:sldId id="934" r:id="rId47"/>
    <p:sldId id="880" r:id="rId48"/>
    <p:sldId id="937" r:id="rId49"/>
    <p:sldId id="881" r:id="rId50"/>
    <p:sldId id="930" r:id="rId51"/>
    <p:sldId id="878" r:id="rId52"/>
    <p:sldId id="879" r:id="rId53"/>
    <p:sldId id="953" r:id="rId54"/>
    <p:sldId id="873" r:id="rId55"/>
    <p:sldId id="874" r:id="rId56"/>
    <p:sldId id="875" r:id="rId57"/>
    <p:sldId id="938" r:id="rId58"/>
    <p:sldId id="939" r:id="rId59"/>
    <p:sldId id="940" r:id="rId60"/>
    <p:sldId id="954" r:id="rId61"/>
    <p:sldId id="890" r:id="rId62"/>
    <p:sldId id="941" r:id="rId63"/>
    <p:sldId id="876" r:id="rId6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9" autoAdjust="0"/>
    <p:restoredTop sz="94951" autoAdjust="0"/>
  </p:normalViewPr>
  <p:slideViewPr>
    <p:cSldViewPr>
      <p:cViewPr varScale="1">
        <p:scale>
          <a:sx n="83" d="100"/>
          <a:sy n="83" d="100"/>
        </p:scale>
        <p:origin x="171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68A0CAA-2BC6-4345-AB51-8D6C5E1D05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077BCBF-E590-154E-8458-0627DBC532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6CD9E31D-82B4-9F48-B011-B359E6FF7BD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DE344893-1C64-6149-83DC-0E74ED5941B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4886E8DF-9985-184D-80AC-7A4D36FF947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>
            <a:extLst>
              <a:ext uri="{FF2B5EF4-FFF2-40B4-BE49-F238E27FC236}">
                <a16:creationId xmlns:a16="http://schemas.microsoft.com/office/drawing/2014/main" id="{30C49A40-B99A-6B49-A177-6A49990DDC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 u="none"/>
            </a:lvl1pPr>
          </a:lstStyle>
          <a:p>
            <a:pPr>
              <a:defRPr/>
            </a:pPr>
            <a:fld id="{61EE2BA8-AEC7-9141-819D-9097A2BFAA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0E70732B-3AE5-8C4E-86F3-A5498E615D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2640059-B780-D244-A835-3738152676AE}" type="slidenum">
              <a:rPr lang="en-US" altLang="zh-CN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15FF6FC-0C88-6D48-90AF-0C7EA8F3A8E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0AFDB46-1648-8A4F-8235-9D820B277A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不同于基于分组，将所有的分组中具有相同关键字段的分组合并抽象为流（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flow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698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带外方式：转发器通过独立的物理网络和控制器连接。这个独立的带外网络，可以直接运行简单的传统分布式控制协议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IGP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，确保转发器和控制器之间的通信打通。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带内方式：控制通道和用户业务共用一张物理网络，对于大型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网络，处于成本考虑，一般选择带内控制通道方式。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60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混合交换机：控制层和数据层在同一台交换机上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EE2BA8-AEC7-9141-819D-9097A2BFAAD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72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F5D648F4-E452-0048-A093-4A37EBA8A3D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E23CFE3D-35C7-F04F-91A5-F2E07BC0C8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4B50B300-E07D-6840-BCE7-A9A79229C8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6678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C20D22-168C-3B4C-B35B-8BE2C5491E17}" type="slidenum">
              <a:rPr lang="en-US" altLang="zh-CN" u="none" smtClean="0">
                <a:latin typeface="Times New Roman" panose="02020603050405020304" pitchFamily="18" charset="0"/>
              </a:rPr>
              <a:pPr/>
              <a:t>29</a:t>
            </a:fld>
            <a:endParaRPr lang="en-US" altLang="zh-CN" u="none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25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1B758C3D-7EEA-FD42-9F48-CDF13E6D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4C64AE5-937D-0F42-BBE9-4EEFE3626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2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3" y="1524001"/>
            <a:ext cx="7623175" cy="1752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1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000"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BAA7FE1-8087-FB47-9D5C-80FB067536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A5592A3-9E0F-BD4E-9711-7E69A78E67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9"/>
            <a:ext cx="2895600" cy="457200"/>
          </a:xfrm>
        </p:spPr>
        <p:txBody>
          <a:bodyPr/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5DC4374-4C0D-AE48-8140-119EABFA8F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9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 u="none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8BEF91B3-FC1D-474C-8FBD-6544F6CC1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945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E646DE-1DB4-FB43-8B25-1C96D70D25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F8449-8946-FA4F-BA41-B69CC2FA13A7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3ED6CD-C140-BB44-AF38-1BC66C1C43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81763B-AD61-534F-8288-155E8C074E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8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93713"/>
            <a:ext cx="2057400" cy="55991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493713"/>
            <a:ext cx="6019800" cy="55991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19C7A3-D871-CD47-BEE6-B21D203C72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6C340-9D8D-B54F-86E9-155CEA4806BA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D6874B-76A2-4649-9894-15D2B56911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7FC2D-83A9-744C-813B-2A7097892E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730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40"/>
            <a:ext cx="4038600" cy="47513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41439"/>
            <a:ext cx="4038600" cy="22987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92541"/>
            <a:ext cx="4038600" cy="23002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FDFD5B-1984-7D4F-B8CF-C97AF8ACA4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FF45C-9993-254A-A54E-02E7A34D37EC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28ECD89-7B94-4549-8AB6-9E0B4C0AB6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20F15-F518-A942-8BE7-8CC6792F07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2065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40"/>
            <a:ext cx="4038600" cy="47513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40"/>
            <a:ext cx="4038600" cy="47513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1E18A-3F12-C549-B132-4D3D3B72C3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2AC92-3FFB-E94D-8206-AF00500AC5C5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2447A-1CCA-9F47-A58F-0372427A24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A239D-51D1-D340-8FD1-B683979F3F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21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7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1" indent="0" algn="ctr">
              <a:buNone/>
              <a:defRPr/>
            </a:lvl3pPr>
            <a:lvl4pPr marL="1371542" indent="0" algn="ctr">
              <a:buNone/>
              <a:defRPr/>
            </a:lvl4pPr>
            <a:lvl5pPr marL="1828722" indent="0" algn="ctr">
              <a:buNone/>
              <a:defRPr/>
            </a:lvl5pPr>
            <a:lvl6pPr marL="2285903" indent="0" algn="ctr">
              <a:buNone/>
              <a:defRPr/>
            </a:lvl6pPr>
            <a:lvl7pPr marL="2743085" indent="0" algn="ctr">
              <a:buNone/>
              <a:defRPr/>
            </a:lvl7pPr>
            <a:lvl8pPr marL="3200264" indent="0" algn="ctr">
              <a:buNone/>
              <a:defRPr/>
            </a:lvl8pPr>
            <a:lvl9pPr marL="3657445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2A1B1C-6664-A348-A55B-7ED669A0CF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F69973-136B-7D47-B672-C3F32AB67C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1B225B-54ED-EA40-8300-80746868EA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02312-1A8E-444A-BCB8-70C0F7AFE0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7748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42D8E-EB2A-CF44-9409-51495285DF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F992C1-BF47-8746-9E26-AE4F0D547D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50C7F3-C1BA-5945-B6DF-3D5F6319D3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6D182-ECCE-4046-8D10-EED6AB2C18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2242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1" indent="0">
              <a:buNone/>
              <a:defRPr sz="1600"/>
            </a:lvl3pPr>
            <a:lvl4pPr marL="1371542" indent="0">
              <a:buNone/>
              <a:defRPr sz="1400"/>
            </a:lvl4pPr>
            <a:lvl5pPr marL="1828722" indent="0">
              <a:buNone/>
              <a:defRPr sz="1400"/>
            </a:lvl5pPr>
            <a:lvl6pPr marL="2285903" indent="0">
              <a:buNone/>
              <a:defRPr sz="1400"/>
            </a:lvl6pPr>
            <a:lvl7pPr marL="2743085" indent="0">
              <a:buNone/>
              <a:defRPr sz="1400"/>
            </a:lvl7pPr>
            <a:lvl8pPr marL="3200264" indent="0">
              <a:buNone/>
              <a:defRPr sz="1400"/>
            </a:lvl8pPr>
            <a:lvl9pPr marL="3657445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013318-30D0-2241-839E-0E16156FB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BE3CF9-3798-0E40-B10B-4DC61A02B7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2AB3FE-74EC-CD40-9692-DF55C54C4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41180-8B14-F143-BD88-7803B656C4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402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2FFE8-1DFD-4D4A-B97D-014ACFFE6D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4DBDBA-5D0A-9F48-AE28-F443B1D2F9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1730-8249-A84C-A387-ABF1B3FC10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EC997-AD1A-2242-9864-1573C139E0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310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4327295-18FB-8F40-83E3-70C18B960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F77B2E7-F24A-1840-9141-C57854771A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411AA1E-F298-B34B-AD41-D99BCC9543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140CF-1F25-0D4D-9CE8-0B467F1938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583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B008BC8-4708-0248-BEF2-07F78ACB96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D37F389-AD3A-1D4E-9F3C-2C453C49CB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1A24ECA-E468-454C-A774-8EC05D8137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D08BB-2C81-0A41-94A1-1B44B74A22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59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321698-A89A-AF49-A5AE-343A5920A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F8091-1686-CE4C-A601-4274F64D45CC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7AE1C1-D1FE-9840-84F8-C10BBB150D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377C9-3FD0-114A-887C-3D740B0D50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0677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879093D-7026-5944-97E4-73670BD274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9774AF-3F27-BC44-AE78-E6453555D8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A02A21-2390-054F-A856-174554EC6F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0824E-7AFE-F04B-A603-01C7D93895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8455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803DD-341D-7540-9722-7154309997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6D09E-93C5-9D42-BB7F-56BBF9DD0D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4B28D-5A81-844C-BE67-CE9F9FF2EB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2A901-66FC-0647-83E8-75F292D493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20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5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D9556-7930-624E-ACC1-A0636F58B8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09EA8-B342-9C41-AABB-327B144CD1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03C46-6143-4843-A057-2542DA89DE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68CA20-7364-394C-909E-4EA8193427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326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8354AD-C746-D545-B295-7D0711059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054DDF-AFF7-AD46-9E63-A05974DE51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04FE95-BE57-5147-858A-1C209BDA78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229EE-BF6E-634B-9D98-867FE30D97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66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B7A08B-DE18-3642-A152-144D5EF63B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08967B-A127-7C42-BB5A-08EE58DC8D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BEEEB5-2887-9D4A-8E18-E0AF1FB07A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A3902-0603-8345-9FE4-06A81657F8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288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7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1" indent="0" algn="ctr">
              <a:buNone/>
              <a:defRPr/>
            </a:lvl2pPr>
            <a:lvl3pPr marL="914361" indent="0" algn="ctr">
              <a:buNone/>
              <a:defRPr/>
            </a:lvl3pPr>
            <a:lvl4pPr marL="1371542" indent="0" algn="ctr">
              <a:buNone/>
              <a:defRPr/>
            </a:lvl4pPr>
            <a:lvl5pPr marL="1828722" indent="0" algn="ctr">
              <a:buNone/>
              <a:defRPr/>
            </a:lvl5pPr>
            <a:lvl6pPr marL="2285903" indent="0" algn="ctr">
              <a:buNone/>
              <a:defRPr/>
            </a:lvl6pPr>
            <a:lvl7pPr marL="2743085" indent="0" algn="ctr">
              <a:buNone/>
              <a:defRPr/>
            </a:lvl7pPr>
            <a:lvl8pPr marL="3200264" indent="0" algn="ctr">
              <a:buNone/>
              <a:defRPr/>
            </a:lvl8pPr>
            <a:lvl9pPr marL="3657445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27802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18816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1" indent="0">
              <a:buNone/>
              <a:defRPr sz="1600"/>
            </a:lvl3pPr>
            <a:lvl4pPr marL="1371542" indent="0">
              <a:buNone/>
              <a:defRPr sz="1400"/>
            </a:lvl4pPr>
            <a:lvl5pPr marL="1828722" indent="0">
              <a:buNone/>
              <a:defRPr sz="1400"/>
            </a:lvl5pPr>
            <a:lvl6pPr marL="2285903" indent="0">
              <a:buNone/>
              <a:defRPr sz="1400"/>
            </a:lvl6pPr>
            <a:lvl7pPr marL="2743085" indent="0">
              <a:buNone/>
              <a:defRPr sz="1400"/>
            </a:lvl7pPr>
            <a:lvl8pPr marL="3200264" indent="0">
              <a:buNone/>
              <a:defRPr sz="1400"/>
            </a:lvl8pPr>
            <a:lvl9pPr marL="3657445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6430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267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0304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1" indent="0">
              <a:buNone/>
              <a:defRPr sz="1800"/>
            </a:lvl2pPr>
            <a:lvl3pPr marL="914361" indent="0">
              <a:buNone/>
              <a:defRPr sz="1600"/>
            </a:lvl3pPr>
            <a:lvl4pPr marL="1371542" indent="0">
              <a:buNone/>
              <a:defRPr sz="1400"/>
            </a:lvl4pPr>
            <a:lvl5pPr marL="1828722" indent="0">
              <a:buNone/>
              <a:defRPr sz="1400"/>
            </a:lvl5pPr>
            <a:lvl6pPr marL="2285903" indent="0">
              <a:buNone/>
              <a:defRPr sz="1400"/>
            </a:lvl6pPr>
            <a:lvl7pPr marL="2743085" indent="0">
              <a:buNone/>
              <a:defRPr sz="1400"/>
            </a:lvl7pPr>
            <a:lvl8pPr marL="3200264" indent="0">
              <a:buNone/>
              <a:defRPr sz="1400"/>
            </a:lvl8pPr>
            <a:lvl9pPr marL="3657445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55B080-9B2D-3F44-86D1-452D865AF6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57669-DBF6-7F45-98BB-F4585EE595FE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141C6F-5EA5-1146-922B-1AAF524A12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68341-8BA9-BD44-9691-647E02BBF9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338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2090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390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5484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5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1516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63571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9013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40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40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8B8C8-F8DD-F24C-845B-DB971FA76C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9A068-7939-1B4C-94CC-804D72D9A624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EB3AD1-DF22-1648-B6E0-082F6FE2CD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23693-943A-5348-842B-B30D7C8F3F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03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800" b="1"/>
            </a:lvl3pPr>
            <a:lvl4pPr marL="1371542" indent="0">
              <a:buNone/>
              <a:defRPr sz="1600" b="1"/>
            </a:lvl4pPr>
            <a:lvl5pPr marL="1828722" indent="0">
              <a:buNone/>
              <a:defRPr sz="1600" b="1"/>
            </a:lvl5pPr>
            <a:lvl6pPr marL="2285903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4" indent="0">
              <a:buNone/>
              <a:defRPr sz="1600" b="1"/>
            </a:lvl8pPr>
            <a:lvl9pPr marL="365744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17A56B7-3A3A-114D-A91E-2C9288B749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271F7-F674-D046-84C4-18E82E9ECEBB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E27701A-26F7-3547-BD99-E4AA6E792C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D4610-8A38-C34E-9B1A-AFEABD6E6B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54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19A98F6-2A48-5B47-9FDB-59D6EE4C3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D0B52-58CD-4E4C-AB76-B885C10D686A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81F5607-58B9-DE4F-BB4E-A989B2D9BC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9773D-DFC9-2D49-BD73-05A61F1F47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97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0AD1A67-8FB0-1347-ADC9-575021DBC5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81B11-E04A-944C-BFEF-6720925BF604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1DDDB3-094E-6047-9C18-5A9AE3337D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98ED9-3228-4B49-86C6-1EBAAED66C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42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710A8-7052-EB43-93BA-7113C6EF59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197BB-4EC2-5944-B75B-7F614BD1885E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DEFA7-F6F6-CC43-9C48-FCA30D9907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935C5-2A8C-2148-8110-1BCD6A86CA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32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400"/>
            </a:lvl3pPr>
            <a:lvl4pPr marL="1371542" indent="0">
              <a:buNone/>
              <a:defRPr sz="2000"/>
            </a:lvl4pPr>
            <a:lvl5pPr marL="1828722" indent="0">
              <a:buNone/>
              <a:defRPr sz="2000"/>
            </a:lvl5pPr>
            <a:lvl6pPr marL="2285903" indent="0">
              <a:buNone/>
              <a:defRPr sz="2000"/>
            </a:lvl6pPr>
            <a:lvl7pPr marL="2743085" indent="0">
              <a:buNone/>
              <a:defRPr sz="2000"/>
            </a:lvl7pPr>
            <a:lvl8pPr marL="3200264" indent="0">
              <a:buNone/>
              <a:defRPr sz="2000"/>
            </a:lvl8pPr>
            <a:lvl9pPr marL="3657445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1" indent="0">
              <a:buNone/>
              <a:defRPr sz="1000"/>
            </a:lvl3pPr>
            <a:lvl4pPr marL="1371542" indent="0">
              <a:buNone/>
              <a:defRPr sz="900"/>
            </a:lvl4pPr>
            <a:lvl5pPr marL="1828722" indent="0">
              <a:buNone/>
              <a:defRPr sz="900"/>
            </a:lvl5pPr>
            <a:lvl6pPr marL="2285903" indent="0">
              <a:buNone/>
              <a:defRPr sz="900"/>
            </a:lvl6pPr>
            <a:lvl7pPr marL="2743085" indent="0">
              <a:buNone/>
              <a:defRPr sz="900"/>
            </a:lvl7pPr>
            <a:lvl8pPr marL="3200264" indent="0">
              <a:buNone/>
              <a:defRPr sz="900"/>
            </a:lvl8pPr>
            <a:lvl9pPr marL="3657445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998CC-AE5C-AC43-A442-FD9EA01079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4A562-4EDC-7240-BE33-CF39AC25B0E0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443A9-1B1B-1349-9057-7E2E4D6D47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0F84E-36B6-114F-8635-7F77029ACF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9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4C32987-170C-044D-9786-986E1154AD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493715"/>
            <a:ext cx="8229600" cy="70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9D2ADCF-4E82-D247-A89E-4D7AD8F52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1341440"/>
            <a:ext cx="8229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355C9C5-8DF7-F24D-A11E-07DBCD39B17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9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600" u="none">
                <a:latin typeface="+mj-lt"/>
              </a:defRPr>
            </a:lvl1pPr>
          </a:lstStyle>
          <a:p>
            <a:pPr>
              <a:defRPr/>
            </a:pPr>
            <a:fld id="{46E4FAD4-689D-D64D-BCDA-8B0F45CCBAA2}" type="datetime2">
              <a:rPr lang="zh-CN" altLang="en-US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A5E84F5-9FA6-764C-90DF-C70D2D78F6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5964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600" u="none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1BFA3D64-B057-E347-B842-CC89CDC3C8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Freeform 7">
            <a:extLst>
              <a:ext uri="{FF2B5EF4-FFF2-40B4-BE49-F238E27FC236}">
                <a16:creationId xmlns:a16="http://schemas.microsoft.com/office/drawing/2014/main" id="{25914CA5-3A75-C545-837F-FA582AD56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2913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F4A1AD1C-B9E6-9C4E-91A5-8E8CE0D61A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1" y="6172201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05F05D00-2777-B940-A11D-513DE2A20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3337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zh-CN" altLang="en-US" u="none" dirty="0">
                <a:sym typeface="+mn-ea"/>
              </a:rPr>
              <a:t>第五章 软件定义网络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181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361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54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722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886" indent="-3428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69898" indent="-3254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00">
          <a:solidFill>
            <a:schemeClr val="tx1"/>
          </a:solidFill>
          <a:latin typeface="+mn-lt"/>
          <a:ea typeface="+mn-ea"/>
        </a:defRPr>
      </a:lvl2pPr>
      <a:lvl3pPr marL="1022306" indent="-35082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339793" indent="-315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4pPr>
      <a:lvl5pPr marL="1681093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589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770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950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10131" indent="-3397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72CE8AA-FE2B-9B44-8067-44DD0131F1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883DDCD-7959-CE4E-973D-FFC817A3E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2564" name="Rectangle 4">
            <a:extLst>
              <a:ext uri="{FF2B5EF4-FFF2-40B4-BE49-F238E27FC236}">
                <a16:creationId xmlns:a16="http://schemas.microsoft.com/office/drawing/2014/main" id="{6CAF5D25-8A5A-A140-B07E-C1EDD400A9B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4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2565" name="Rectangle 5">
            <a:extLst>
              <a:ext uri="{FF2B5EF4-FFF2-40B4-BE49-F238E27FC236}">
                <a16:creationId xmlns:a16="http://schemas.microsoft.com/office/drawing/2014/main" id="{535302C6-D5AC-C343-8349-2067CB64BD5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Tx/>
              <a:buNone/>
              <a:defRPr sz="1400" u="none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2566" name="Rectangle 6">
            <a:extLst>
              <a:ext uri="{FF2B5EF4-FFF2-40B4-BE49-F238E27FC236}">
                <a16:creationId xmlns:a16="http://schemas.microsoft.com/office/drawing/2014/main" id="{99BC2FF1-DA1E-7848-AC8B-2E3E104FD4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400" u="none"/>
            </a:lvl1pPr>
          </a:lstStyle>
          <a:p>
            <a:pPr>
              <a:defRPr/>
            </a:pPr>
            <a:fld id="{F1F9C6D4-D85B-AD42-98C0-4FFE79D4D7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18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36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54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72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951" indent="-22859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132" indent="-22859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313" indent="-22859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49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67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85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03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505EF72-BA86-9B44-A10E-6BC2E5EC89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D3B635D-4CBC-BC42-A1AE-5CDC3EDA32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1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18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36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54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72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886" indent="-3428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951" indent="-22859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132" indent="-22859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313" indent="-22859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49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67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854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035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2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5" algn="l" defTabSz="91436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32748F8-D8D7-824C-B6D9-AB2D33CCAB8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9600">
                <a:ea typeface="华文行楷" panose="02010800040101010101" pitchFamily="2" charset="-122"/>
              </a:rPr>
              <a:t>计算机网络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21A4DF56-87AC-E24F-9938-0E2D2C79070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软件定义网络（</a:t>
            </a:r>
            <a:r>
              <a:rPr lang="en-US" altLang="zh-CN" sz="4000" dirty="0" smtClean="0">
                <a:latin typeface="隶书" pitchFamily="49" charset="-122"/>
                <a:ea typeface="隶书" pitchFamily="49" charset="-122"/>
              </a:rPr>
              <a:t>SDN</a:t>
            </a:r>
            <a:r>
              <a:rPr lang="zh-CN" altLang="en-US" sz="4000" dirty="0" smtClean="0">
                <a:latin typeface="隶书" pitchFamily="49" charset="-122"/>
                <a:ea typeface="隶书" pitchFamily="49" charset="-122"/>
              </a:rPr>
              <a:t>）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B4957-B8F4-1D4F-A40D-BBA6062F5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2E5117-D7BF-452E-952E-530B2E9E5583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1746" name="页脚占位符 4">
            <a:extLst>
              <a:ext uri="{FF2B5EF4-FFF2-40B4-BE49-F238E27FC236}">
                <a16:creationId xmlns:a16="http://schemas.microsoft.com/office/drawing/2014/main" id="{B5A30B08-8CD5-3845-9758-6E7F89157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C4FB04A0-C6FE-9E4F-947A-14C59144EB3D}" type="slidenum">
              <a:rPr lang="en-US" altLang="zh-CN" sz="16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10</a:t>
            </a:fld>
            <a:endParaRPr lang="en-US" altLang="zh-CN" sz="1600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由来</a:t>
            </a:r>
          </a:p>
          <a:p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</a:rPr>
              <a:t>架构</a:t>
            </a:r>
            <a:endParaRPr lang="en-US" altLang="zh-CN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数据平面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控制平面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OpenFlow</a:t>
            </a:r>
            <a:r>
              <a:rPr lang="zh-CN" altLang="en-US" dirty="0">
                <a:ea typeface="楷体" panose="02010609060101010101" pitchFamily="49" charset="-122"/>
              </a:rPr>
              <a:t>协议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框架及应用</a:t>
            </a:r>
          </a:p>
        </p:txBody>
      </p:sp>
    </p:spTree>
    <p:extLst>
      <p:ext uri="{BB962C8B-B14F-4D97-AF65-F5344CB8AC3E}">
        <p14:creationId xmlns:p14="http://schemas.microsoft.com/office/powerpoint/2010/main" val="11961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928BCD-A47A-2946-A9FD-ADBB041E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Text Box 167">
            <a:extLst>
              <a:ext uri="{FF2B5EF4-FFF2-40B4-BE49-F238E27FC236}">
                <a16:creationId xmlns:a16="http://schemas.microsoft.com/office/drawing/2014/main" id="{67AAB4E4-9CDF-9C4E-B441-A56C5FEF2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6672"/>
            <a:ext cx="60666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起源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:Clean-State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的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Ethane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项目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A19AFF-747B-8D49-BAA7-ECECEC3DA336}"/>
              </a:ext>
            </a:extLst>
          </p:cNvPr>
          <p:cNvSpPr/>
          <p:nvPr/>
        </p:nvSpPr>
        <p:spPr>
          <a:xfrm>
            <a:off x="2807900" y="5812095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u="none" dirty="0">
                <a:effectLst/>
                <a:latin typeface="Helvetica" pitchFamily="2" charset="0"/>
              </a:rPr>
              <a:t>Martin Casado, Nick McKeown, Scott </a:t>
            </a:r>
            <a:r>
              <a:rPr lang="en" altLang="zh-CN" u="none" dirty="0" err="1">
                <a:effectLst/>
                <a:latin typeface="Helvetica" pitchFamily="2" charset="0"/>
              </a:rPr>
              <a:t>Shenker</a:t>
            </a:r>
            <a:r>
              <a:rPr lang="en" altLang="zh-CN" u="none" dirty="0">
                <a:effectLst/>
                <a:latin typeface="Helvetica" pitchFamily="2" charset="0"/>
              </a:rPr>
              <a:t> (2007)</a:t>
            </a:r>
          </a:p>
        </p:txBody>
      </p:sp>
      <p:grpSp>
        <p:nvGrpSpPr>
          <p:cNvPr id="5" name="Group 950">
            <a:extLst>
              <a:ext uri="{FF2B5EF4-FFF2-40B4-BE49-F238E27FC236}">
                <a16:creationId xmlns:a16="http://schemas.microsoft.com/office/drawing/2014/main" id="{7F137E1E-CB72-7F46-91A8-40BD4DD674B3}"/>
              </a:ext>
            </a:extLst>
          </p:cNvPr>
          <p:cNvGrpSpPr>
            <a:grpSpLocks/>
          </p:cNvGrpSpPr>
          <p:nvPr/>
        </p:nvGrpSpPr>
        <p:grpSpPr bwMode="auto">
          <a:xfrm>
            <a:off x="4102187" y="1556792"/>
            <a:ext cx="338137" cy="653693"/>
            <a:chOff x="4140" y="429"/>
            <a:chExt cx="1425" cy="2396"/>
          </a:xfrm>
        </p:grpSpPr>
        <p:sp>
          <p:nvSpPr>
            <p:cNvPr id="6" name="Freeform 951">
              <a:extLst>
                <a:ext uri="{FF2B5EF4-FFF2-40B4-BE49-F238E27FC236}">
                  <a16:creationId xmlns:a16="http://schemas.microsoft.com/office/drawing/2014/main" id="{B4A39C1D-C855-034E-8740-4CD0D254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7" name="Rectangle 952">
              <a:extLst>
                <a:ext uri="{FF2B5EF4-FFF2-40B4-BE49-F238E27FC236}">
                  <a16:creationId xmlns:a16="http://schemas.microsoft.com/office/drawing/2014/main" id="{B7B90848-9C6C-8C40-A397-14163BE1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8" name="Freeform 953">
              <a:extLst>
                <a:ext uri="{FF2B5EF4-FFF2-40B4-BE49-F238E27FC236}">
                  <a16:creationId xmlns:a16="http://schemas.microsoft.com/office/drawing/2014/main" id="{62E7266E-A5F7-BD42-9A27-FD86802F6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9" name="Freeform 954">
              <a:extLst>
                <a:ext uri="{FF2B5EF4-FFF2-40B4-BE49-F238E27FC236}">
                  <a16:creationId xmlns:a16="http://schemas.microsoft.com/office/drawing/2014/main" id="{3C855BF1-B9EC-EA40-8619-12C45F2E6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10" name="Rectangle 955">
              <a:extLst>
                <a:ext uri="{FF2B5EF4-FFF2-40B4-BE49-F238E27FC236}">
                  <a16:creationId xmlns:a16="http://schemas.microsoft.com/office/drawing/2014/main" id="{7355AA64-40C7-6141-8F74-362C7133A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11" name="Group 956">
              <a:extLst>
                <a:ext uri="{FF2B5EF4-FFF2-40B4-BE49-F238E27FC236}">
                  <a16:creationId xmlns:a16="http://schemas.microsoft.com/office/drawing/2014/main" id="{72C93689-9611-0041-93CF-6DF64488A1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" name="AutoShape 957">
                <a:extLst>
                  <a:ext uri="{FF2B5EF4-FFF2-40B4-BE49-F238E27FC236}">
                    <a16:creationId xmlns:a16="http://schemas.microsoft.com/office/drawing/2014/main" id="{5F8FF966-DC6B-B842-86E8-0B629531B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7" name="AutoShape 958">
                <a:extLst>
                  <a:ext uri="{FF2B5EF4-FFF2-40B4-BE49-F238E27FC236}">
                    <a16:creationId xmlns:a16="http://schemas.microsoft.com/office/drawing/2014/main" id="{EF354F41-B993-024F-8763-48B433C7B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12" name="Rectangle 959">
              <a:extLst>
                <a:ext uri="{FF2B5EF4-FFF2-40B4-BE49-F238E27FC236}">
                  <a16:creationId xmlns:a16="http://schemas.microsoft.com/office/drawing/2014/main" id="{D9585894-E84F-5B4C-B7EE-5ED03015A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13" name="Group 960">
              <a:extLst>
                <a:ext uri="{FF2B5EF4-FFF2-40B4-BE49-F238E27FC236}">
                  <a16:creationId xmlns:a16="http://schemas.microsoft.com/office/drawing/2014/main" id="{54654299-F24A-6141-BFCE-7BC4F9E11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" name="AutoShape 961">
                <a:extLst>
                  <a:ext uri="{FF2B5EF4-FFF2-40B4-BE49-F238E27FC236}">
                    <a16:creationId xmlns:a16="http://schemas.microsoft.com/office/drawing/2014/main" id="{A944851B-84D2-A444-B12F-F9E95CD32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5" name="AutoShape 962">
                <a:extLst>
                  <a:ext uri="{FF2B5EF4-FFF2-40B4-BE49-F238E27FC236}">
                    <a16:creationId xmlns:a16="http://schemas.microsoft.com/office/drawing/2014/main" id="{97ADD0EB-8A5A-D44A-9AE9-8135F7E1F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14" name="Rectangle 963">
              <a:extLst>
                <a:ext uri="{FF2B5EF4-FFF2-40B4-BE49-F238E27FC236}">
                  <a16:creationId xmlns:a16="http://schemas.microsoft.com/office/drawing/2014/main" id="{8BF4AED5-CBE9-5E49-A7F4-4D620B42B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15" name="Rectangle 964">
              <a:extLst>
                <a:ext uri="{FF2B5EF4-FFF2-40B4-BE49-F238E27FC236}">
                  <a16:creationId xmlns:a16="http://schemas.microsoft.com/office/drawing/2014/main" id="{F22ABEBE-B816-E946-B015-A7170C188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16" name="Group 965">
              <a:extLst>
                <a:ext uri="{FF2B5EF4-FFF2-40B4-BE49-F238E27FC236}">
                  <a16:creationId xmlns:a16="http://schemas.microsoft.com/office/drawing/2014/main" id="{D90892A6-2B23-D84A-9537-9CF184323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" name="AutoShape 966">
                <a:extLst>
                  <a:ext uri="{FF2B5EF4-FFF2-40B4-BE49-F238E27FC236}">
                    <a16:creationId xmlns:a16="http://schemas.microsoft.com/office/drawing/2014/main" id="{D56D4323-EF94-9641-A378-768C27DEC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3" name="AutoShape 967">
                <a:extLst>
                  <a:ext uri="{FF2B5EF4-FFF2-40B4-BE49-F238E27FC236}">
                    <a16:creationId xmlns:a16="http://schemas.microsoft.com/office/drawing/2014/main" id="{4992188D-31B1-E444-9340-EBD5BA783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17" name="Freeform 968">
              <a:extLst>
                <a:ext uri="{FF2B5EF4-FFF2-40B4-BE49-F238E27FC236}">
                  <a16:creationId xmlns:a16="http://schemas.microsoft.com/office/drawing/2014/main" id="{FBC6E051-1803-0D4B-B495-0AD3DCF6B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18" name="Group 969">
              <a:extLst>
                <a:ext uri="{FF2B5EF4-FFF2-40B4-BE49-F238E27FC236}">
                  <a16:creationId xmlns:a16="http://schemas.microsoft.com/office/drawing/2014/main" id="{D5D386DA-69AB-1D44-9A87-15E2AF03F1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0" name="AutoShape 970">
                <a:extLst>
                  <a:ext uri="{FF2B5EF4-FFF2-40B4-BE49-F238E27FC236}">
                    <a16:creationId xmlns:a16="http://schemas.microsoft.com/office/drawing/2014/main" id="{3F7530D7-8901-F745-A0FB-5FEDD16B2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31" name="AutoShape 971">
                <a:extLst>
                  <a:ext uri="{FF2B5EF4-FFF2-40B4-BE49-F238E27FC236}">
                    <a16:creationId xmlns:a16="http://schemas.microsoft.com/office/drawing/2014/main" id="{906C47DE-D295-A34A-8472-EA95A7928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19" name="Rectangle 972">
              <a:extLst>
                <a:ext uri="{FF2B5EF4-FFF2-40B4-BE49-F238E27FC236}">
                  <a16:creationId xmlns:a16="http://schemas.microsoft.com/office/drawing/2014/main" id="{4C16D93F-73C9-FB4E-9CD6-00D6598F2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20" name="Freeform 973">
              <a:extLst>
                <a:ext uri="{FF2B5EF4-FFF2-40B4-BE49-F238E27FC236}">
                  <a16:creationId xmlns:a16="http://schemas.microsoft.com/office/drawing/2014/main" id="{649A5E3A-326A-654F-BE7D-14ACEFA86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21" name="Freeform 974">
              <a:extLst>
                <a:ext uri="{FF2B5EF4-FFF2-40B4-BE49-F238E27FC236}">
                  <a16:creationId xmlns:a16="http://schemas.microsoft.com/office/drawing/2014/main" id="{A4EF5333-AC0B-974B-8E51-C998BCACD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22" name="Oval 975">
              <a:extLst>
                <a:ext uri="{FF2B5EF4-FFF2-40B4-BE49-F238E27FC236}">
                  <a16:creationId xmlns:a16="http://schemas.microsoft.com/office/drawing/2014/main" id="{5A8D8E6A-C518-3449-BF40-A00109C24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23" name="Freeform 976">
              <a:extLst>
                <a:ext uri="{FF2B5EF4-FFF2-40B4-BE49-F238E27FC236}">
                  <a16:creationId xmlns:a16="http://schemas.microsoft.com/office/drawing/2014/main" id="{749A2DEB-377A-7042-8216-3F9C818A1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24" name="AutoShape 977">
              <a:extLst>
                <a:ext uri="{FF2B5EF4-FFF2-40B4-BE49-F238E27FC236}">
                  <a16:creationId xmlns:a16="http://schemas.microsoft.com/office/drawing/2014/main" id="{DA7A4814-2B4F-4D4D-B845-6F61BD4FF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25" name="AutoShape 978">
              <a:extLst>
                <a:ext uri="{FF2B5EF4-FFF2-40B4-BE49-F238E27FC236}">
                  <a16:creationId xmlns:a16="http://schemas.microsoft.com/office/drawing/2014/main" id="{81EF35CC-DEE5-3B4C-AD85-AA843BEF2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26" name="Oval 979">
              <a:extLst>
                <a:ext uri="{FF2B5EF4-FFF2-40B4-BE49-F238E27FC236}">
                  <a16:creationId xmlns:a16="http://schemas.microsoft.com/office/drawing/2014/main" id="{D4F7E033-57AA-004F-B0A7-CEE8B3A9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27" name="Oval 980">
              <a:extLst>
                <a:ext uri="{FF2B5EF4-FFF2-40B4-BE49-F238E27FC236}">
                  <a16:creationId xmlns:a16="http://schemas.microsoft.com/office/drawing/2014/main" id="{D8183E5E-702C-8343-B293-55E443C57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</a:endParaRPr>
            </a:p>
          </p:txBody>
        </p:sp>
        <p:sp>
          <p:nvSpPr>
            <p:cNvPr id="28" name="Oval 981">
              <a:extLst>
                <a:ext uri="{FF2B5EF4-FFF2-40B4-BE49-F238E27FC236}">
                  <a16:creationId xmlns:a16="http://schemas.microsoft.com/office/drawing/2014/main" id="{2FCFBB6F-6E23-0D46-85E8-1DEDEDA8A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29" name="Rectangle 982">
              <a:extLst>
                <a:ext uri="{FF2B5EF4-FFF2-40B4-BE49-F238E27FC236}">
                  <a16:creationId xmlns:a16="http://schemas.microsoft.com/office/drawing/2014/main" id="{34647C70-A89C-BD4D-921F-E4A6DA115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50C72BF2-24A6-B749-9603-CEF089F5D292}"/>
              </a:ext>
            </a:extLst>
          </p:cNvPr>
          <p:cNvSpPr/>
          <p:nvPr/>
        </p:nvSpPr>
        <p:spPr>
          <a:xfrm>
            <a:off x="3822114" y="10900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" u="none" dirty="0">
                <a:effectLst/>
                <a:latin typeface="Helvetica" pitchFamily="2" charset="0"/>
              </a:rPr>
              <a:t>控制器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C3C1186-22E6-7647-9056-D755364592C7}"/>
              </a:ext>
            </a:extLst>
          </p:cNvPr>
          <p:cNvSpPr/>
          <p:nvPr/>
        </p:nvSpPr>
        <p:spPr>
          <a:xfrm>
            <a:off x="3337679" y="1556857"/>
            <a:ext cx="6605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" u="none" dirty="0">
                <a:effectLst/>
                <a:latin typeface="Helvetica" pitchFamily="2" charset="0"/>
              </a:rPr>
              <a:t>网络</a:t>
            </a:r>
            <a:r>
              <a:rPr lang="zh-CN" altLang="en-US" u="none" dirty="0">
                <a:effectLst/>
                <a:latin typeface="Helvetica" pitchFamily="2" charset="0"/>
              </a:rPr>
              <a:t>策略</a:t>
            </a:r>
            <a:endParaRPr lang="zh-CN" altLang="en-US" dirty="0"/>
          </a:p>
        </p:txBody>
      </p:sp>
      <p:pic>
        <p:nvPicPr>
          <p:cNvPr id="40" name="Picture 6" descr="48HD10Gbs.png">
            <a:extLst>
              <a:ext uri="{FF2B5EF4-FFF2-40B4-BE49-F238E27FC236}">
                <a16:creationId xmlns:a16="http://schemas.microsoft.com/office/drawing/2014/main" id="{304CFAE8-D8E4-E449-9554-5F144709FF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18" y="3322499"/>
            <a:ext cx="1511387" cy="43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" descr="48HD10Gbs.png">
            <a:extLst>
              <a:ext uri="{FF2B5EF4-FFF2-40B4-BE49-F238E27FC236}">
                <a16:creationId xmlns:a16="http://schemas.microsoft.com/office/drawing/2014/main" id="{DC205A74-37DF-0049-8E42-4DC48480B5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3" y="3322498"/>
            <a:ext cx="1511387" cy="43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AF67D4B-DB6B-E148-AABF-7D6E8A435139}"/>
              </a:ext>
            </a:extLst>
          </p:cNvPr>
          <p:cNvSpPr/>
          <p:nvPr/>
        </p:nvSpPr>
        <p:spPr>
          <a:xfrm>
            <a:off x="2192918" y="3645026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>
                <a:latin typeface="Helvetica" pitchFamily="2" charset="0"/>
              </a:rPr>
              <a:t>Ethane</a:t>
            </a:r>
            <a:r>
              <a:rPr lang="zh-CN" altLang="en-US" u="none" dirty="0">
                <a:latin typeface="Helvetica" pitchFamily="2" charset="0"/>
              </a:rPr>
              <a:t>交换机</a:t>
            </a:r>
            <a:r>
              <a:rPr lang="en-US" altLang="zh-CN" u="none" dirty="0">
                <a:latin typeface="Helvetica" pitchFamily="2" charset="0"/>
              </a:rPr>
              <a:t>1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5F72CD9-702B-5C41-AAF5-2498AE099BFE}"/>
              </a:ext>
            </a:extLst>
          </p:cNvPr>
          <p:cNvSpPr/>
          <p:nvPr/>
        </p:nvSpPr>
        <p:spPr>
          <a:xfrm>
            <a:off x="4752988" y="367963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>
                <a:latin typeface="Helvetica" pitchFamily="2" charset="0"/>
              </a:rPr>
              <a:t>Ethane</a:t>
            </a:r>
            <a:r>
              <a:rPr lang="zh-CN" altLang="en-US" u="none" dirty="0">
                <a:latin typeface="Helvetica" pitchFamily="2" charset="0"/>
              </a:rPr>
              <a:t>交换机</a:t>
            </a:r>
            <a:r>
              <a:rPr lang="en-US" altLang="zh-CN" u="none" dirty="0">
                <a:latin typeface="Helvetica" pitchFamily="2" charset="0"/>
              </a:rPr>
              <a:t>2</a:t>
            </a:r>
            <a:endParaRPr lang="zh-CN" altLang="en-US" dirty="0"/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FF435FD6-864E-0641-AD50-324E37A923AF}"/>
              </a:ext>
            </a:extLst>
          </p:cNvPr>
          <p:cNvCxnSpPr>
            <a:cxnSpLocks/>
            <a:stCxn id="40" idx="0"/>
            <a:endCxn id="25" idx="2"/>
          </p:cNvCxnSpPr>
          <p:nvPr/>
        </p:nvCxnSpPr>
        <p:spPr bwMode="auto">
          <a:xfrm flipV="1">
            <a:off x="2948612" y="2201754"/>
            <a:ext cx="1296660" cy="11207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DBEB0FCD-7931-8048-8405-1969D0AE92DD}"/>
              </a:ext>
            </a:extLst>
          </p:cNvPr>
          <p:cNvCxnSpPr>
            <a:cxnSpLocks/>
            <a:endCxn id="25" idx="2"/>
          </p:cNvCxnSpPr>
          <p:nvPr/>
        </p:nvCxnSpPr>
        <p:spPr bwMode="auto">
          <a:xfrm flipH="1" flipV="1">
            <a:off x="4245272" y="2201754"/>
            <a:ext cx="1406850" cy="118976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64663D1E-53C7-C943-AA21-2D2C0141D293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6942" y="3470760"/>
            <a:ext cx="1351755" cy="48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2DC0A12F-4F98-FE47-B4AF-3AC3ABA07F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63275" y="3023403"/>
            <a:ext cx="544625" cy="3422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B7F21C97-19AF-8746-89BC-4D98BE6FF6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652122" y="2959918"/>
            <a:ext cx="772419" cy="4124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89BD60F2-EAB1-8343-8F6E-82EB1CF46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78" y="2520884"/>
            <a:ext cx="876300" cy="13843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F3697FE-F352-A341-9376-B257CF5C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41" y="2655748"/>
            <a:ext cx="762000" cy="1333500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8F43D220-3755-AF4B-B0F7-E7AC9DC48008}"/>
              </a:ext>
            </a:extLst>
          </p:cNvPr>
          <p:cNvSpPr/>
          <p:nvPr/>
        </p:nvSpPr>
        <p:spPr>
          <a:xfrm>
            <a:off x="1754336" y="2400561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>
                <a:effectLst/>
                <a:latin typeface="Helvetica" pitchFamily="2" charset="0"/>
              </a:rPr>
              <a:t>主机</a:t>
            </a:r>
            <a:r>
              <a:rPr lang="en-US" altLang="zh-CN" u="none" dirty="0">
                <a:effectLst/>
                <a:latin typeface="Helvetica" pitchFamily="2" charset="0"/>
              </a:rPr>
              <a:t>A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020A4FC-D09C-9043-9FAA-147AD6917230}"/>
              </a:ext>
            </a:extLst>
          </p:cNvPr>
          <p:cNvSpPr/>
          <p:nvPr/>
        </p:nvSpPr>
        <p:spPr>
          <a:xfrm>
            <a:off x="5906929" y="242207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>
                <a:effectLst/>
                <a:latin typeface="Helvetica" pitchFamily="2" charset="0"/>
              </a:rPr>
              <a:t>主机</a:t>
            </a:r>
            <a:r>
              <a:rPr lang="en-US" altLang="zh-CN" u="none" dirty="0">
                <a:latin typeface="Helvetica" pitchFamily="2" charset="0"/>
              </a:rPr>
              <a:t>B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F3E93A8-0338-7643-B348-6D1078A80BD0}"/>
              </a:ext>
            </a:extLst>
          </p:cNvPr>
          <p:cNvSpPr/>
          <p:nvPr/>
        </p:nvSpPr>
        <p:spPr>
          <a:xfrm>
            <a:off x="1236759" y="377106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>
                <a:latin typeface="Helvetica" pitchFamily="2" charset="0"/>
              </a:rPr>
              <a:t>用户</a:t>
            </a:r>
            <a:r>
              <a:rPr lang="en-US" altLang="zh-CN" u="none" dirty="0">
                <a:effectLst/>
                <a:latin typeface="Helvetica" pitchFamily="2" charset="0"/>
              </a:rPr>
              <a:t>A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D61DF97-C4AD-4B44-8183-82E319865873}"/>
              </a:ext>
            </a:extLst>
          </p:cNvPr>
          <p:cNvSpPr/>
          <p:nvPr/>
        </p:nvSpPr>
        <p:spPr>
          <a:xfrm>
            <a:off x="6535326" y="3841285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>
                <a:latin typeface="Helvetica" pitchFamily="2" charset="0"/>
              </a:rPr>
              <a:t>用户</a:t>
            </a:r>
            <a:r>
              <a:rPr lang="en-US" altLang="zh-CN" u="none" dirty="0">
                <a:effectLst/>
                <a:latin typeface="Helvetica" pitchFamily="2" charset="0"/>
              </a:rPr>
              <a:t>B</a:t>
            </a:r>
            <a:endParaRPr lang="zh-CN" altLang="en-US" dirty="0"/>
          </a:p>
        </p:txBody>
      </p:sp>
      <p:sp>
        <p:nvSpPr>
          <p:cNvPr id="71" name="任意形状 70">
            <a:extLst>
              <a:ext uri="{FF2B5EF4-FFF2-40B4-BE49-F238E27FC236}">
                <a16:creationId xmlns:a16="http://schemas.microsoft.com/office/drawing/2014/main" id="{281E30CF-6902-DD41-AA73-4BAFB199229B}"/>
              </a:ext>
            </a:extLst>
          </p:cNvPr>
          <p:cNvSpPr/>
          <p:nvPr/>
        </p:nvSpPr>
        <p:spPr bwMode="auto">
          <a:xfrm>
            <a:off x="2493818" y="2351314"/>
            <a:ext cx="1377538" cy="686204"/>
          </a:xfrm>
          <a:custGeom>
            <a:avLst/>
            <a:gdLst>
              <a:gd name="connsiteX0" fmla="*/ 0 w 1377538"/>
              <a:gd name="connsiteY0" fmla="*/ 617517 h 686204"/>
              <a:gd name="connsiteX1" fmla="*/ 617517 w 1377538"/>
              <a:gd name="connsiteY1" fmla="*/ 629392 h 686204"/>
              <a:gd name="connsiteX2" fmla="*/ 1377538 w 1377538"/>
              <a:gd name="connsiteY2" fmla="*/ 0 h 68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7538" h="686204">
                <a:moveTo>
                  <a:pt x="0" y="617517"/>
                </a:moveTo>
                <a:cubicBezTo>
                  <a:pt x="193963" y="674914"/>
                  <a:pt x="387927" y="732311"/>
                  <a:pt x="617517" y="629392"/>
                </a:cubicBezTo>
                <a:cubicBezTo>
                  <a:pt x="847107" y="526473"/>
                  <a:pt x="1112322" y="263236"/>
                  <a:pt x="1377538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A6E31C99-8DAB-E040-92B5-9433ADC08F9C}"/>
              </a:ext>
            </a:extLst>
          </p:cNvPr>
          <p:cNvCxnSpPr/>
          <p:nvPr/>
        </p:nvCxnSpPr>
        <p:spPr bwMode="auto">
          <a:xfrm flipH="1">
            <a:off x="3148213" y="2367230"/>
            <a:ext cx="1094686" cy="955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A8485E5-811A-0348-B327-1BFECAD378F9}"/>
              </a:ext>
            </a:extLst>
          </p:cNvPr>
          <p:cNvCxnSpPr/>
          <p:nvPr/>
        </p:nvCxnSpPr>
        <p:spPr bwMode="auto">
          <a:xfrm>
            <a:off x="4260695" y="2387398"/>
            <a:ext cx="1115163" cy="942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</p:spPr>
      </p:cxn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5DA89EE5-8BF7-A846-8451-F686A286BE12}"/>
              </a:ext>
            </a:extLst>
          </p:cNvPr>
          <p:cNvSpPr/>
          <p:nvPr/>
        </p:nvSpPr>
        <p:spPr bwMode="auto">
          <a:xfrm>
            <a:off x="3390546" y="2494817"/>
            <a:ext cx="3050911" cy="1201487"/>
          </a:xfrm>
          <a:custGeom>
            <a:avLst/>
            <a:gdLst>
              <a:gd name="connsiteX0" fmla="*/ 830225 w 3050911"/>
              <a:gd name="connsiteY0" fmla="*/ 0 h 1201487"/>
              <a:gd name="connsiteX1" fmla="*/ 10828 w 3050911"/>
              <a:gd name="connsiteY1" fmla="*/ 807522 h 1201487"/>
              <a:gd name="connsiteX2" fmla="*/ 1352740 w 3050911"/>
              <a:gd name="connsiteY2" fmla="*/ 1199408 h 1201487"/>
              <a:gd name="connsiteX3" fmla="*/ 3050911 w 3050911"/>
              <a:gd name="connsiteY3" fmla="*/ 653143 h 120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1" h="1201487">
                <a:moveTo>
                  <a:pt x="830225" y="0"/>
                </a:moveTo>
                <a:cubicBezTo>
                  <a:pt x="376983" y="303810"/>
                  <a:pt x="-76258" y="607621"/>
                  <a:pt x="10828" y="807522"/>
                </a:cubicBezTo>
                <a:cubicBezTo>
                  <a:pt x="97914" y="1007423"/>
                  <a:pt x="846060" y="1225138"/>
                  <a:pt x="1352740" y="1199408"/>
                </a:cubicBezTo>
                <a:cubicBezTo>
                  <a:pt x="1859420" y="1173678"/>
                  <a:pt x="2455165" y="913410"/>
                  <a:pt x="3050911" y="653143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E641F10-C86A-2348-A1E2-42C22645B464}"/>
              </a:ext>
            </a:extLst>
          </p:cNvPr>
          <p:cNvSpPr/>
          <p:nvPr/>
        </p:nvSpPr>
        <p:spPr>
          <a:xfrm>
            <a:off x="1415321" y="4270352"/>
            <a:ext cx="5920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u="none" dirty="0">
                <a:latin typeface="Helvetica" pitchFamily="2" charset="0"/>
              </a:rPr>
              <a:t>基于流的企业网络控制</a:t>
            </a:r>
            <a:endParaRPr lang="en-US" altLang="zh-CN" sz="2000" u="none" dirty="0">
              <a:latin typeface="Helvetica" pitchFamily="2" charset="0"/>
            </a:endParaRPr>
          </a:p>
          <a:p>
            <a:r>
              <a:rPr lang="zh-CN" altLang="en" sz="2000" u="none" dirty="0">
                <a:latin typeface="Helvetica" pitchFamily="2" charset="0"/>
              </a:rPr>
              <a:t>通过</a:t>
            </a:r>
            <a:r>
              <a:rPr lang="zh-CN" altLang="en-US" sz="2000" u="none" dirty="0">
                <a:latin typeface="Helvetica" pitchFamily="2" charset="0"/>
              </a:rPr>
              <a:t>高层命名声明的策略对网络进行管控</a:t>
            </a:r>
            <a:endParaRPr lang="en-US" altLang="zh-CN" sz="2000" u="none" dirty="0">
              <a:latin typeface="Helvetica" pitchFamily="2" charset="0"/>
            </a:endParaRPr>
          </a:p>
          <a:p>
            <a:r>
              <a:rPr lang="zh-CN" altLang="en-US" sz="2000" u="none" dirty="0">
                <a:effectLst/>
                <a:latin typeface="Helvetica" pitchFamily="2" charset="0"/>
              </a:rPr>
              <a:t>策略决定报文流的路径</a:t>
            </a:r>
            <a:endParaRPr lang="en-US" altLang="zh-CN" sz="2000" u="none" dirty="0">
              <a:effectLst/>
              <a:latin typeface="Helvetica" pitchFamily="2" charset="0"/>
            </a:endParaRPr>
          </a:p>
          <a:p>
            <a:r>
              <a:rPr lang="zh-CN" altLang="en-US" sz="2000" u="none" dirty="0">
                <a:latin typeface="Helvetica" pitchFamily="2" charset="0"/>
              </a:rPr>
              <a:t>网络强化数据报和源的绑定和细粒度的网络策略</a:t>
            </a:r>
            <a:endParaRPr lang="en" altLang="zh-CN" sz="2000" u="none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475464-A902-504E-B109-1C2A3386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Text Box 167">
            <a:extLst>
              <a:ext uri="{FF2B5EF4-FFF2-40B4-BE49-F238E27FC236}">
                <a16:creationId xmlns:a16="http://schemas.microsoft.com/office/drawing/2014/main" id="{1B746ADE-0CA3-A947-82AF-64FF2DEBE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6672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定义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23016383-3C47-EA4C-85BA-9273FC5C9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200977"/>
            <a:ext cx="861682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u="none" dirty="0"/>
              <a:t>软件定义网络（</a:t>
            </a:r>
            <a:r>
              <a:rPr lang="en-US" altLang="zh-CN" sz="2000" u="none" dirty="0"/>
              <a:t>Software Defined Network, SDN </a:t>
            </a:r>
            <a:r>
              <a:rPr lang="zh-CN" altLang="en-US" sz="2000" u="none" dirty="0"/>
              <a:t>），是由美国斯坦福大学</a:t>
            </a:r>
            <a:r>
              <a:rPr lang="en-US" altLang="zh-CN" sz="2000" u="none" dirty="0"/>
              <a:t>clean slate</a:t>
            </a:r>
            <a:r>
              <a:rPr lang="zh-CN" altLang="en-US" sz="2000" u="none" dirty="0"/>
              <a:t>研究组提出的一种新型网络创新架构，是网络虚拟化的一种实现方式。其核心技术</a:t>
            </a:r>
            <a:r>
              <a:rPr lang="en-US" altLang="zh-CN" sz="2000" u="none" dirty="0"/>
              <a:t>OpenFlow</a:t>
            </a:r>
            <a:r>
              <a:rPr lang="zh-CN" altLang="en-US" sz="2000" u="none" dirty="0"/>
              <a:t>通过将网络设备的控制面与数据面分离开来，从而实现了网络流量的灵活控制，使网络作为管道变得更加智能，为核心网络及应用的创新提供了良好的平台。</a:t>
            </a:r>
            <a:endParaRPr lang="en-US" altLang="zh-CN" sz="2000" u="none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729661-7184-1847-8F80-8BDC0FE7B433}"/>
              </a:ext>
            </a:extLst>
          </p:cNvPr>
          <p:cNvSpPr/>
          <p:nvPr/>
        </p:nvSpPr>
        <p:spPr>
          <a:xfrm>
            <a:off x="755577" y="3099593"/>
            <a:ext cx="2803354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u="none" noProof="1"/>
              <a:t>SDN</a:t>
            </a:r>
            <a:r>
              <a:rPr lang="zh-CN" altLang="en-US" sz="1400" u="none" noProof="1"/>
              <a:t>控制应用程序，不同的应用逻辑通过控制层开放的</a:t>
            </a:r>
            <a:r>
              <a:rPr lang="en" altLang="zh-CN" sz="1400" u="none" noProof="1"/>
              <a:t>API</a:t>
            </a:r>
            <a:r>
              <a:rPr lang="zh-CN" altLang="en-US" sz="1400" u="none" noProof="1"/>
              <a:t>管理能力控制设备的报文转发功能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D4C2A-804E-4948-9D97-4CA8A640188D}"/>
              </a:ext>
            </a:extLst>
          </p:cNvPr>
          <p:cNvSpPr/>
          <p:nvPr/>
        </p:nvSpPr>
        <p:spPr>
          <a:xfrm>
            <a:off x="755577" y="4006058"/>
            <a:ext cx="2803353" cy="7191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defRPr/>
            </a:pPr>
            <a:r>
              <a:rPr lang="en-US" altLang="zh-CN" sz="1400" u="none" noProof="1"/>
              <a:t>SDN</a:t>
            </a:r>
            <a:r>
              <a:rPr lang="zh-CN" altLang="zh-CN" sz="1400" u="none" noProof="1"/>
              <a:t>控制，由</a:t>
            </a:r>
            <a:r>
              <a:rPr lang="en" altLang="zh-CN" sz="1400" u="none" noProof="1"/>
              <a:t>SDN</a:t>
            </a:r>
            <a:r>
              <a:rPr lang="zh-CN" altLang="en-US" sz="1400" u="none" noProof="1"/>
              <a:t>控制软件组成，与下层可用</a:t>
            </a:r>
            <a:r>
              <a:rPr lang="en" altLang="zh-CN" sz="1400" u="none" noProof="1"/>
              <a:t>OpenFlow</a:t>
            </a:r>
            <a:r>
              <a:rPr lang="zh-CN" altLang="en-US" sz="1400" u="none" noProof="1"/>
              <a:t>协议通信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159EE3-5CD1-FE4D-AD64-45BF5B52434C}"/>
              </a:ext>
            </a:extLst>
          </p:cNvPr>
          <p:cNvSpPr/>
          <p:nvPr/>
        </p:nvSpPr>
        <p:spPr>
          <a:xfrm>
            <a:off x="755577" y="4910932"/>
            <a:ext cx="2803353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zh-CN" sz="1400" u="none" noProof="1"/>
          </a:p>
          <a:p>
            <a:pPr>
              <a:defRPr/>
            </a:pPr>
            <a:r>
              <a:rPr lang="zh-CN" altLang="zh-CN" sz="1400" u="none" noProof="1"/>
              <a:t>基础设施层，由转发设备组成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70C0B0BA-9043-664D-90B1-D103CEA36B1C}"/>
              </a:ext>
            </a:extLst>
          </p:cNvPr>
          <p:cNvSpPr/>
          <p:nvPr/>
        </p:nvSpPr>
        <p:spPr>
          <a:xfrm>
            <a:off x="3558928" y="3264693"/>
            <a:ext cx="582612" cy="3905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156FE1D-0E82-4747-825A-AF5ECE412A1D}"/>
              </a:ext>
            </a:extLst>
          </p:cNvPr>
          <p:cNvSpPr/>
          <p:nvPr/>
        </p:nvSpPr>
        <p:spPr>
          <a:xfrm>
            <a:off x="3558930" y="4171158"/>
            <a:ext cx="581025" cy="38893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D25CAAD8-A075-5944-A7F1-C807821095F2}"/>
              </a:ext>
            </a:extLst>
          </p:cNvPr>
          <p:cNvSpPr/>
          <p:nvPr/>
        </p:nvSpPr>
        <p:spPr>
          <a:xfrm>
            <a:off x="3558930" y="5076032"/>
            <a:ext cx="581025" cy="3905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BCC079-3D04-B440-A070-2F49E640E51F}"/>
              </a:ext>
            </a:extLst>
          </p:cNvPr>
          <p:cNvSpPr/>
          <p:nvPr/>
        </p:nvSpPr>
        <p:spPr>
          <a:xfrm>
            <a:off x="4139952" y="3036093"/>
            <a:ext cx="4349751" cy="7858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u="none" noProof="1"/>
              <a:t>SDN</a:t>
            </a:r>
            <a:r>
              <a:rPr lang="zh-CN" altLang="en-US" sz="1600" u="none" noProof="1"/>
              <a:t>控制应用程序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54DA7-F88F-4644-9266-C47F9D7F3275}"/>
              </a:ext>
            </a:extLst>
          </p:cNvPr>
          <p:cNvSpPr/>
          <p:nvPr/>
        </p:nvSpPr>
        <p:spPr>
          <a:xfrm>
            <a:off x="6076703" y="3153568"/>
            <a:ext cx="2259012" cy="293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C8B2D5-92AE-8E45-9673-DDF3CFE4AFB9}"/>
              </a:ext>
            </a:extLst>
          </p:cNvPr>
          <p:cNvSpPr/>
          <p:nvPr/>
        </p:nvSpPr>
        <p:spPr>
          <a:xfrm>
            <a:off x="5875090" y="3282158"/>
            <a:ext cx="2259013" cy="2936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E83A41-F20C-9442-AFE9-E59D85B04993}"/>
              </a:ext>
            </a:extLst>
          </p:cNvPr>
          <p:cNvSpPr/>
          <p:nvPr/>
        </p:nvSpPr>
        <p:spPr>
          <a:xfrm>
            <a:off x="5698877" y="3447256"/>
            <a:ext cx="2259012" cy="2952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600" u="none" noProof="1"/>
              <a:t>上层应用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33042A-6760-F349-BE4A-65F51B1270A2}"/>
              </a:ext>
            </a:extLst>
          </p:cNvPr>
          <p:cNvSpPr/>
          <p:nvPr/>
        </p:nvSpPr>
        <p:spPr>
          <a:xfrm>
            <a:off x="4139952" y="3937792"/>
            <a:ext cx="4349751" cy="7889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u="none" noProof="1"/>
              <a:t>SDN</a:t>
            </a:r>
            <a:r>
              <a:rPr lang="zh-CN" altLang="en-US" sz="1600" u="none" noProof="1"/>
              <a:t>控制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ADB688-B11B-7C4D-9B68-B6F18F2DE74B}"/>
              </a:ext>
            </a:extLst>
          </p:cNvPr>
          <p:cNvSpPr/>
          <p:nvPr/>
        </p:nvSpPr>
        <p:spPr>
          <a:xfrm>
            <a:off x="4155828" y="4842668"/>
            <a:ext cx="4349751" cy="903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u="none" noProof="1"/>
              <a:t>基础设施层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53333F-BA7E-F245-A9ED-A01A654B041F}"/>
              </a:ext>
            </a:extLst>
          </p:cNvPr>
          <p:cNvSpPr/>
          <p:nvPr/>
        </p:nvSpPr>
        <p:spPr>
          <a:xfrm>
            <a:off x="5592516" y="4044155"/>
            <a:ext cx="2665413" cy="576263"/>
          </a:xfrm>
          <a:prstGeom prst="rect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0B0F0"/>
              </a:gs>
            </a:gsLst>
            <a:lin ang="16200000" scaled="0"/>
          </a:gra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30047126-C396-8B4D-B21A-473B5889B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479" y="4101307"/>
            <a:ext cx="936625" cy="217487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9" name="矩形 25">
            <a:extLst>
              <a:ext uri="{FF2B5EF4-FFF2-40B4-BE49-F238E27FC236}">
                <a16:creationId xmlns:a16="http://schemas.microsoft.com/office/drawing/2014/main" id="{1812CB05-5A31-D64D-B7DE-39955D89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266" y="4223543"/>
            <a:ext cx="936625" cy="2159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" name="矩形 26">
            <a:extLst>
              <a:ext uri="{FF2B5EF4-FFF2-40B4-BE49-F238E27FC236}">
                <a16:creationId xmlns:a16="http://schemas.microsoft.com/office/drawing/2014/main" id="{ED76856C-6182-4D46-A833-C5E8613D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455" y="4344192"/>
            <a:ext cx="936625" cy="2159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/>
              <a:t>网络设备</a:t>
            </a: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8AC750C0-4149-5547-A042-678A20578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490" y="4099719"/>
            <a:ext cx="822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u="none"/>
              <a:t>SDN</a:t>
            </a:r>
          </a:p>
          <a:p>
            <a:pPr algn="ctr"/>
            <a:r>
              <a:rPr lang="zh-CN" altLang="en-US" sz="1200" u="none"/>
              <a:t>控制软件</a:t>
            </a:r>
          </a:p>
        </p:txBody>
      </p:sp>
      <p:sp>
        <p:nvSpPr>
          <p:cNvPr id="22" name="上下箭头 21">
            <a:extLst>
              <a:ext uri="{FF2B5EF4-FFF2-40B4-BE49-F238E27FC236}">
                <a16:creationId xmlns:a16="http://schemas.microsoft.com/office/drawing/2014/main" id="{8FBADF16-69FC-8744-80EB-56C990D1129B}"/>
              </a:ext>
            </a:extLst>
          </p:cNvPr>
          <p:cNvSpPr/>
          <p:nvPr/>
        </p:nvSpPr>
        <p:spPr>
          <a:xfrm>
            <a:off x="5951290" y="3742531"/>
            <a:ext cx="125413" cy="301625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23" name="文本框 29">
            <a:extLst>
              <a:ext uri="{FF2B5EF4-FFF2-40B4-BE49-F238E27FC236}">
                <a16:creationId xmlns:a16="http://schemas.microsoft.com/office/drawing/2014/main" id="{90202083-040F-EF4A-882A-AF1EFF6B4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592" y="3755233"/>
            <a:ext cx="500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/>
              <a:t>API</a:t>
            </a:r>
          </a:p>
        </p:txBody>
      </p:sp>
      <p:sp>
        <p:nvSpPr>
          <p:cNvPr id="24" name="上下箭头 23">
            <a:extLst>
              <a:ext uri="{FF2B5EF4-FFF2-40B4-BE49-F238E27FC236}">
                <a16:creationId xmlns:a16="http://schemas.microsoft.com/office/drawing/2014/main" id="{47D532BD-B89D-614C-A616-E6ADA1C9E407}"/>
              </a:ext>
            </a:extLst>
          </p:cNvPr>
          <p:cNvSpPr/>
          <p:nvPr/>
        </p:nvSpPr>
        <p:spPr>
          <a:xfrm>
            <a:off x="6692653" y="3742531"/>
            <a:ext cx="125412" cy="301625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25" name="文本框 31">
            <a:extLst>
              <a:ext uri="{FF2B5EF4-FFF2-40B4-BE49-F238E27FC236}">
                <a16:creationId xmlns:a16="http://schemas.microsoft.com/office/drawing/2014/main" id="{31F83A10-B7D8-B142-A7CC-E400C8C19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1490" y="3755233"/>
            <a:ext cx="5016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/>
              <a:t>API</a:t>
            </a:r>
          </a:p>
        </p:txBody>
      </p:sp>
      <p:sp>
        <p:nvSpPr>
          <p:cNvPr id="26" name="上下箭头 25">
            <a:extLst>
              <a:ext uri="{FF2B5EF4-FFF2-40B4-BE49-F238E27FC236}">
                <a16:creationId xmlns:a16="http://schemas.microsoft.com/office/drawing/2014/main" id="{A6C74B00-7AD3-4D4F-AAB4-40B07990048A}"/>
              </a:ext>
            </a:extLst>
          </p:cNvPr>
          <p:cNvSpPr/>
          <p:nvPr/>
        </p:nvSpPr>
        <p:spPr>
          <a:xfrm>
            <a:off x="7427667" y="3728244"/>
            <a:ext cx="123825" cy="303213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27" name="文本框 33">
            <a:extLst>
              <a:ext uri="{FF2B5EF4-FFF2-40B4-BE49-F238E27FC236}">
                <a16:creationId xmlns:a16="http://schemas.microsoft.com/office/drawing/2014/main" id="{511B13F6-81F0-F443-A1E3-34E49786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067" y="3755233"/>
            <a:ext cx="500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/>
              <a:t>API</a:t>
            </a:r>
          </a:p>
        </p:txBody>
      </p:sp>
      <p:sp>
        <p:nvSpPr>
          <p:cNvPr id="28" name="上下箭头 27">
            <a:extLst>
              <a:ext uri="{FF2B5EF4-FFF2-40B4-BE49-F238E27FC236}">
                <a16:creationId xmlns:a16="http://schemas.microsoft.com/office/drawing/2014/main" id="{CD6BEAA9-15FE-8841-977A-13FB8B9FBC32}"/>
              </a:ext>
            </a:extLst>
          </p:cNvPr>
          <p:cNvSpPr/>
          <p:nvPr/>
        </p:nvSpPr>
        <p:spPr>
          <a:xfrm>
            <a:off x="6367216" y="4609307"/>
            <a:ext cx="198439" cy="554037"/>
          </a:xfrm>
          <a:prstGeom prst="upDownArrow">
            <a:avLst/>
          </a:prstGeom>
          <a:solidFill>
            <a:schemeClr val="accent4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29" name="矩形 35">
            <a:extLst>
              <a:ext uri="{FF2B5EF4-FFF2-40B4-BE49-F238E27FC236}">
                <a16:creationId xmlns:a16="http://schemas.microsoft.com/office/drawing/2014/main" id="{00B82642-B7F0-9F4F-B31B-F8C634F3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551" y="5163343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/>
              <a:t>网络设备</a:t>
            </a:r>
          </a:p>
        </p:txBody>
      </p:sp>
      <p:sp>
        <p:nvSpPr>
          <p:cNvPr id="30" name="矩形 36">
            <a:extLst>
              <a:ext uri="{FF2B5EF4-FFF2-40B4-BE49-F238E27FC236}">
                <a16:creationId xmlns:a16="http://schemas.microsoft.com/office/drawing/2014/main" id="{FE8AF03B-74C3-E94F-8360-ABD6D274A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878" y="5163343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/>
              <a:t>网络设备</a:t>
            </a:r>
          </a:p>
        </p:txBody>
      </p:sp>
      <p:sp>
        <p:nvSpPr>
          <p:cNvPr id="31" name="矩形 37">
            <a:extLst>
              <a:ext uri="{FF2B5EF4-FFF2-40B4-BE49-F238E27FC236}">
                <a16:creationId xmlns:a16="http://schemas.microsoft.com/office/drawing/2014/main" id="{00233DC0-1B55-7741-A074-0264992B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490" y="5163343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/>
              <a:t>网络设备</a:t>
            </a:r>
          </a:p>
        </p:txBody>
      </p:sp>
      <p:sp>
        <p:nvSpPr>
          <p:cNvPr id="32" name="矩形 38">
            <a:extLst>
              <a:ext uri="{FF2B5EF4-FFF2-40B4-BE49-F238E27FC236}">
                <a16:creationId xmlns:a16="http://schemas.microsoft.com/office/drawing/2014/main" id="{59440585-DCAE-2C4A-896E-2D2E4B62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89" y="5466556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/>
              <a:t>网络设备</a:t>
            </a:r>
          </a:p>
        </p:txBody>
      </p:sp>
      <p:sp>
        <p:nvSpPr>
          <p:cNvPr id="33" name="矩形 39">
            <a:extLst>
              <a:ext uri="{FF2B5EF4-FFF2-40B4-BE49-F238E27FC236}">
                <a16:creationId xmlns:a16="http://schemas.microsoft.com/office/drawing/2014/main" id="{B88621F3-8CA3-7C46-AB56-900D9D29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814" y="5466556"/>
            <a:ext cx="1263651" cy="215900"/>
          </a:xfrm>
          <a:prstGeom prst="rect">
            <a:avLst/>
          </a:prstGeom>
          <a:solidFill>
            <a:srgbClr val="7AC96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zh-CN" altLang="en-US" sz="1400" u="none"/>
              <a:t>网络设备</a:t>
            </a:r>
          </a:p>
        </p:txBody>
      </p:sp>
      <p:sp>
        <p:nvSpPr>
          <p:cNvPr id="34" name="文本框 40">
            <a:extLst>
              <a:ext uri="{FF2B5EF4-FFF2-40B4-BE49-F238E27FC236}">
                <a16:creationId xmlns:a16="http://schemas.microsoft.com/office/drawing/2014/main" id="{D98BEC55-5C71-794E-B88B-D47946C59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8489" y="4702968"/>
            <a:ext cx="16446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u="none"/>
              <a:t>控制数据平面接口</a:t>
            </a:r>
          </a:p>
          <a:p>
            <a:pPr algn="ctr"/>
            <a:r>
              <a:rPr lang="zh-CN" altLang="en-US" sz="1200" u="none"/>
              <a:t>（例如：</a:t>
            </a:r>
            <a:r>
              <a:rPr lang="en-US" altLang="zh-CN" sz="1200" u="none"/>
              <a:t>OpenFlow</a:t>
            </a:r>
            <a:r>
              <a:rPr lang="zh-CN" altLang="en-US" sz="1200" u="none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8044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C3465D-6809-9F4F-9E5D-6EA59F6B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Text Box 167">
            <a:extLst>
              <a:ext uri="{FF2B5EF4-FFF2-40B4-BE49-F238E27FC236}">
                <a16:creationId xmlns:a16="http://schemas.microsoft.com/office/drawing/2014/main" id="{2B9F78C2-2F99-1447-996C-329406414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6672"/>
            <a:ext cx="2492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特征和优势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3989689-EDD7-164F-B825-010CC90845F1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1196977"/>
            <a:ext cx="8856984" cy="5046663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400" u="none" kern="0" dirty="0"/>
              <a:t>基于</a:t>
            </a:r>
            <a:r>
              <a:rPr kumimoji="1" lang="zh-CN" altLang="en-US" sz="2400" u="none" kern="0" dirty="0">
                <a:solidFill>
                  <a:srgbClr val="FF0000"/>
                </a:solidFill>
              </a:rPr>
              <a:t>流</a:t>
            </a:r>
            <a:r>
              <a:rPr kumimoji="1" lang="zh-CN" altLang="en-US" sz="2400" u="none" kern="0" dirty="0"/>
              <a:t>的转发</a:t>
            </a:r>
            <a:endParaRPr kumimoji="1" lang="en-US" altLang="zh-CN" sz="2400" u="none" kern="0" dirty="0"/>
          </a:p>
          <a:p>
            <a:pPr lvl="1"/>
            <a:r>
              <a:rPr kumimoji="1" lang="zh-CN" altLang="en-US" sz="2000" u="none" kern="0" dirty="0"/>
              <a:t>基于运输层、网络层或链路层的首部字段进行基于流的分组转发。</a:t>
            </a:r>
            <a:endParaRPr kumimoji="1" lang="en-US" altLang="zh-CN" sz="2000" u="none" kern="0" dirty="0"/>
          </a:p>
          <a:p>
            <a:r>
              <a:rPr kumimoji="1" lang="zh-CN" altLang="en-US" sz="2400" u="none" kern="0" dirty="0"/>
              <a:t>集中网络控制</a:t>
            </a:r>
            <a:endParaRPr kumimoji="1" lang="en-US" altLang="zh-CN" sz="2400" u="none" kern="0" dirty="0"/>
          </a:p>
          <a:p>
            <a:pPr lvl="1"/>
            <a:r>
              <a:rPr kumimoji="1" lang="en-US" altLang="zh-CN" sz="1800" u="none" kern="0" dirty="0"/>
              <a:t>SDN</a:t>
            </a:r>
            <a:r>
              <a:rPr kumimoji="1" lang="zh-CN" altLang="en-US" sz="1800" u="none" kern="0" dirty="0"/>
              <a:t>的控制包括</a:t>
            </a:r>
            <a:r>
              <a:rPr kumimoji="1" lang="en-US" altLang="zh-CN" sz="1800" u="none" kern="0" dirty="0"/>
              <a:t>SDN</a:t>
            </a:r>
            <a:r>
              <a:rPr kumimoji="1" lang="zh-CN" altLang="en-US" sz="1800" u="none" kern="0" dirty="0"/>
              <a:t>控制器和网络控制应用程序。</a:t>
            </a:r>
            <a:endParaRPr kumimoji="1" lang="en-US" altLang="zh-CN" sz="1800" u="none" kern="0" dirty="0"/>
          </a:p>
          <a:p>
            <a:pPr lvl="1"/>
            <a:r>
              <a:rPr kumimoji="1" lang="zh-CN" altLang="en-US" sz="1800" u="none" kern="0" dirty="0"/>
              <a:t>控制器负责网络状态信息维护，网络控制应用程序监视、编程和控制下面网络设备。网络控制更灵活，管控策略和行为更精细。</a:t>
            </a:r>
            <a:endParaRPr kumimoji="1" lang="en-US" altLang="zh-CN" sz="1800" u="none" kern="0" dirty="0"/>
          </a:p>
          <a:p>
            <a:pPr lvl="1"/>
            <a:r>
              <a:rPr kumimoji="1" lang="zh-CN" altLang="en-US" sz="1800" u="none" kern="0" dirty="0"/>
              <a:t>网络控制从路由器中分离，逻辑集中，物理上可在多台服务器上实现。</a:t>
            </a:r>
            <a:endParaRPr kumimoji="1" lang="en-US" altLang="zh-CN" sz="1800" u="none" kern="0" dirty="0"/>
          </a:p>
          <a:p>
            <a:r>
              <a:rPr kumimoji="1" lang="zh-CN" altLang="en-US" sz="2400" u="none" kern="0" dirty="0"/>
              <a:t>控制转发分离</a:t>
            </a:r>
            <a:endParaRPr kumimoji="1" lang="en-US" altLang="zh-CN" sz="1800" u="none" kern="0" dirty="0"/>
          </a:p>
          <a:p>
            <a:pPr lvl="1"/>
            <a:r>
              <a:rPr kumimoji="1" lang="zh-CN" altLang="en-US" sz="1800" u="none" kern="0" dirty="0"/>
              <a:t>交换机仅负责规则匹配和动作执行，任务简单高效。</a:t>
            </a:r>
            <a:endParaRPr kumimoji="1" lang="en-US" altLang="zh-CN" sz="1800" u="none" kern="0" dirty="0"/>
          </a:p>
          <a:p>
            <a:pPr lvl="1"/>
            <a:r>
              <a:rPr kumimoji="1" lang="en-US" altLang="zh-CN" sz="1800" u="none" kern="0" dirty="0"/>
              <a:t>SDN</a:t>
            </a:r>
            <a:r>
              <a:rPr kumimoji="1" lang="zh-CN" altLang="en-US" sz="1800" u="none" kern="0" dirty="0"/>
              <a:t>控制器对路由器转发行为和策略进行自定义。</a:t>
            </a:r>
            <a:endParaRPr kumimoji="1" lang="en-US" altLang="zh-CN" sz="1800" u="none" kern="0" dirty="0"/>
          </a:p>
          <a:p>
            <a:r>
              <a:rPr kumimoji="1" lang="zh-CN" altLang="en-US" sz="2400" u="none" kern="0" dirty="0"/>
              <a:t>可编程的网络</a:t>
            </a:r>
            <a:endParaRPr kumimoji="1" lang="en-US" altLang="zh-CN" sz="2400" u="none" kern="0" dirty="0"/>
          </a:p>
          <a:p>
            <a:pPr lvl="1"/>
            <a:r>
              <a:rPr kumimoji="1" lang="zh-CN" altLang="en-US" sz="1800" u="none" kern="0" dirty="0"/>
              <a:t>通过运行在控制平面的网络控制应用程序对网络进行编程</a:t>
            </a:r>
            <a:endParaRPr kumimoji="1" lang="en-US" altLang="zh-CN" sz="1800" u="none" kern="0" dirty="0"/>
          </a:p>
          <a:p>
            <a:pPr lvl="1"/>
            <a:r>
              <a:rPr kumimoji="1" lang="zh-CN" altLang="en-US" sz="1800" u="none" kern="0" dirty="0"/>
              <a:t>使用</a:t>
            </a:r>
            <a:r>
              <a:rPr kumimoji="1" lang="en-US" altLang="zh-CN" sz="1800" u="none" kern="0" dirty="0"/>
              <a:t>SDN</a:t>
            </a:r>
            <a:r>
              <a:rPr kumimoji="1" lang="zh-CN" altLang="en-US" sz="1800" u="none" kern="0" dirty="0"/>
              <a:t>控制器提供</a:t>
            </a:r>
            <a:r>
              <a:rPr kumimoji="1" lang="en-US" altLang="zh-CN" sz="1800" u="none" kern="0" dirty="0"/>
              <a:t>API</a:t>
            </a:r>
            <a:r>
              <a:rPr kumimoji="1" lang="zh-CN" altLang="en-US" sz="1800" u="none" kern="0" dirty="0"/>
              <a:t>来定义和控制数据平面。</a:t>
            </a:r>
            <a:endParaRPr kumimoji="1" lang="en-US" altLang="zh-CN" sz="1800" u="none" kern="0" dirty="0"/>
          </a:p>
          <a:p>
            <a:pPr lvl="1"/>
            <a:r>
              <a:rPr kumimoji="1" lang="zh-CN" altLang="en-US" sz="1800" u="none" kern="0" dirty="0"/>
              <a:t>网络应用程序可对端到端路径、访问控制和负载均衡等进行编程控制。</a:t>
            </a:r>
            <a:endParaRPr kumimoji="1" lang="en-US" altLang="zh-CN" sz="1800" u="none" kern="0" dirty="0"/>
          </a:p>
        </p:txBody>
      </p:sp>
    </p:spTree>
    <p:extLst>
      <p:ext uri="{BB962C8B-B14F-4D97-AF65-F5344CB8AC3E}">
        <p14:creationId xmlns:p14="http://schemas.microsoft.com/office/powerpoint/2010/main" val="19027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>
            <a:extLst>
              <a:ext uri="{FF2B5EF4-FFF2-40B4-BE49-F238E27FC236}">
                <a16:creationId xmlns:a16="http://schemas.microsoft.com/office/drawing/2014/main" id="{0861616F-4EBD-7944-A2B3-18A677168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架构：控制与转发分离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95EB6-75CA-7E46-A75F-A94DB1D457F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BE1E53-41D2-A147-8145-EDA03E7144EE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9D8CEB-7484-0549-B9EE-61F0E8F005C1}"/>
              </a:ext>
            </a:extLst>
          </p:cNvPr>
          <p:cNvSpPr/>
          <p:nvPr/>
        </p:nvSpPr>
        <p:spPr>
          <a:xfrm>
            <a:off x="742952" y="1985168"/>
            <a:ext cx="1874837" cy="54768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  <a:defRPr/>
            </a:pPr>
            <a:r>
              <a:rPr lang="en-US" altLang="zh-CN" sz="1600" b="1" u="none" noProof="1"/>
              <a:t>SDN</a:t>
            </a:r>
            <a:r>
              <a:rPr lang="zh-CN" altLang="en-US" sz="1600" b="1" u="none" noProof="1"/>
              <a:t>控制应用程序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9C1EED-8EB2-F24C-A4E7-CDAF70C428E5}"/>
              </a:ext>
            </a:extLst>
          </p:cNvPr>
          <p:cNvSpPr/>
          <p:nvPr/>
        </p:nvSpPr>
        <p:spPr>
          <a:xfrm>
            <a:off x="758826" y="3197226"/>
            <a:ext cx="1530351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60000"/>
              </a:lnSpc>
              <a:defRPr/>
            </a:pPr>
            <a:r>
              <a:rPr lang="zh-CN" altLang="en-US" sz="2000" b="1" u="none" noProof="1"/>
              <a:t>控制层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41E9C4-1E88-6B4B-B5C1-9CF1C809DF6D}"/>
              </a:ext>
            </a:extLst>
          </p:cNvPr>
          <p:cNvSpPr/>
          <p:nvPr/>
        </p:nvSpPr>
        <p:spPr>
          <a:xfrm>
            <a:off x="758826" y="4486276"/>
            <a:ext cx="1530351" cy="720725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b="1" u="none" noProof="1"/>
              <a:t>转发层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FE5EFA-8CF2-CB44-A7C2-BB776F470AD4}"/>
              </a:ext>
            </a:extLst>
          </p:cNvPr>
          <p:cNvSpPr/>
          <p:nvPr/>
        </p:nvSpPr>
        <p:spPr>
          <a:xfrm>
            <a:off x="2771775" y="1898651"/>
            <a:ext cx="2808288" cy="72072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41991" name="文本框 7">
            <a:extLst>
              <a:ext uri="{FF2B5EF4-FFF2-40B4-BE49-F238E27FC236}">
                <a16:creationId xmlns:a16="http://schemas.microsoft.com/office/drawing/2014/main" id="{FC4BF14E-9C3C-524C-A05C-6B277ADF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6" y="2138363"/>
            <a:ext cx="111601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u="none"/>
              <a:t>云管理平台</a:t>
            </a:r>
          </a:p>
        </p:txBody>
      </p:sp>
      <p:sp>
        <p:nvSpPr>
          <p:cNvPr id="41992" name="文本框 8">
            <a:extLst>
              <a:ext uri="{FF2B5EF4-FFF2-40B4-BE49-F238E27FC236}">
                <a16:creationId xmlns:a16="http://schemas.microsoft.com/office/drawing/2014/main" id="{033A4A5E-102E-EC48-A758-2DD8504BD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988" y="2138363"/>
            <a:ext cx="96996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u="none"/>
              <a:t>SDN</a:t>
            </a:r>
            <a:r>
              <a:rPr lang="zh-CN" altLang="en-US" sz="1400" u="none"/>
              <a:t>应用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148F46-0D3B-9344-A850-3F5398CD35B0}"/>
              </a:ext>
            </a:extLst>
          </p:cNvPr>
          <p:cNvSpPr/>
          <p:nvPr/>
        </p:nvSpPr>
        <p:spPr>
          <a:xfrm>
            <a:off x="2771775" y="3197225"/>
            <a:ext cx="2808288" cy="719139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435137-6879-9C4F-BA6C-222114BF745D}"/>
              </a:ext>
            </a:extLst>
          </p:cNvPr>
          <p:cNvSpPr/>
          <p:nvPr/>
        </p:nvSpPr>
        <p:spPr>
          <a:xfrm>
            <a:off x="2771775" y="4471990"/>
            <a:ext cx="2808288" cy="719137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zh-CN" altLang="en-US" noProof="1"/>
          </a:p>
        </p:txBody>
      </p:sp>
      <p:sp>
        <p:nvSpPr>
          <p:cNvPr id="41995" name="文本框 11">
            <a:extLst>
              <a:ext uri="{FF2B5EF4-FFF2-40B4-BE49-F238E27FC236}">
                <a16:creationId xmlns:a16="http://schemas.microsoft.com/office/drawing/2014/main" id="{73D0C36D-97F6-9A4D-9B2D-E9E5B6CF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027" y="3403601"/>
            <a:ext cx="116046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u="none"/>
              <a:t>SDN</a:t>
            </a:r>
            <a:r>
              <a:rPr lang="zh-CN" altLang="en-US" sz="1400" u="none"/>
              <a:t>控制器</a:t>
            </a:r>
          </a:p>
        </p:txBody>
      </p:sp>
      <p:sp>
        <p:nvSpPr>
          <p:cNvPr id="41996" name="文本框 12">
            <a:extLst>
              <a:ext uri="{FF2B5EF4-FFF2-40B4-BE49-F238E27FC236}">
                <a16:creationId xmlns:a16="http://schemas.microsoft.com/office/drawing/2014/main" id="{2AE0471B-F938-784F-A3B1-BBEC390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7" y="4694240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u="none"/>
              <a:t>网络设备</a:t>
            </a:r>
          </a:p>
        </p:txBody>
      </p:sp>
      <p:sp>
        <p:nvSpPr>
          <p:cNvPr id="41997" name="文本框 14">
            <a:extLst>
              <a:ext uri="{FF2B5EF4-FFF2-40B4-BE49-F238E27FC236}">
                <a16:creationId xmlns:a16="http://schemas.microsoft.com/office/drawing/2014/main" id="{34F3E699-69E1-8F46-B25C-616512D7B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075" y="4694240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u="none"/>
              <a:t>网络设备</a:t>
            </a:r>
          </a:p>
        </p:txBody>
      </p:sp>
      <p:sp>
        <p:nvSpPr>
          <p:cNvPr id="41998" name="文本框 15">
            <a:extLst>
              <a:ext uri="{FF2B5EF4-FFF2-40B4-BE49-F238E27FC236}">
                <a16:creationId xmlns:a16="http://schemas.microsoft.com/office/drawing/2014/main" id="{3B0ECDB8-8E17-3940-B977-25172A5F0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489" y="4694240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200" u="none"/>
              <a:t>网络设备</a:t>
            </a:r>
          </a:p>
        </p:txBody>
      </p:sp>
      <p:cxnSp>
        <p:nvCxnSpPr>
          <p:cNvPr id="41999" name="肘形连接符 17">
            <a:extLst>
              <a:ext uri="{FF2B5EF4-FFF2-40B4-BE49-F238E27FC236}">
                <a16:creationId xmlns:a16="http://schemas.microsoft.com/office/drawing/2014/main" id="{24484FDB-344D-DE4B-AFEB-0E43BA26E865}"/>
              </a:ext>
            </a:extLst>
          </p:cNvPr>
          <p:cNvCxnSpPr>
            <a:cxnSpLocks noChangeShapeType="1"/>
            <a:stCxn id="41991" idx="2"/>
          </p:cNvCxnSpPr>
          <p:nvPr/>
        </p:nvCxnSpPr>
        <p:spPr bwMode="auto">
          <a:xfrm rot="16200000" flipH="1">
            <a:off x="3189587" y="2694285"/>
            <a:ext cx="982858" cy="48656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肘形连接符 18">
            <a:extLst>
              <a:ext uri="{FF2B5EF4-FFF2-40B4-BE49-F238E27FC236}">
                <a16:creationId xmlns:a16="http://schemas.microsoft.com/office/drawing/2014/main" id="{E333BAF7-ED36-3543-9EC9-859FDA659C40}"/>
              </a:ext>
            </a:extLst>
          </p:cNvPr>
          <p:cNvCxnSpPr>
            <a:cxnSpLocks noChangeShapeType="1"/>
            <a:stCxn id="41992" idx="2"/>
          </p:cNvCxnSpPr>
          <p:nvPr/>
        </p:nvCxnSpPr>
        <p:spPr bwMode="auto">
          <a:xfrm rot="5400000">
            <a:off x="4165107" y="2635551"/>
            <a:ext cx="981274" cy="60245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1" name="文本框 19">
            <a:extLst>
              <a:ext uri="{FF2B5EF4-FFF2-40B4-BE49-F238E27FC236}">
                <a16:creationId xmlns:a16="http://schemas.microsoft.com/office/drawing/2014/main" id="{A99EAA4B-BA56-B14A-BC9B-0B025BB26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1" y="2619378"/>
            <a:ext cx="1049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u="none"/>
              <a:t>北向接口</a:t>
            </a:r>
          </a:p>
        </p:txBody>
      </p:sp>
      <p:sp>
        <p:nvSpPr>
          <p:cNvPr id="42002" name="文本框 20">
            <a:extLst>
              <a:ext uri="{FF2B5EF4-FFF2-40B4-BE49-F238E27FC236}">
                <a16:creationId xmlns:a16="http://schemas.microsoft.com/office/drawing/2014/main" id="{E70E7F78-33EF-0146-B3D8-CFB543AE8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1" y="4076702"/>
            <a:ext cx="1049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u="none" dirty="0"/>
              <a:t>南向接口</a:t>
            </a:r>
          </a:p>
        </p:txBody>
      </p:sp>
      <p:cxnSp>
        <p:nvCxnSpPr>
          <p:cNvPr id="42003" name="直接箭头连接符 22">
            <a:extLst>
              <a:ext uri="{FF2B5EF4-FFF2-40B4-BE49-F238E27FC236}">
                <a16:creationId xmlns:a16="http://schemas.microsoft.com/office/drawing/2014/main" id="{FC24597B-8F49-604B-8084-56065E3458A9}"/>
              </a:ext>
            </a:extLst>
          </p:cNvPr>
          <p:cNvCxnSpPr>
            <a:cxnSpLocks noChangeShapeType="1"/>
            <a:endCxn id="41997" idx="0"/>
          </p:cNvCxnSpPr>
          <p:nvPr/>
        </p:nvCxnSpPr>
        <p:spPr bwMode="auto">
          <a:xfrm>
            <a:off x="4175125" y="3711378"/>
            <a:ext cx="0" cy="982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直接连接符 23">
            <a:extLst>
              <a:ext uri="{FF2B5EF4-FFF2-40B4-BE49-F238E27FC236}">
                <a16:creationId xmlns:a16="http://schemas.microsoft.com/office/drawing/2014/main" id="{11C6929D-06EF-5E4B-889A-48D4DCAF43AA}"/>
              </a:ext>
            </a:extLst>
          </p:cNvPr>
          <p:cNvCxnSpPr>
            <a:cxnSpLocks noChangeShapeType="1"/>
            <a:stCxn id="8" idx="3"/>
            <a:endCxn id="42005" idx="1"/>
          </p:cNvCxnSpPr>
          <p:nvPr/>
        </p:nvCxnSpPr>
        <p:spPr bwMode="auto">
          <a:xfrm flipV="1">
            <a:off x="5580063" y="1711325"/>
            <a:ext cx="576263" cy="547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5" name="矩形 25">
            <a:extLst>
              <a:ext uri="{FF2B5EF4-FFF2-40B4-BE49-F238E27FC236}">
                <a16:creationId xmlns:a16="http://schemas.microsoft.com/office/drawing/2014/main" id="{28E8BC33-387D-B14E-8111-9A29E34EF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1346200"/>
            <a:ext cx="2143125" cy="73025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u="none"/>
              <a:t>●网络资源统一管理</a:t>
            </a:r>
          </a:p>
          <a:p>
            <a:pPr>
              <a:lnSpc>
                <a:spcPct val="110000"/>
              </a:lnSpc>
            </a:pPr>
            <a:r>
              <a:rPr lang="zh-CN" altLang="en-US" sz="1600" u="none"/>
              <a:t>●基于</a:t>
            </a:r>
            <a:r>
              <a:rPr lang="en-US" altLang="zh-CN" sz="1600" u="none"/>
              <a:t>API</a:t>
            </a:r>
            <a:r>
              <a:rPr lang="zh-CN" altLang="en-US" sz="1600" u="none"/>
              <a:t>的应用开发</a:t>
            </a:r>
          </a:p>
        </p:txBody>
      </p:sp>
      <p:cxnSp>
        <p:nvCxnSpPr>
          <p:cNvPr id="42006" name="直接连接符 26">
            <a:extLst>
              <a:ext uri="{FF2B5EF4-FFF2-40B4-BE49-F238E27FC236}">
                <a16:creationId xmlns:a16="http://schemas.microsoft.com/office/drawing/2014/main" id="{9077DA61-1B0E-DB42-8A90-DC59A4AB5552}"/>
              </a:ext>
            </a:extLst>
          </p:cNvPr>
          <p:cNvCxnSpPr>
            <a:cxnSpLocks noChangeShapeType="1"/>
            <a:stCxn id="8" idx="3"/>
            <a:endCxn id="42007" idx="1"/>
          </p:cNvCxnSpPr>
          <p:nvPr/>
        </p:nvCxnSpPr>
        <p:spPr bwMode="auto">
          <a:xfrm flipV="1">
            <a:off x="5580063" y="2624141"/>
            <a:ext cx="576263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7" name="矩形 27">
            <a:extLst>
              <a:ext uri="{FF2B5EF4-FFF2-40B4-BE49-F238E27FC236}">
                <a16:creationId xmlns:a16="http://schemas.microsoft.com/office/drawing/2014/main" id="{41C1659F-9175-9245-BEFD-96C5728E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2259014"/>
            <a:ext cx="2143125" cy="72866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u="none"/>
              <a:t>●开放的</a:t>
            </a:r>
            <a:r>
              <a:rPr lang="en-US" altLang="zh-CN" sz="1600" u="none"/>
              <a:t>REST API</a:t>
            </a:r>
          </a:p>
          <a:p>
            <a:pPr>
              <a:lnSpc>
                <a:spcPct val="110000"/>
              </a:lnSpc>
            </a:pPr>
            <a:r>
              <a:rPr lang="zh-CN" altLang="en-US" sz="1600" u="none"/>
              <a:t>●网络设备私有接口</a:t>
            </a:r>
            <a:endParaRPr lang="en-US" altLang="zh-CN" sz="1600" u="none"/>
          </a:p>
        </p:txBody>
      </p:sp>
      <p:cxnSp>
        <p:nvCxnSpPr>
          <p:cNvPr id="42008" name="直接连接符 28">
            <a:extLst>
              <a:ext uri="{FF2B5EF4-FFF2-40B4-BE49-F238E27FC236}">
                <a16:creationId xmlns:a16="http://schemas.microsoft.com/office/drawing/2014/main" id="{24543476-139E-CD46-8AD6-5A98E01E4D9B}"/>
              </a:ext>
            </a:extLst>
          </p:cNvPr>
          <p:cNvCxnSpPr>
            <a:cxnSpLocks noChangeShapeType="1"/>
            <a:stCxn id="8" idx="3"/>
            <a:endCxn id="42007" idx="1"/>
          </p:cNvCxnSpPr>
          <p:nvPr/>
        </p:nvCxnSpPr>
        <p:spPr bwMode="auto">
          <a:xfrm>
            <a:off x="5580063" y="3635376"/>
            <a:ext cx="576263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9" name="矩形 29">
            <a:extLst>
              <a:ext uri="{FF2B5EF4-FFF2-40B4-BE49-F238E27FC236}">
                <a16:creationId xmlns:a16="http://schemas.microsoft.com/office/drawing/2014/main" id="{9669A344-8C01-0B47-87CA-7C524B4FA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3197227"/>
            <a:ext cx="2143125" cy="8794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u="none" dirty="0"/>
              <a:t>●</a:t>
            </a:r>
            <a:r>
              <a:rPr lang="zh-CN" altLang="zh-CN" sz="1600" u="none" dirty="0"/>
              <a:t>网络操作系统</a:t>
            </a:r>
            <a:endParaRPr lang="en-US" altLang="zh-CN" sz="1600" u="none" dirty="0"/>
          </a:p>
          <a:p>
            <a:pPr>
              <a:lnSpc>
                <a:spcPct val="110000"/>
              </a:lnSpc>
            </a:pPr>
            <a:r>
              <a:rPr lang="zh-CN" altLang="en-US" sz="1600" u="none" dirty="0"/>
              <a:t>●拓扑和设备管理</a:t>
            </a:r>
          </a:p>
          <a:p>
            <a:pPr>
              <a:lnSpc>
                <a:spcPct val="110000"/>
              </a:lnSpc>
            </a:pPr>
            <a:r>
              <a:rPr lang="zh-CN" altLang="zh-CN" sz="1600" u="none" dirty="0"/>
              <a:t>●流表控制和下发</a:t>
            </a:r>
          </a:p>
        </p:txBody>
      </p:sp>
      <p:sp>
        <p:nvSpPr>
          <p:cNvPr id="42010" name="矩形 30">
            <a:extLst>
              <a:ext uri="{FF2B5EF4-FFF2-40B4-BE49-F238E27FC236}">
                <a16:creationId xmlns:a16="http://schemas.microsoft.com/office/drawing/2014/main" id="{3952B59D-594C-E74E-9818-706A14CB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4240213"/>
            <a:ext cx="2143125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u="none"/>
              <a:t>●</a:t>
            </a:r>
            <a:r>
              <a:rPr lang="en-US" altLang="zh-CN" sz="1600" u="none"/>
              <a:t>OpenFlow</a:t>
            </a:r>
            <a:r>
              <a:rPr lang="zh-CN" altLang="en-US" sz="1600" u="none"/>
              <a:t>协议</a:t>
            </a:r>
            <a:endParaRPr lang="en-US" altLang="zh-CN" sz="1600" u="none"/>
          </a:p>
          <a:p>
            <a:pPr>
              <a:lnSpc>
                <a:spcPct val="110000"/>
              </a:lnSpc>
            </a:pPr>
            <a:endParaRPr lang="en-US" altLang="zh-CN" sz="1600" u="none"/>
          </a:p>
        </p:txBody>
      </p:sp>
      <p:cxnSp>
        <p:nvCxnSpPr>
          <p:cNvPr id="42011" name="直接连接符 31">
            <a:extLst>
              <a:ext uri="{FF2B5EF4-FFF2-40B4-BE49-F238E27FC236}">
                <a16:creationId xmlns:a16="http://schemas.microsoft.com/office/drawing/2014/main" id="{0BAE09B5-9B4B-6C49-BAB5-F6EB3CE0616E}"/>
              </a:ext>
            </a:extLst>
          </p:cNvPr>
          <p:cNvCxnSpPr>
            <a:cxnSpLocks noChangeShapeType="1"/>
            <a:stCxn id="8" idx="3"/>
            <a:endCxn id="42010" idx="1"/>
          </p:cNvCxnSpPr>
          <p:nvPr/>
        </p:nvCxnSpPr>
        <p:spPr bwMode="auto">
          <a:xfrm>
            <a:off x="5580063" y="4311653"/>
            <a:ext cx="576263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12" name="直接连接符 32">
            <a:extLst>
              <a:ext uri="{FF2B5EF4-FFF2-40B4-BE49-F238E27FC236}">
                <a16:creationId xmlns:a16="http://schemas.microsoft.com/office/drawing/2014/main" id="{69FE4915-957C-F246-A50C-D90EECD0D49F}"/>
              </a:ext>
            </a:extLst>
          </p:cNvPr>
          <p:cNvCxnSpPr>
            <a:cxnSpLocks noChangeShapeType="1"/>
            <a:stCxn id="8" idx="3"/>
            <a:endCxn id="42010" idx="1"/>
          </p:cNvCxnSpPr>
          <p:nvPr/>
        </p:nvCxnSpPr>
        <p:spPr bwMode="auto">
          <a:xfrm>
            <a:off x="5580063" y="4849814"/>
            <a:ext cx="576263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13" name="矩形 33">
            <a:extLst>
              <a:ext uri="{FF2B5EF4-FFF2-40B4-BE49-F238E27FC236}">
                <a16:creationId xmlns:a16="http://schemas.microsoft.com/office/drawing/2014/main" id="{4D2821AE-BEF7-C046-89D1-65C7669E5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6" y="4749800"/>
            <a:ext cx="2143125" cy="73025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600" u="none"/>
              <a:t>●</a:t>
            </a:r>
            <a:r>
              <a:rPr lang="zh-CN" altLang="zh-CN" sz="1600" u="none"/>
              <a:t>多级流表处理</a:t>
            </a:r>
          </a:p>
          <a:p>
            <a:pPr>
              <a:lnSpc>
                <a:spcPct val="110000"/>
              </a:lnSpc>
            </a:pPr>
            <a:r>
              <a:rPr lang="zh-CN" altLang="en-US" sz="1600" u="none"/>
              <a:t>●高性能数据转发</a:t>
            </a:r>
            <a:endParaRPr lang="zh-CN" altLang="zh-CN" sz="1600" u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2DC91-7B5F-A045-811B-870F1539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1B77F10-D95E-A248-89A1-062854BC9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架构：</a:t>
            </a: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化示例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ADADAAA-367D-C846-AA0C-037C947CDBBE}"/>
              </a:ext>
            </a:extLst>
          </p:cNvPr>
          <p:cNvSpPr/>
          <p:nvPr/>
        </p:nvSpPr>
        <p:spPr bwMode="auto">
          <a:xfrm>
            <a:off x="827584" y="1424583"/>
            <a:ext cx="1224136" cy="21602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5AC02B2-88CE-7041-8391-8D828425CCB4}"/>
              </a:ext>
            </a:extLst>
          </p:cNvPr>
          <p:cNvSpPr/>
          <p:nvPr/>
        </p:nvSpPr>
        <p:spPr bwMode="auto">
          <a:xfrm>
            <a:off x="827584" y="1424583"/>
            <a:ext cx="1224136" cy="108012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ABFBD6B-707E-6C4A-9083-E0CE0E3525A3}"/>
              </a:ext>
            </a:extLst>
          </p:cNvPr>
          <p:cNvSpPr/>
          <p:nvPr/>
        </p:nvSpPr>
        <p:spPr bwMode="auto">
          <a:xfrm>
            <a:off x="827584" y="3785892"/>
            <a:ext cx="2736304" cy="703261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BF01210-918C-A647-A9A9-77517EAAE106}"/>
              </a:ext>
            </a:extLst>
          </p:cNvPr>
          <p:cNvSpPr/>
          <p:nvPr/>
        </p:nvSpPr>
        <p:spPr bwMode="auto">
          <a:xfrm>
            <a:off x="827584" y="4690222"/>
            <a:ext cx="2736304" cy="70326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FBAD5BC-05DF-3443-9E7F-99EC4B99B648}"/>
              </a:ext>
            </a:extLst>
          </p:cNvPr>
          <p:cNvSpPr/>
          <p:nvPr/>
        </p:nvSpPr>
        <p:spPr bwMode="auto">
          <a:xfrm>
            <a:off x="2339752" y="1424583"/>
            <a:ext cx="1224136" cy="216024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C65D632-90E1-6345-A471-C2324B83C2CF}"/>
              </a:ext>
            </a:extLst>
          </p:cNvPr>
          <p:cNvSpPr/>
          <p:nvPr/>
        </p:nvSpPr>
        <p:spPr bwMode="auto">
          <a:xfrm>
            <a:off x="2339752" y="1424583"/>
            <a:ext cx="1224136" cy="108012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2C769E-0026-DA44-A7A1-4CF2A0A82399}"/>
              </a:ext>
            </a:extLst>
          </p:cNvPr>
          <p:cNvSpPr/>
          <p:nvPr/>
        </p:nvSpPr>
        <p:spPr>
          <a:xfrm>
            <a:off x="928935" y="1636141"/>
            <a:ext cx="1021433" cy="605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/>
              <a:t>OSPF</a:t>
            </a:r>
            <a:endParaRPr lang="zh-CN" altLang="en-US" sz="2400" u="none" noProof="1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188E1D-9587-6646-957E-91610269412D}"/>
              </a:ext>
            </a:extLst>
          </p:cNvPr>
          <p:cNvSpPr/>
          <p:nvPr/>
        </p:nvSpPr>
        <p:spPr>
          <a:xfrm>
            <a:off x="2518048" y="1636141"/>
            <a:ext cx="867545" cy="605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/>
              <a:t>IS-IS</a:t>
            </a:r>
            <a:endParaRPr lang="zh-CN" altLang="en-US" sz="2400" u="none" noProof="1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863E7C-9EE7-8B44-ABC4-E098BF3E3D6B}"/>
              </a:ext>
            </a:extLst>
          </p:cNvPr>
          <p:cNvSpPr/>
          <p:nvPr/>
        </p:nvSpPr>
        <p:spPr>
          <a:xfrm>
            <a:off x="1385257" y="3740085"/>
            <a:ext cx="1620957" cy="687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800" u="none" noProof="1">
                <a:solidFill>
                  <a:schemeClr val="bg1"/>
                </a:solidFill>
              </a:rPr>
              <a:t>操作系统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7708BB2-C047-0E49-8A42-2F8E7CF15E5A}"/>
              </a:ext>
            </a:extLst>
          </p:cNvPr>
          <p:cNvSpPr/>
          <p:nvPr/>
        </p:nvSpPr>
        <p:spPr>
          <a:xfrm>
            <a:off x="1381763" y="4601019"/>
            <a:ext cx="1620957" cy="687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800" u="none" noProof="1">
                <a:solidFill>
                  <a:schemeClr val="bg1"/>
                </a:solidFill>
              </a:rPr>
              <a:t>定制硬件</a:t>
            </a:r>
          </a:p>
        </p:txBody>
      </p:sp>
      <p:pic>
        <p:nvPicPr>
          <p:cNvPr id="18" name="Picture 105" descr="router.png">
            <a:extLst>
              <a:ext uri="{FF2B5EF4-FFF2-40B4-BE49-F238E27FC236}">
                <a16:creationId xmlns:a16="http://schemas.microsoft.com/office/drawing/2014/main" id="{4D367BC0-2F45-FF40-9F52-53AC53AA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89909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5" descr="router.png">
            <a:extLst>
              <a:ext uri="{FF2B5EF4-FFF2-40B4-BE49-F238E27FC236}">
                <a16:creationId xmlns:a16="http://schemas.microsoft.com/office/drawing/2014/main" id="{0BDC8667-8059-1C4D-86BC-32C6D542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88" y="3740085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5" descr="router.png">
            <a:extLst>
              <a:ext uri="{FF2B5EF4-FFF2-40B4-BE49-F238E27FC236}">
                <a16:creationId xmlns:a16="http://schemas.microsoft.com/office/drawing/2014/main" id="{D2835123-742E-6345-A86F-7BAD68D6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47766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5" descr="router.png">
            <a:extLst>
              <a:ext uri="{FF2B5EF4-FFF2-40B4-BE49-F238E27FC236}">
                <a16:creationId xmlns:a16="http://schemas.microsoft.com/office/drawing/2014/main" id="{991B1440-3CB1-084C-85DE-D2FB3C01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4" y="4249279"/>
            <a:ext cx="97790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7F7D7AE-0BEC-8046-85F2-ECC4620CB811}"/>
              </a:ext>
            </a:extLst>
          </p:cNvPr>
          <p:cNvCxnSpPr/>
          <p:nvPr/>
        </p:nvCxnSpPr>
        <p:spPr bwMode="auto">
          <a:xfrm flipV="1">
            <a:off x="5576620" y="4039328"/>
            <a:ext cx="723572" cy="3880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813CEFE-43ED-8C4D-ADCA-D06B9B6B329A}"/>
              </a:ext>
            </a:extLst>
          </p:cNvPr>
          <p:cNvCxnSpPr>
            <a:cxnSpLocks/>
          </p:cNvCxnSpPr>
          <p:nvPr/>
        </p:nvCxnSpPr>
        <p:spPr bwMode="auto">
          <a:xfrm>
            <a:off x="5495418" y="4601019"/>
            <a:ext cx="759666" cy="440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F7AA391-1C5C-6347-976E-3FB16C13C977}"/>
              </a:ext>
            </a:extLst>
          </p:cNvPr>
          <p:cNvCxnSpPr>
            <a:cxnSpLocks/>
          </p:cNvCxnSpPr>
          <p:nvPr/>
        </p:nvCxnSpPr>
        <p:spPr bwMode="auto">
          <a:xfrm>
            <a:off x="6917190" y="4144486"/>
            <a:ext cx="718222" cy="2726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E123493-5693-0143-9556-E6C6033FC616}"/>
              </a:ext>
            </a:extLst>
          </p:cNvPr>
          <p:cNvCxnSpPr/>
          <p:nvPr/>
        </p:nvCxnSpPr>
        <p:spPr bwMode="auto">
          <a:xfrm flipV="1">
            <a:off x="6870830" y="4727420"/>
            <a:ext cx="723572" cy="3880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A578252-3ECC-2541-8F2D-623EE7B9122A}"/>
              </a:ext>
            </a:extLst>
          </p:cNvPr>
          <p:cNvSpPr/>
          <p:nvPr/>
        </p:nvSpPr>
        <p:spPr>
          <a:xfrm>
            <a:off x="4665882" y="4466119"/>
            <a:ext cx="954107" cy="517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/>
              <a:t>包转发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52BCB4-C4C5-7C4A-8CE6-C527D4731427}"/>
              </a:ext>
            </a:extLst>
          </p:cNvPr>
          <p:cNvSpPr/>
          <p:nvPr/>
        </p:nvSpPr>
        <p:spPr>
          <a:xfrm>
            <a:off x="6138449" y="4011612"/>
            <a:ext cx="954107" cy="517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/>
              <a:t>包转发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F760619-26F3-0846-9DF2-971B94092276}"/>
              </a:ext>
            </a:extLst>
          </p:cNvPr>
          <p:cNvSpPr/>
          <p:nvPr/>
        </p:nvSpPr>
        <p:spPr>
          <a:xfrm>
            <a:off x="6017753" y="5167079"/>
            <a:ext cx="954107" cy="517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/>
              <a:t>包转发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0F9F9BA-4C72-EE4C-B9E5-D13FD206E9F3}"/>
              </a:ext>
            </a:extLst>
          </p:cNvPr>
          <p:cNvSpPr/>
          <p:nvPr/>
        </p:nvSpPr>
        <p:spPr>
          <a:xfrm>
            <a:off x="7415346" y="4548522"/>
            <a:ext cx="954107" cy="517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/>
              <a:t>包转发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F46305B-6962-8046-98BF-67B780554A60}"/>
              </a:ext>
            </a:extLst>
          </p:cNvPr>
          <p:cNvSpPr/>
          <p:nvPr/>
        </p:nvSpPr>
        <p:spPr bwMode="auto">
          <a:xfrm>
            <a:off x="4644007" y="2109246"/>
            <a:ext cx="4042793" cy="1226438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A0EC9A7-2DDD-4944-A14B-C83C0F92C216}"/>
              </a:ext>
            </a:extLst>
          </p:cNvPr>
          <p:cNvSpPr/>
          <p:nvPr/>
        </p:nvSpPr>
        <p:spPr>
          <a:xfrm>
            <a:off x="5435317" y="2716777"/>
            <a:ext cx="2339102" cy="687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800" u="none" noProof="1">
                <a:solidFill>
                  <a:schemeClr val="bg1"/>
                </a:solidFill>
              </a:rPr>
              <a:t>网络操作系统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4016B24-8ECB-8E4A-BDB1-23A049F1191A}"/>
              </a:ext>
            </a:extLst>
          </p:cNvPr>
          <p:cNvSpPr/>
          <p:nvPr/>
        </p:nvSpPr>
        <p:spPr bwMode="auto">
          <a:xfrm>
            <a:off x="4795706" y="2271266"/>
            <a:ext cx="3662064" cy="653678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6DA9013-0274-E74B-BADF-2B3D3BD03339}"/>
              </a:ext>
            </a:extLst>
          </p:cNvPr>
          <p:cNvSpPr/>
          <p:nvPr/>
        </p:nvSpPr>
        <p:spPr>
          <a:xfrm>
            <a:off x="5328162" y="2310655"/>
            <a:ext cx="1210588" cy="517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zh-CN" altLang="en-US" sz="2000" u="none" noProof="1"/>
              <a:t>分布系统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340E153-3352-904E-8464-C8A2726641FF}"/>
              </a:ext>
            </a:extLst>
          </p:cNvPr>
          <p:cNvSpPr/>
          <p:nvPr/>
        </p:nvSpPr>
        <p:spPr bwMode="auto">
          <a:xfrm>
            <a:off x="7115688" y="2308495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9FF980E-CCCF-FF4C-94C6-88AD33C0A02C}"/>
              </a:ext>
            </a:extLst>
          </p:cNvPr>
          <p:cNvSpPr/>
          <p:nvPr/>
        </p:nvSpPr>
        <p:spPr bwMode="auto">
          <a:xfrm>
            <a:off x="7001435" y="2626118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B34774F-D570-8E4F-9E84-728A6E3841A0}"/>
              </a:ext>
            </a:extLst>
          </p:cNvPr>
          <p:cNvSpPr/>
          <p:nvPr/>
        </p:nvSpPr>
        <p:spPr bwMode="auto">
          <a:xfrm>
            <a:off x="7610801" y="2282338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ECD2B7E-938A-6F42-97CF-D34465EF337B}"/>
              </a:ext>
            </a:extLst>
          </p:cNvPr>
          <p:cNvSpPr/>
          <p:nvPr/>
        </p:nvSpPr>
        <p:spPr bwMode="auto">
          <a:xfrm>
            <a:off x="7480543" y="2718504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306CDCF-0F49-8D4C-B90C-86E16AA207D3}"/>
              </a:ext>
            </a:extLst>
          </p:cNvPr>
          <p:cNvSpPr/>
          <p:nvPr/>
        </p:nvSpPr>
        <p:spPr bwMode="auto">
          <a:xfrm>
            <a:off x="7892399" y="2520692"/>
            <a:ext cx="274866" cy="15482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7609FC2-8509-884B-88AA-6B5BBBA91D4D}"/>
              </a:ext>
            </a:extLst>
          </p:cNvPr>
          <p:cNvCxnSpPr/>
          <p:nvPr/>
        </p:nvCxnSpPr>
        <p:spPr bwMode="auto">
          <a:xfrm flipH="1">
            <a:off x="7138868" y="2463321"/>
            <a:ext cx="137433" cy="162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9EEB1150-8E32-4E4D-9DD9-5A14A7376D29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 bwMode="auto">
          <a:xfrm flipV="1">
            <a:off x="7390554" y="2359751"/>
            <a:ext cx="220247" cy="261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E7E2FB81-C427-7C44-8F93-7B2FA01B8CFD}"/>
              </a:ext>
            </a:extLst>
          </p:cNvPr>
          <p:cNvCxnSpPr>
            <a:cxnSpLocks/>
            <a:endCxn id="41" idx="2"/>
          </p:cNvCxnSpPr>
          <p:nvPr/>
        </p:nvCxnSpPr>
        <p:spPr bwMode="auto">
          <a:xfrm>
            <a:off x="7232616" y="2751017"/>
            <a:ext cx="247927" cy="4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D06769C-8638-274C-996E-75303D54D470}"/>
              </a:ext>
            </a:extLst>
          </p:cNvPr>
          <p:cNvCxnSpPr>
            <a:cxnSpLocks/>
            <a:endCxn id="42" idx="3"/>
          </p:cNvCxnSpPr>
          <p:nvPr/>
        </p:nvCxnSpPr>
        <p:spPr bwMode="auto">
          <a:xfrm flipV="1">
            <a:off x="7715255" y="2652844"/>
            <a:ext cx="217397" cy="1540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E0A1CA8-61EF-5448-B334-1B113A1888C2}"/>
              </a:ext>
            </a:extLst>
          </p:cNvPr>
          <p:cNvCxnSpPr>
            <a:cxnSpLocks/>
            <a:stCxn id="42" idx="0"/>
            <a:endCxn id="40" idx="6"/>
          </p:cNvCxnSpPr>
          <p:nvPr/>
        </p:nvCxnSpPr>
        <p:spPr bwMode="auto">
          <a:xfrm flipH="1" flipV="1">
            <a:off x="7885667" y="2359751"/>
            <a:ext cx="144165" cy="160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BB553B9E-D412-E24E-A33F-8A070A7C4258}"/>
              </a:ext>
            </a:extLst>
          </p:cNvPr>
          <p:cNvCxnSpPr>
            <a:cxnSpLocks/>
            <a:stCxn id="40" idx="3"/>
            <a:endCxn id="39" idx="7"/>
          </p:cNvCxnSpPr>
          <p:nvPr/>
        </p:nvCxnSpPr>
        <p:spPr bwMode="auto">
          <a:xfrm flipH="1">
            <a:off x="7236048" y="2414490"/>
            <a:ext cx="415006" cy="2343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1FC083EE-D1C9-6343-90EA-9E52BC80A273}"/>
              </a:ext>
            </a:extLst>
          </p:cNvPr>
          <p:cNvSpPr/>
          <p:nvPr/>
        </p:nvSpPr>
        <p:spPr bwMode="auto">
          <a:xfrm>
            <a:off x="4642628" y="1463682"/>
            <a:ext cx="2228202" cy="52526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991F06F-4AF6-1B4E-9A8B-2BCEE26778E8}"/>
              </a:ext>
            </a:extLst>
          </p:cNvPr>
          <p:cNvSpPr/>
          <p:nvPr/>
        </p:nvSpPr>
        <p:spPr>
          <a:xfrm>
            <a:off x="4665922" y="1358996"/>
            <a:ext cx="2228495" cy="605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/>
              <a:t>OSPF=Dijkstra</a:t>
            </a:r>
            <a:endParaRPr lang="zh-CN" altLang="en-US" sz="2400" u="none" noProof="1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03113C05-2ADF-7E4E-9808-E5E127642C32}"/>
              </a:ext>
            </a:extLst>
          </p:cNvPr>
          <p:cNvSpPr/>
          <p:nvPr/>
        </p:nvSpPr>
        <p:spPr bwMode="auto">
          <a:xfrm>
            <a:off x="7053164" y="1449544"/>
            <a:ext cx="1633636" cy="52526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2A3DEAB-01EC-FD4C-A1AE-C1CB376C7CF8}"/>
              </a:ext>
            </a:extLst>
          </p:cNvPr>
          <p:cNvSpPr/>
          <p:nvPr/>
        </p:nvSpPr>
        <p:spPr>
          <a:xfrm>
            <a:off x="7356579" y="1323418"/>
            <a:ext cx="867545" cy="605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zh-CN" sz="2400" u="none" noProof="1"/>
              <a:t>IS-IS</a:t>
            </a:r>
            <a:endParaRPr lang="zh-CN" altLang="en-US" sz="2400" u="none" noProof="1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4870A0CA-76F7-9F42-A0EF-EDBE230ED40E}"/>
              </a:ext>
            </a:extLst>
          </p:cNvPr>
          <p:cNvSpPr/>
          <p:nvPr/>
        </p:nvSpPr>
        <p:spPr bwMode="auto">
          <a:xfrm>
            <a:off x="3913978" y="3335684"/>
            <a:ext cx="504056" cy="61032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00D8C320-8C65-6041-901B-C1ACAC28A02B}"/>
              </a:ext>
            </a:extLst>
          </p:cNvPr>
          <p:cNvCxnSpPr>
            <a:cxnSpLocks/>
          </p:cNvCxnSpPr>
          <p:nvPr/>
        </p:nvCxnSpPr>
        <p:spPr bwMode="auto">
          <a:xfrm>
            <a:off x="5204966" y="3335684"/>
            <a:ext cx="0" cy="100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D111F3C7-79D6-0C44-9A9E-9C20CE938828}"/>
              </a:ext>
            </a:extLst>
          </p:cNvPr>
          <p:cNvCxnSpPr>
            <a:cxnSpLocks/>
          </p:cNvCxnSpPr>
          <p:nvPr/>
        </p:nvCxnSpPr>
        <p:spPr bwMode="auto">
          <a:xfrm>
            <a:off x="6618848" y="3291035"/>
            <a:ext cx="0" cy="6627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1207E011-D30C-034B-855C-1384F8077116}"/>
              </a:ext>
            </a:extLst>
          </p:cNvPr>
          <p:cNvCxnSpPr>
            <a:cxnSpLocks/>
          </p:cNvCxnSpPr>
          <p:nvPr/>
        </p:nvCxnSpPr>
        <p:spPr bwMode="auto">
          <a:xfrm>
            <a:off x="7922371" y="3335684"/>
            <a:ext cx="0" cy="1002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38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A96BF-53DD-F441-87B6-4CB13DF9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40"/>
            <a:ext cx="8507287" cy="4751387"/>
          </a:xfrm>
        </p:spPr>
        <p:txBody>
          <a:bodyPr/>
          <a:lstStyle/>
          <a:p>
            <a:r>
              <a:rPr kumimoji="1" lang="zh-CN" altLang="en-US" dirty="0"/>
              <a:t>数据平面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处理和转发数据包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转发状态</a:t>
            </a:r>
            <a:r>
              <a:rPr kumimoji="1" lang="en-US" altLang="zh-CN" dirty="0"/>
              <a:t>+</a:t>
            </a:r>
            <a:r>
              <a:rPr kumimoji="1" lang="zh-CN" altLang="en-US" dirty="0"/>
              <a:t>数据报头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转发决策</a:t>
            </a:r>
            <a:endParaRPr kumimoji="1" lang="en-US" altLang="zh-CN" dirty="0"/>
          </a:p>
          <a:p>
            <a:r>
              <a:rPr kumimoji="1" lang="zh-CN" altLang="en-US" dirty="0"/>
              <a:t>控制平面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计算路由器的转发状态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确定数据报如何转发和转发到哪里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路由、流量工程和防火墙状态管理控制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实现分布路由协议、手工配置或集中计算</a:t>
            </a:r>
            <a:endParaRPr kumimoji="1" lang="en-US" altLang="zh-CN" dirty="0"/>
          </a:p>
          <a:p>
            <a:r>
              <a:rPr kumimoji="1" lang="zh-CN" altLang="en-US" dirty="0"/>
              <a:t>不同平面需分别进行抽象，以满足</a:t>
            </a:r>
            <a:r>
              <a:rPr kumimoji="1" lang="en-US" altLang="zh-CN" dirty="0"/>
              <a:t>SDN</a:t>
            </a:r>
            <a:r>
              <a:rPr kumimoji="1" lang="zh-CN" altLang="en-US" dirty="0"/>
              <a:t>需求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CC335A-F407-4C49-973E-8F0056B5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C297BE-755A-634B-986D-7B53EBE6D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SDN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架构：数据平面与控制平面</a:t>
            </a:r>
          </a:p>
        </p:txBody>
      </p:sp>
    </p:spTree>
    <p:extLst>
      <p:ext uri="{BB962C8B-B14F-4D97-AF65-F5344CB8AC3E}">
        <p14:creationId xmlns:p14="http://schemas.microsoft.com/office/powerpoint/2010/main" val="39783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B4957-B8F4-1D4F-A40D-BBA6062F5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2E5117-D7BF-452E-952E-530B2E9E5583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1746" name="页脚占位符 4">
            <a:extLst>
              <a:ext uri="{FF2B5EF4-FFF2-40B4-BE49-F238E27FC236}">
                <a16:creationId xmlns:a16="http://schemas.microsoft.com/office/drawing/2014/main" id="{B5A30B08-8CD5-3845-9758-6E7F89157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C4FB04A0-C6FE-9E4F-947A-14C59144EB3D}" type="slidenum">
              <a:rPr lang="en-US" altLang="zh-CN" sz="16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17</a:t>
            </a:fld>
            <a:endParaRPr lang="en-US" altLang="zh-CN" sz="1600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由来</a:t>
            </a:r>
          </a:p>
          <a:p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架构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</a:rPr>
              <a:t>数据平面</a:t>
            </a:r>
            <a:endParaRPr lang="en-US" altLang="zh-CN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控制平面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OpenFlow</a:t>
            </a:r>
            <a:r>
              <a:rPr lang="zh-CN" altLang="en-US" dirty="0">
                <a:ea typeface="楷体" panose="02010609060101010101" pitchFamily="49" charset="-122"/>
              </a:rPr>
              <a:t>协议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框架及应用</a:t>
            </a:r>
          </a:p>
        </p:txBody>
      </p:sp>
    </p:spTree>
    <p:extLst>
      <p:ext uri="{BB962C8B-B14F-4D97-AF65-F5344CB8AC3E}">
        <p14:creationId xmlns:p14="http://schemas.microsoft.com/office/powerpoint/2010/main" val="43389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DB97D-8535-584F-ACF8-A605518B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381" y="6364285"/>
            <a:ext cx="2133600" cy="457200"/>
          </a:xfrm>
        </p:spPr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 dirty="0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数据平面的变化趋势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31D54A7-805D-D84B-B1F2-E8B65F06C657}"/>
              </a:ext>
            </a:extLst>
          </p:cNvPr>
          <p:cNvSpPr txBox="1">
            <a:spLocks/>
          </p:cNvSpPr>
          <p:nvPr/>
        </p:nvSpPr>
        <p:spPr bwMode="auto">
          <a:xfrm>
            <a:off x="472471" y="1268761"/>
            <a:ext cx="3699547" cy="1799976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路由器转发的传统方案</a:t>
            </a:r>
            <a:endParaRPr kumimoji="1" lang="en-US" altLang="zh-CN" sz="2000" u="none" kern="0" dirty="0"/>
          </a:p>
          <a:p>
            <a:pPr lvl="1"/>
            <a:r>
              <a:rPr kumimoji="1" lang="zh-CN" altLang="en-US" sz="1800" u="none" kern="0" dirty="0"/>
              <a:t>基于数据包的目的</a:t>
            </a:r>
            <a:r>
              <a:rPr kumimoji="1" lang="en-US" altLang="zh-CN" sz="1800" u="none" kern="0" dirty="0"/>
              <a:t>IP</a:t>
            </a:r>
            <a:r>
              <a:rPr kumimoji="1" lang="zh-CN" altLang="en-US" sz="1800" u="none" kern="0" dirty="0"/>
              <a:t>地址转发。</a:t>
            </a:r>
            <a:endParaRPr kumimoji="1" lang="en-US" altLang="zh-CN" sz="1800" u="none" kern="0" dirty="0"/>
          </a:p>
          <a:p>
            <a:pPr lvl="1"/>
            <a:endParaRPr kumimoji="1" lang="zh-CN" altLang="en-US" sz="1800" u="none" kern="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F62D007-E2FC-6040-B0C1-35A0161F5178}"/>
              </a:ext>
            </a:extLst>
          </p:cNvPr>
          <p:cNvSpPr txBox="1">
            <a:spLocks/>
          </p:cNvSpPr>
          <p:nvPr/>
        </p:nvSpPr>
        <p:spPr bwMode="auto">
          <a:xfrm>
            <a:off x="4726114" y="1268760"/>
            <a:ext cx="3699547" cy="1799976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网络层变化</a:t>
            </a:r>
            <a:endParaRPr kumimoji="1" lang="en-US" altLang="zh-CN" sz="2000" u="none" kern="0" dirty="0"/>
          </a:p>
          <a:p>
            <a:pPr lvl="1"/>
            <a:r>
              <a:rPr kumimoji="1" lang="en-US" altLang="zh-CN" sz="1600" u="none" kern="0" dirty="0"/>
              <a:t>NAT</a:t>
            </a:r>
            <a:r>
              <a:rPr kumimoji="1" lang="zh-CN" altLang="en-US" sz="1600" u="none" kern="0" dirty="0"/>
              <a:t>重写首部</a:t>
            </a:r>
            <a:r>
              <a:rPr kumimoji="1" lang="en-US" altLang="zh-CN" sz="1600" u="none" kern="0" dirty="0"/>
              <a:t>IP</a:t>
            </a:r>
            <a:r>
              <a:rPr kumimoji="1" lang="zh-CN" altLang="en-US" sz="1600" u="none" kern="0" dirty="0"/>
              <a:t>和端口。</a:t>
            </a:r>
            <a:endParaRPr kumimoji="1" lang="en-US" altLang="zh-CN" sz="1600" u="none" kern="0" dirty="0"/>
          </a:p>
          <a:p>
            <a:pPr lvl="1"/>
            <a:r>
              <a:rPr kumimoji="1" lang="zh-CN" altLang="en-US" sz="1600" u="none" kern="0" dirty="0"/>
              <a:t>防火墙根据首部字段阻断和重定向。</a:t>
            </a:r>
            <a:endParaRPr kumimoji="1" lang="en-US" altLang="zh-CN" sz="1600" u="none" kern="0" dirty="0"/>
          </a:p>
          <a:p>
            <a:pPr lvl="1"/>
            <a:r>
              <a:rPr kumimoji="1" lang="zh-CN" altLang="en-US" sz="1600" u="none" kern="0" dirty="0"/>
              <a:t>负载均衡转发到目的地址簇中某个地址。</a:t>
            </a:r>
            <a:endParaRPr kumimoji="1" lang="en-US" altLang="zh-CN" sz="1600" u="none" kern="0" dirty="0"/>
          </a:p>
          <a:p>
            <a:pPr lvl="1"/>
            <a:endParaRPr kumimoji="1" lang="zh-CN" altLang="en-US" sz="1800" u="none" kern="0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C5609F37-9243-864B-A6F6-DE6574A61752}"/>
              </a:ext>
            </a:extLst>
          </p:cNvPr>
          <p:cNvSpPr/>
          <p:nvPr/>
        </p:nvSpPr>
        <p:spPr bwMode="auto">
          <a:xfrm>
            <a:off x="4287107" y="2240906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61746D2-5CE1-BD48-93BF-15BE8A4AC132}"/>
              </a:ext>
            </a:extLst>
          </p:cNvPr>
          <p:cNvSpPr txBox="1">
            <a:spLocks/>
          </p:cNvSpPr>
          <p:nvPr/>
        </p:nvSpPr>
        <p:spPr bwMode="auto">
          <a:xfrm>
            <a:off x="472471" y="3138695"/>
            <a:ext cx="3699547" cy="81924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以</a:t>
            </a:r>
            <a:r>
              <a:rPr kumimoji="1" lang="en-US" altLang="zh-CN" sz="2000" u="none" kern="0" dirty="0"/>
              <a:t>L3</a:t>
            </a:r>
            <a:r>
              <a:rPr kumimoji="1" lang="zh-CN" altLang="en-US" sz="2000" u="none" kern="0" dirty="0"/>
              <a:t>数据为基础转发</a:t>
            </a:r>
            <a:endParaRPr kumimoji="1" lang="zh-CN" altLang="en-US" sz="1800" u="none" kern="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4E75C534-58A6-5249-802C-369CF2DD8CC7}"/>
              </a:ext>
            </a:extLst>
          </p:cNvPr>
          <p:cNvSpPr/>
          <p:nvPr/>
        </p:nvSpPr>
        <p:spPr bwMode="auto">
          <a:xfrm>
            <a:off x="4256059" y="3409662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4FCBB99-CBD5-2E4E-AE0A-3B2926734CD1}"/>
              </a:ext>
            </a:extLst>
          </p:cNvPr>
          <p:cNvSpPr txBox="1">
            <a:spLocks/>
          </p:cNvSpPr>
          <p:nvPr/>
        </p:nvSpPr>
        <p:spPr bwMode="auto">
          <a:xfrm>
            <a:off x="4726114" y="3186946"/>
            <a:ext cx="3699547" cy="72467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000" u="none" kern="0" dirty="0"/>
              <a:t>L2/L3/ACL/QoS/</a:t>
            </a:r>
            <a:r>
              <a:rPr kumimoji="1" lang="zh-CN" altLang="en-US" sz="2000" u="none" kern="0" dirty="0"/>
              <a:t>组播</a:t>
            </a:r>
            <a:r>
              <a:rPr kumimoji="1" lang="en-US" altLang="zh-CN" sz="2000" u="none" kern="0" dirty="0"/>
              <a:t>/</a:t>
            </a:r>
            <a:r>
              <a:rPr kumimoji="1" lang="zh-CN" altLang="en-US" sz="2000" u="none" kern="0" dirty="0"/>
              <a:t>安全防护的转发和处理</a:t>
            </a:r>
            <a:endParaRPr kumimoji="1" lang="zh-CN" altLang="en-US" sz="1800" u="none" kern="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E10566C-2E39-A84F-8654-0EBB266EB74B}"/>
              </a:ext>
            </a:extLst>
          </p:cNvPr>
          <p:cNvSpPr txBox="1">
            <a:spLocks/>
          </p:cNvSpPr>
          <p:nvPr/>
        </p:nvSpPr>
        <p:spPr bwMode="auto">
          <a:xfrm>
            <a:off x="450305" y="4046670"/>
            <a:ext cx="3699547" cy="72467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单一的转发处理</a:t>
            </a:r>
            <a:endParaRPr kumimoji="1" lang="zh-CN" altLang="en-US" sz="1800" u="none" kern="0" dirty="0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658EA35B-950B-814F-9893-914C22C676E8}"/>
              </a:ext>
            </a:extLst>
          </p:cNvPr>
          <p:cNvSpPr/>
          <p:nvPr/>
        </p:nvSpPr>
        <p:spPr bwMode="auto">
          <a:xfrm>
            <a:off x="4257963" y="4297575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7F6566D2-75EE-AE4D-88DB-728333697DDE}"/>
              </a:ext>
            </a:extLst>
          </p:cNvPr>
          <p:cNvSpPr txBox="1">
            <a:spLocks/>
          </p:cNvSpPr>
          <p:nvPr/>
        </p:nvSpPr>
        <p:spPr bwMode="auto">
          <a:xfrm>
            <a:off x="4726114" y="4040882"/>
            <a:ext cx="3699547" cy="72467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包括转发、丢弃阻断和重定向等多种处理方式</a:t>
            </a:r>
            <a:endParaRPr kumimoji="1" lang="zh-CN" altLang="en-US" sz="1800" u="none" kern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28A8756-27F6-9045-8ACD-602088EC480C}"/>
              </a:ext>
            </a:extLst>
          </p:cNvPr>
          <p:cNvSpPr txBox="1">
            <a:spLocks/>
          </p:cNvSpPr>
          <p:nvPr/>
        </p:nvSpPr>
        <p:spPr bwMode="auto">
          <a:xfrm>
            <a:off x="461543" y="4842066"/>
            <a:ext cx="3688310" cy="110699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以主机为粒度</a:t>
            </a:r>
            <a:endParaRPr kumimoji="1" lang="en-US" altLang="zh-CN" sz="2000" u="none" kern="0" dirty="0"/>
          </a:p>
          <a:p>
            <a:r>
              <a:rPr kumimoji="1" lang="zh-CN" altLang="en-US" sz="2000" u="none" kern="0" dirty="0"/>
              <a:t>仅考虑目标</a:t>
            </a:r>
            <a:r>
              <a:rPr kumimoji="1" lang="en-US" altLang="zh-CN" sz="2000" u="none" kern="0" dirty="0"/>
              <a:t>IP</a:t>
            </a:r>
            <a:r>
              <a:rPr kumimoji="1" lang="zh-CN" altLang="en-US" sz="2000" u="none" kern="0" dirty="0"/>
              <a:t>地址</a:t>
            </a:r>
            <a:endParaRPr kumimoji="1" lang="en-US" altLang="zh-CN" sz="2000" u="none" kern="0" dirty="0"/>
          </a:p>
          <a:p>
            <a:endParaRPr kumimoji="1" lang="zh-CN" altLang="en-US" sz="1800" u="none" kern="0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DE622022-1720-F446-AA82-817D09736F8F}"/>
              </a:ext>
            </a:extLst>
          </p:cNvPr>
          <p:cNvSpPr/>
          <p:nvPr/>
        </p:nvSpPr>
        <p:spPr bwMode="auto">
          <a:xfrm>
            <a:off x="4285605" y="5360054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86579FD0-B657-1B4D-945A-D2287DE0B0E2}"/>
              </a:ext>
            </a:extLst>
          </p:cNvPr>
          <p:cNvSpPr txBox="1">
            <a:spLocks/>
          </p:cNvSpPr>
          <p:nvPr/>
        </p:nvSpPr>
        <p:spPr bwMode="auto">
          <a:xfrm>
            <a:off x="4726114" y="4896531"/>
            <a:ext cx="3688311" cy="1052525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86" indent="-34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 sz="2000" u="none" kern="0" dirty="0"/>
              <a:t>以流为粒度</a:t>
            </a:r>
            <a:endParaRPr kumimoji="1" lang="en-US" altLang="zh-CN" sz="2000" u="none" kern="0" dirty="0"/>
          </a:p>
          <a:p>
            <a:r>
              <a:rPr kumimoji="1" lang="zh-CN" altLang="en-US" sz="2000" u="none" kern="0" dirty="0"/>
              <a:t>考虑</a:t>
            </a:r>
            <a:r>
              <a:rPr kumimoji="1" lang="en-US" altLang="zh-CN" sz="2000" u="none" kern="0" dirty="0"/>
              <a:t>MAC</a:t>
            </a:r>
            <a:r>
              <a:rPr kumimoji="1" lang="zh-CN" altLang="en-US" sz="2000" u="none" kern="0" dirty="0"/>
              <a:t>地址、</a:t>
            </a:r>
            <a:r>
              <a:rPr kumimoji="1" lang="en-US" altLang="zh-CN" sz="2000" u="none" kern="0" dirty="0"/>
              <a:t>IP</a:t>
            </a:r>
            <a:r>
              <a:rPr kumimoji="1" lang="zh-CN" altLang="en-US" sz="2000" u="none" kern="0" dirty="0"/>
              <a:t>、端口</a:t>
            </a:r>
            <a:endParaRPr kumimoji="1" lang="en-US" altLang="zh-CN" sz="2000" u="none" kern="0" dirty="0"/>
          </a:p>
          <a:p>
            <a:r>
              <a:rPr kumimoji="1" lang="zh-CN" altLang="en-US" sz="2000" u="none" kern="0" dirty="0"/>
              <a:t>同时考虑源和目的</a:t>
            </a:r>
            <a:endParaRPr kumimoji="1" lang="zh-CN" altLang="en-US" sz="1800" u="none" kern="0" dirty="0"/>
          </a:p>
        </p:txBody>
      </p:sp>
    </p:spTree>
    <p:extLst>
      <p:ext uri="{BB962C8B-B14F-4D97-AF65-F5344CB8AC3E}">
        <p14:creationId xmlns:p14="http://schemas.microsoft.com/office/powerpoint/2010/main" val="342359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DB97D-8535-584F-ACF8-A605518B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解决方案：通用转发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97BA46C3-166F-2440-959E-3FBFB0AB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053306"/>
            <a:ext cx="8229598" cy="4967982"/>
          </a:xfrm>
        </p:spPr>
        <p:txBody>
          <a:bodyPr/>
          <a:lstStyle/>
          <a:p>
            <a:r>
              <a:rPr kumimoji="1" lang="zh-CN" altLang="en-US" sz="2400" dirty="0"/>
              <a:t>匹配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对协议栈的多个首部字段进行匹配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包括链路层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网络层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传输层</a:t>
            </a:r>
            <a:endParaRPr kumimoji="1" lang="en-US" altLang="zh-CN" sz="2000" dirty="0"/>
          </a:p>
          <a:p>
            <a:r>
              <a:rPr kumimoji="1" lang="zh-CN" altLang="en-US" sz="2400" dirty="0"/>
              <a:t>动作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转发到一个或多个输出端口（路由转发）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跨越多个服务端口进行负载均衡（负载均衡）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重写首部值（</a:t>
            </a:r>
            <a:r>
              <a:rPr kumimoji="1" lang="en-US" altLang="zh-CN" sz="2000" dirty="0"/>
              <a:t>NAT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阻断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丢弃分组（防火墙）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向特定服务器发送分组（</a:t>
            </a:r>
            <a:r>
              <a:rPr kumimoji="1" lang="en-US" altLang="zh-CN" sz="2000" dirty="0"/>
              <a:t>DPI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r>
              <a:rPr kumimoji="1" lang="zh-CN" altLang="en-US" sz="2400" dirty="0"/>
              <a:t>统一成流表（</a:t>
            </a:r>
            <a:r>
              <a:rPr kumimoji="1" lang="en-US" altLang="zh-CN" sz="2400" dirty="0" err="1"/>
              <a:t>Openflow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首部字段值的集合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计算器集合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分组匹配流表项后的动作组合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77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B4957-B8F4-1D4F-A40D-BBA6062F5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2E5117-D7BF-452E-952E-530B2E9E5583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1746" name="页脚占位符 4">
            <a:extLst>
              <a:ext uri="{FF2B5EF4-FFF2-40B4-BE49-F238E27FC236}">
                <a16:creationId xmlns:a16="http://schemas.microsoft.com/office/drawing/2014/main" id="{B5A30B08-8CD5-3845-9758-6E7F89157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C4FB04A0-C6FE-9E4F-947A-14C59144EB3D}" type="slidenum">
              <a:rPr lang="en-US" altLang="zh-CN" sz="16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2</a:t>
            </a:fld>
            <a:endParaRPr lang="en-US" altLang="zh-CN" sz="1600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</a:rPr>
              <a:t>由来</a:t>
            </a: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架构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数据平面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控制平面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OpenFlow</a:t>
            </a:r>
            <a:r>
              <a:rPr lang="zh-CN" altLang="en-US" dirty="0">
                <a:ea typeface="楷体" panose="02010609060101010101" pitchFamily="49" charset="-122"/>
              </a:rPr>
              <a:t>协议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框架及应用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9469-B3F5-A642-9450-70CE54EF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流表由多个流条目组成，流条目包括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头域：用于匹配规则确定输入报文是否与本条目匹配。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计数器：用于与本流相关的跟踪统计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动作：描述交换机针对匹配报文采取的动作。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1C0C6-20B8-694F-A2D7-C2B4A911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6F0CEA-CB67-F642-A510-50B2FFFBC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02619"/>
              </p:ext>
            </p:extLst>
          </p:nvPr>
        </p:nvGraphicFramePr>
        <p:xfrm>
          <a:off x="647564" y="3959227"/>
          <a:ext cx="784887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796">
                  <a:extLst>
                    <a:ext uri="{9D8B030D-6E8A-4147-A177-3AD203B41FA5}">
                      <a16:colId xmlns:a16="http://schemas.microsoft.com/office/drawing/2014/main" val="4189475973"/>
                    </a:ext>
                  </a:extLst>
                </a:gridCol>
                <a:gridCol w="4069785">
                  <a:extLst>
                    <a:ext uri="{9D8B030D-6E8A-4147-A177-3AD203B41FA5}">
                      <a16:colId xmlns:a16="http://schemas.microsoft.com/office/drawing/2014/main" val="3769287610"/>
                    </a:ext>
                  </a:extLst>
                </a:gridCol>
                <a:gridCol w="1816869">
                  <a:extLst>
                    <a:ext uri="{9D8B030D-6E8A-4147-A177-3AD203B41FA5}">
                      <a16:colId xmlns:a16="http://schemas.microsoft.com/office/drawing/2014/main" val="3730338070"/>
                    </a:ext>
                  </a:extLst>
                </a:gridCol>
                <a:gridCol w="799422">
                  <a:extLst>
                    <a:ext uri="{9D8B030D-6E8A-4147-A177-3AD203B41FA5}">
                      <a16:colId xmlns:a16="http://schemas.microsoft.com/office/drawing/2014/main" val="1029438502"/>
                    </a:ext>
                  </a:extLst>
                </a:gridCol>
              </a:tblGrid>
              <a:tr h="28307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头域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计数器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动作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970757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流条目</a:t>
                      </a:r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输入接口</a:t>
                      </a:r>
                      <a:r>
                        <a:rPr lang="en-US" altLang="zh-CN" sz="1400" dirty="0"/>
                        <a:t>12 192.168.1.0 </a:t>
                      </a:r>
                      <a:r>
                        <a:rPr lang="zh-CN" altLang="en-US" sz="1400" dirty="0"/>
                        <a:t>端口 </a:t>
                      </a:r>
                      <a:r>
                        <a:rPr lang="en-US" altLang="zh-CN" sz="1400" dirty="0"/>
                        <a:t>1012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596718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流条目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输入接口 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 209.</a:t>
                      </a:r>
                      <a:r>
                        <a:rPr lang="zh-CN" altLang="en-US" sz="1400" dirty="0"/>
                        <a:t>*</a:t>
                      </a:r>
                      <a:r>
                        <a:rPr lang="en-US" altLang="zh-CN" sz="1400" dirty="0"/>
                        <a:t> </a:t>
                      </a:r>
                      <a:r>
                        <a:rPr lang="zh-CN" altLang="en-US" sz="1400" dirty="0"/>
                        <a:t>端口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60529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43037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流条目</a:t>
                      </a:r>
                      <a:r>
                        <a:rPr lang="en-US" altLang="zh-CN" sz="1400" dirty="0"/>
                        <a:t>k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输入接口 </a:t>
                      </a:r>
                      <a:r>
                        <a:rPr lang="en-US" altLang="zh-CN" sz="1400" dirty="0"/>
                        <a:t>2 192.168.2.0 </a:t>
                      </a:r>
                      <a:r>
                        <a:rPr lang="zh-CN" altLang="en-US" sz="1400" dirty="0"/>
                        <a:t>端口 </a:t>
                      </a:r>
                      <a:r>
                        <a:rPr lang="en-US" altLang="zh-CN" sz="1400" dirty="0"/>
                        <a:t>995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80938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val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466619"/>
                  </a:ext>
                </a:extLst>
              </a:tr>
              <a:tr h="283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流条目</a:t>
                      </a:r>
                      <a:r>
                        <a:rPr lang="en-US" altLang="zh-CN" sz="1400" dirty="0"/>
                        <a:t>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输入接口 </a:t>
                      </a:r>
                      <a:r>
                        <a:rPr lang="en-US" altLang="zh-CN" sz="1400" dirty="0"/>
                        <a:t>2 192.168.3.0 </a:t>
                      </a:r>
                      <a:r>
                        <a:rPr lang="zh-CN" altLang="en-US" sz="1400" dirty="0"/>
                        <a:t>端口 </a:t>
                      </a:r>
                      <a:r>
                        <a:rPr lang="en-US" altLang="zh-CN" sz="1400" dirty="0"/>
                        <a:t>995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56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13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9469-B3F5-A642-9450-70CE54EF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1440"/>
            <a:ext cx="8363273" cy="4751387"/>
          </a:xfrm>
        </p:spPr>
        <p:txBody>
          <a:bodyPr/>
          <a:lstStyle/>
          <a:p>
            <a:r>
              <a:rPr kumimoji="1" lang="zh-CN" altLang="en-US" sz="2800" dirty="0"/>
              <a:t>流表头域有</a:t>
            </a:r>
            <a:r>
              <a:rPr kumimoji="1" lang="en-US" altLang="zh-CN" sz="2800" dirty="0"/>
              <a:t>12</a:t>
            </a:r>
            <a:r>
              <a:rPr kumimoji="1" lang="zh-CN" altLang="en-US" sz="2800" dirty="0"/>
              <a:t>个匹配项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交换机</a:t>
            </a:r>
            <a:r>
              <a:rPr kumimoji="1" lang="zh-CN" altLang="en-US" sz="2400" dirty="0" smtClean="0"/>
              <a:t>输入接口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VLAN ID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VLAN</a:t>
            </a:r>
            <a:r>
              <a:rPr kumimoji="1" lang="zh-CN" altLang="en-US" sz="2400" dirty="0"/>
              <a:t>优先级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以太网源地址，以太网目的地址，以太网帧类型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IP</a:t>
            </a:r>
            <a:r>
              <a:rPr kumimoji="1" lang="zh-CN" altLang="en-US" sz="2400" dirty="0"/>
              <a:t>源地址、</a:t>
            </a:r>
            <a:r>
              <a:rPr kumimoji="1" lang="en-US" altLang="zh-CN" sz="2400" dirty="0"/>
              <a:t>IP</a:t>
            </a:r>
            <a:r>
              <a:rPr kumimoji="1" lang="zh-CN" altLang="en-US" sz="2400" dirty="0"/>
              <a:t>目的地址、</a:t>
            </a:r>
            <a:r>
              <a:rPr kumimoji="1" lang="en-US" altLang="zh-CN" sz="2400" dirty="0"/>
              <a:t>IP</a:t>
            </a:r>
            <a:r>
              <a:rPr kumimoji="1" lang="zh-CN" altLang="en-US" sz="2400" dirty="0"/>
              <a:t>协议、</a:t>
            </a:r>
            <a:r>
              <a:rPr kumimoji="1" lang="en-US" altLang="zh-CN" sz="2400" dirty="0"/>
              <a:t>IP</a:t>
            </a:r>
            <a:r>
              <a:rPr kumimoji="1" lang="zh-CN" altLang="en-US" sz="2400" dirty="0"/>
              <a:t>服务类型（</a:t>
            </a:r>
            <a:r>
              <a:rPr kumimoji="1" lang="en-US" altLang="zh-CN" sz="2400" dirty="0" err="1"/>
              <a:t>ToS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TCP/UDP</a:t>
            </a:r>
            <a:r>
              <a:rPr kumimoji="1" lang="zh-CN" altLang="en-US" sz="2400" dirty="0"/>
              <a:t>源端口，</a:t>
            </a:r>
            <a:r>
              <a:rPr kumimoji="1" lang="en-US" altLang="zh-CN" sz="2400" dirty="0"/>
              <a:t>TCP/UDP</a:t>
            </a:r>
            <a:r>
              <a:rPr kumimoji="1" lang="zh-CN" altLang="en-US" sz="2400" dirty="0"/>
              <a:t>目的端口</a:t>
            </a:r>
            <a:endParaRPr kumimoji="1" lang="en-US" altLang="zh-CN" sz="2400" dirty="0"/>
          </a:p>
          <a:p>
            <a:r>
              <a:rPr kumimoji="1" lang="zh-CN" altLang="en-US" sz="2800" dirty="0"/>
              <a:t>头域匹配支持通配符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1C0C6-20B8-694F-A2D7-C2B4A911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流表匹配项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C63F6B4-AD73-C746-B88E-B4A8BF1168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199" y="4797152"/>
          <a:ext cx="8229600" cy="640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8316854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6806387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763511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749217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435456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596095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455082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153476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7276091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4805666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596920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770597579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输入端口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VLAN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VLAN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优先级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MAC</a:t>
                      </a: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源地址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MAC</a:t>
                      </a: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目的地址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MAC</a:t>
                      </a:r>
                      <a:br>
                        <a:rPr lang="en-US" altLang="zh-CN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帧类型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协议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IP</a:t>
                      </a: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源地址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目的地址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IP</a:t>
                      </a:r>
                    </a:p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ToS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UDP/TCP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源端口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UDP/TCP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目的端口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869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5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49469-B3F5-A642-9450-70CE54EF1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1440"/>
            <a:ext cx="8363273" cy="4751387"/>
          </a:xfrm>
        </p:spPr>
        <p:txBody>
          <a:bodyPr/>
          <a:lstStyle/>
          <a:p>
            <a:r>
              <a:rPr kumimoji="1" lang="en-US" altLang="zh-CN" sz="2800" dirty="0"/>
              <a:t>OF1.0</a:t>
            </a:r>
            <a:r>
              <a:rPr kumimoji="1" lang="zh-CN" altLang="en-US" sz="2800" dirty="0"/>
              <a:t>中，流表中流条目依次匹配，一旦匹配成功，不再尝试后续的流表匹配</a:t>
            </a:r>
            <a:endParaRPr kumimoji="1" lang="en-US" altLang="zh-CN" sz="2800" dirty="0"/>
          </a:p>
          <a:p>
            <a:r>
              <a:rPr kumimoji="1" lang="en-US" altLang="zh-CN" sz="2800" dirty="0"/>
              <a:t>OF1.0</a:t>
            </a:r>
            <a:r>
              <a:rPr kumimoji="1" lang="zh-CN" altLang="en-US" sz="2800" dirty="0"/>
              <a:t>未规定</a:t>
            </a:r>
            <a:r>
              <a:rPr kumimoji="1" lang="en-US" altLang="zh-CN" sz="2800" dirty="0"/>
              <a:t>12</a:t>
            </a:r>
            <a:r>
              <a:rPr kumimoji="1" lang="zh-CN" altLang="en-US" sz="2800" dirty="0"/>
              <a:t>项匹配域是必须的和可选的，</a:t>
            </a:r>
            <a:r>
              <a:rPr kumimoji="1" lang="en-US" altLang="zh-CN" sz="2800" dirty="0"/>
              <a:t>ONF</a:t>
            </a:r>
            <a:r>
              <a:rPr kumimoji="1" lang="zh-CN" altLang="en-US" sz="2800" dirty="0"/>
              <a:t>（</a:t>
            </a:r>
            <a:r>
              <a:rPr kumimoji="1" lang="en-US" altLang="zh-CN" sz="2800" dirty="0"/>
              <a:t>OpenFlow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Network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Foundation</a:t>
            </a:r>
            <a:r>
              <a:rPr kumimoji="1" lang="zh-CN" altLang="en-US" sz="2800" dirty="0"/>
              <a:t>标准组）定义了三种匹配类型。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全匹配：匹配所有的</a:t>
            </a:r>
            <a:r>
              <a:rPr kumimoji="1" lang="en-US" altLang="zh-CN" sz="2400" dirty="0"/>
              <a:t>12</a:t>
            </a:r>
            <a:r>
              <a:rPr kumimoji="1" lang="zh-CN" altLang="en-US" sz="2400" dirty="0"/>
              <a:t>个头域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层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匹配：仅匹配头域中的第二层相关字段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层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匹配：仅匹配头域中的第三层相关字段</a:t>
            </a:r>
            <a:endParaRPr kumimoji="1" lang="en-US" altLang="zh-CN" sz="2400" dirty="0"/>
          </a:p>
          <a:p>
            <a:r>
              <a:rPr kumimoji="1" lang="zh-CN" altLang="en-US" sz="2800" dirty="0"/>
              <a:t>若无匹配，报文将转交给控制器处理</a:t>
            </a:r>
            <a:endParaRPr kumimoji="1" lang="en-US" altLang="zh-CN" sz="2800" dirty="0"/>
          </a:p>
          <a:p>
            <a:r>
              <a:rPr kumimoji="1" lang="en-US" altLang="zh-CN" sz="2800" dirty="0"/>
              <a:t>OF1.0</a:t>
            </a:r>
            <a:r>
              <a:rPr kumimoji="1" lang="zh-CN" altLang="en-US" sz="2800" dirty="0"/>
              <a:t>按现有交换机硬件进行抽象。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1C0C6-20B8-694F-A2D7-C2B4A911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0D5FB7-D5B2-454D-8E1A-CC03118B0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报文匹配</a:t>
            </a:r>
          </a:p>
        </p:txBody>
      </p:sp>
    </p:spTree>
    <p:extLst>
      <p:ext uri="{BB962C8B-B14F-4D97-AF65-F5344CB8AC3E}">
        <p14:creationId xmlns:p14="http://schemas.microsoft.com/office/powerpoint/2010/main" val="34085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5F009-C4C0-1F47-BBA8-7534C9EC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41440"/>
            <a:ext cx="3886310" cy="4751387"/>
          </a:xfrm>
        </p:spPr>
        <p:txBody>
          <a:bodyPr/>
          <a:lstStyle/>
          <a:p>
            <a:r>
              <a:rPr kumimoji="1" lang="zh-CN" altLang="en-US" sz="2800" dirty="0"/>
              <a:t>五类必选</a:t>
            </a:r>
            <a:r>
              <a:rPr kumimoji="1" lang="zh-CN" altLang="en-US" sz="2800" dirty="0" smtClean="0"/>
              <a:t>虚拟接口</a:t>
            </a:r>
            <a:endParaRPr kumimoji="1" lang="en-US" altLang="zh-CN" sz="2800" dirty="0"/>
          </a:p>
          <a:p>
            <a:pPr lvl="1"/>
            <a:r>
              <a:rPr kumimoji="1" lang="en-US" altLang="zh-CN" sz="2000" dirty="0"/>
              <a:t>LOCAL</a:t>
            </a:r>
            <a:r>
              <a:rPr kumimoji="1" lang="zh-CN" altLang="en-US" sz="2000" dirty="0"/>
              <a:t>：数据报需被本地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控制软件处理，</a:t>
            </a:r>
            <a:r>
              <a:rPr kumimoji="1" lang="en-US" altLang="zh-CN" sz="2000" dirty="0"/>
              <a:t>LOCAL</a:t>
            </a:r>
            <a:r>
              <a:rPr kumimoji="1" lang="zh-CN" altLang="en-US" sz="2000" dirty="0"/>
              <a:t>用作带内消息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ALL</a:t>
            </a:r>
            <a:r>
              <a:rPr kumimoji="1" lang="zh-CN" altLang="en-US" sz="2000" dirty="0"/>
              <a:t>：数据报发送至除</a:t>
            </a:r>
            <a:r>
              <a:rPr kumimoji="1" lang="zh-CN" altLang="en-US" sz="2000" dirty="0" smtClean="0"/>
              <a:t>输入接口</a:t>
            </a:r>
            <a:r>
              <a:rPr kumimoji="1" lang="zh-CN" altLang="en-US" sz="2000" dirty="0"/>
              <a:t>外</a:t>
            </a:r>
            <a:r>
              <a:rPr kumimoji="1" lang="zh-CN" altLang="en-US" sz="2000" dirty="0" smtClean="0"/>
              <a:t>所有</a:t>
            </a:r>
            <a:r>
              <a:rPr kumimoji="1" lang="zh-CN" altLang="en-US" sz="2000" dirty="0"/>
              <a:t>接</a:t>
            </a:r>
            <a:r>
              <a:rPr kumimoji="1" lang="zh-CN" altLang="en-US" sz="2000" dirty="0" smtClean="0"/>
              <a:t>口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CONTROLLER</a:t>
            </a:r>
            <a:r>
              <a:rPr kumimoji="1" lang="zh-CN" altLang="en-US" sz="2000" dirty="0"/>
              <a:t>：数据报转发给控制器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IN_PORT</a:t>
            </a:r>
            <a:r>
              <a:rPr kumimoji="1" lang="zh-CN" altLang="en-US" sz="2000" dirty="0"/>
              <a:t>：数据报转发至其</a:t>
            </a:r>
            <a:r>
              <a:rPr kumimoji="1" lang="zh-CN" altLang="en-US" sz="2000" dirty="0" smtClean="0"/>
              <a:t>到达接口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TABLE</a:t>
            </a:r>
            <a:r>
              <a:rPr kumimoji="1" lang="zh-CN" altLang="en-US" sz="2000" dirty="0"/>
              <a:t>：对控制器发给交换机的报文，采用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报文处理流水线模块。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91DA4A-6CF3-BA41-81BD-E0B25557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B8CE2C-E060-E644-9990-97BAC8393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EC6958-48E9-FD42-B3BF-3316A9F23E57}"/>
              </a:ext>
            </a:extLst>
          </p:cNvPr>
          <p:cNvGrpSpPr/>
          <p:nvPr/>
        </p:nvGrpSpPr>
        <p:grpSpPr>
          <a:xfrm>
            <a:off x="5095057" y="1772816"/>
            <a:ext cx="3769008" cy="3863085"/>
            <a:chOff x="4060071" y="1329093"/>
            <a:chExt cx="4976425" cy="430680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A93B28D-AECD-EF4F-B1D5-CDCCE68A8D5F}"/>
                </a:ext>
              </a:extLst>
            </p:cNvPr>
            <p:cNvSpPr/>
            <p:nvPr/>
          </p:nvSpPr>
          <p:spPr bwMode="auto">
            <a:xfrm>
              <a:off x="4060071" y="1329093"/>
              <a:ext cx="4976425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OpenFlow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 控制器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629C09-D762-CD4D-AA66-09069D2DEF8A}"/>
                </a:ext>
              </a:extLst>
            </p:cNvPr>
            <p:cNvSpPr/>
            <p:nvPr/>
          </p:nvSpPr>
          <p:spPr>
            <a:xfrm>
              <a:off x="5581473" y="1930685"/>
              <a:ext cx="2241830" cy="411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u="none" dirty="0"/>
                <a:t>OpenFlow</a:t>
              </a:r>
              <a:r>
                <a:rPr lang="zh-CN" altLang="en-US" u="none" dirty="0"/>
                <a:t>协议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7F692B-8B80-7A47-9FD3-99252026D508}"/>
                </a:ext>
              </a:extLst>
            </p:cNvPr>
            <p:cNvSpPr/>
            <p:nvPr/>
          </p:nvSpPr>
          <p:spPr bwMode="auto">
            <a:xfrm>
              <a:off x="4060071" y="2444729"/>
              <a:ext cx="4976425" cy="31911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7C84CE-2327-524A-82D2-2815DE543AA7}"/>
                </a:ext>
              </a:extLst>
            </p:cNvPr>
            <p:cNvSpPr/>
            <p:nvPr/>
          </p:nvSpPr>
          <p:spPr bwMode="auto">
            <a:xfrm>
              <a:off x="5212200" y="2527181"/>
              <a:ext cx="2635652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安全通道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4F5211-6F6C-7646-8B8B-B8A9198BD93B}"/>
                </a:ext>
              </a:extLst>
            </p:cNvPr>
            <p:cNvSpPr/>
            <p:nvPr/>
          </p:nvSpPr>
          <p:spPr bwMode="auto">
            <a:xfrm>
              <a:off x="4830719" y="3307436"/>
              <a:ext cx="3608168" cy="16628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6B0883-D36A-FD4F-8BC5-653AE2896038}"/>
                </a:ext>
              </a:extLst>
            </p:cNvPr>
            <p:cNvSpPr/>
            <p:nvPr/>
          </p:nvSpPr>
          <p:spPr bwMode="auto">
            <a:xfrm>
              <a:off x="4123399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接口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68CFAD-CE2C-2A4C-BA81-A7C8DCE1CF63}"/>
                </a:ext>
              </a:extLst>
            </p:cNvPr>
            <p:cNvSpPr/>
            <p:nvPr/>
          </p:nvSpPr>
          <p:spPr bwMode="auto">
            <a:xfrm>
              <a:off x="489744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A7987A4-4945-C140-8512-6CAD3B95AB00}"/>
                </a:ext>
              </a:extLst>
            </p:cNvPr>
            <p:cNvSpPr/>
            <p:nvPr/>
          </p:nvSpPr>
          <p:spPr bwMode="auto">
            <a:xfrm>
              <a:off x="565636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4572E52-DE4C-C449-B810-C4B7500F05C3}"/>
                </a:ext>
              </a:extLst>
            </p:cNvPr>
            <p:cNvSpPr/>
            <p:nvPr/>
          </p:nvSpPr>
          <p:spPr bwMode="auto">
            <a:xfrm>
              <a:off x="8271044" y="5197536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 smtClean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B60CA00-9E55-AE4B-8C8A-186CFBCA6E20}"/>
                </a:ext>
              </a:extLst>
            </p:cNvPr>
            <p:cNvSpPr/>
            <p:nvPr/>
          </p:nvSpPr>
          <p:spPr>
            <a:xfrm>
              <a:off x="6321979" y="5171332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E0374F61-19E2-0D40-BE55-6B2A5740DC59}"/>
                </a:ext>
              </a:extLst>
            </p:cNvPr>
            <p:cNvCxnSpPr>
              <a:cxnSpLocks/>
              <a:stCxn id="12" idx="0"/>
            </p:cNvCxnSpPr>
            <p:nvPr/>
          </p:nvCxnSpPr>
          <p:spPr bwMode="auto">
            <a:xfrm flipH="1" flipV="1">
              <a:off x="4467124" y="3187629"/>
              <a:ext cx="11632" cy="2022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7F1FB288-AC87-A943-94DC-79592E6457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247" y="3194241"/>
              <a:ext cx="1236113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203D35F0-3F49-5541-B341-38636351B6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6360" y="3194240"/>
              <a:ext cx="0" cy="3534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96261F0C-B365-4645-8D76-A6E96DF508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0272" y="3010914"/>
              <a:ext cx="0" cy="5367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FECBAC-F3E4-2041-959B-5058C51DA0AC}"/>
                </a:ext>
              </a:extLst>
            </p:cNvPr>
            <p:cNvSpPr/>
            <p:nvPr/>
          </p:nvSpPr>
          <p:spPr>
            <a:xfrm>
              <a:off x="4848264" y="3847219"/>
              <a:ext cx="776579" cy="669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u="none" dirty="0"/>
                <a:t>报文匹配功能</a:t>
              </a:r>
              <a:endParaRPr lang="zh-CN" altLang="en-US" sz="1100" dirty="0"/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EC6E784F-1957-9648-991A-24756676FADF}"/>
                </a:ext>
              </a:extLst>
            </p:cNvPr>
            <p:cNvSpPr/>
            <p:nvPr/>
          </p:nvSpPr>
          <p:spPr bwMode="auto">
            <a:xfrm>
              <a:off x="5492446" y="3923110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8412527F-092D-1444-AD2C-AC9D8878A302}"/>
                </a:ext>
              </a:extLst>
            </p:cNvPr>
            <p:cNvSpPr/>
            <p:nvPr/>
          </p:nvSpPr>
          <p:spPr bwMode="auto">
            <a:xfrm>
              <a:off x="5492445" y="4370114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0DC9ED-05BF-2740-BD7A-7CD92D1C6288}"/>
                </a:ext>
              </a:extLst>
            </p:cNvPr>
            <p:cNvSpPr/>
            <p:nvPr/>
          </p:nvSpPr>
          <p:spPr bwMode="auto">
            <a:xfrm>
              <a:off x="6247325" y="3802486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79BEA58-F751-F248-A5EE-6FAC05BDE9D0}"/>
                </a:ext>
              </a:extLst>
            </p:cNvPr>
            <p:cNvSpPr/>
            <p:nvPr/>
          </p:nvSpPr>
          <p:spPr bwMode="auto">
            <a:xfrm>
              <a:off x="6262157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016504-485B-F04E-9A3A-EBF82CBD4A39}"/>
                </a:ext>
              </a:extLst>
            </p:cNvPr>
            <p:cNvSpPr/>
            <p:nvPr/>
          </p:nvSpPr>
          <p:spPr bwMode="auto">
            <a:xfrm>
              <a:off x="6551163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1000B0-5526-074F-BD20-04A665B81A23}"/>
                </a:ext>
              </a:extLst>
            </p:cNvPr>
            <p:cNvSpPr/>
            <p:nvPr/>
          </p:nvSpPr>
          <p:spPr bwMode="auto">
            <a:xfrm>
              <a:off x="6269025" y="4114673"/>
              <a:ext cx="692417" cy="19278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19B35F-ABEF-4D44-B2A5-E36F8D87C6EE}"/>
                </a:ext>
              </a:extLst>
            </p:cNvPr>
            <p:cNvSpPr/>
            <p:nvPr/>
          </p:nvSpPr>
          <p:spPr bwMode="auto">
            <a:xfrm>
              <a:off x="6262157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3EC33DC-982D-B74F-910D-2369DFFD4B3C}"/>
                </a:ext>
              </a:extLst>
            </p:cNvPr>
            <p:cNvSpPr/>
            <p:nvPr/>
          </p:nvSpPr>
          <p:spPr bwMode="auto">
            <a:xfrm>
              <a:off x="6551163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BADF9A2-E4D0-1B45-A0C8-32A953A4CAD1}"/>
                </a:ext>
              </a:extLst>
            </p:cNvPr>
            <p:cNvSpPr/>
            <p:nvPr/>
          </p:nvSpPr>
          <p:spPr bwMode="auto">
            <a:xfrm>
              <a:off x="6258500" y="4445083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D3A88A1-D765-DD46-8994-12681F09AC28}"/>
                </a:ext>
              </a:extLst>
            </p:cNvPr>
            <p:cNvSpPr/>
            <p:nvPr/>
          </p:nvSpPr>
          <p:spPr bwMode="auto">
            <a:xfrm>
              <a:off x="6262157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C9E48D5-D2D3-8149-B094-7E8D3F127478}"/>
                </a:ext>
              </a:extLst>
            </p:cNvPr>
            <p:cNvSpPr/>
            <p:nvPr/>
          </p:nvSpPr>
          <p:spPr bwMode="auto">
            <a:xfrm>
              <a:off x="6551163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182FA8D8-C212-D644-9C5B-63F6530F5159}"/>
                </a:ext>
              </a:extLst>
            </p:cNvPr>
            <p:cNvCxnSpPr>
              <a:cxnSpLocks/>
              <a:stCxn id="23" idx="0"/>
            </p:cNvCxnSpPr>
            <p:nvPr/>
          </p:nvCxnSpPr>
          <p:spPr bwMode="auto">
            <a:xfrm flipH="1" flipV="1">
              <a:off x="5771878" y="4139076"/>
              <a:ext cx="15078" cy="2310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37C438-53B0-564C-A388-A122CD4BE1E7}"/>
                </a:ext>
              </a:extLst>
            </p:cNvPr>
            <p:cNvSpPr/>
            <p:nvPr/>
          </p:nvSpPr>
          <p:spPr bwMode="auto">
            <a:xfrm>
              <a:off x="7200370" y="3835793"/>
              <a:ext cx="647486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动作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2C54B508-FC03-F049-BF2F-1F62C5071F50}"/>
                </a:ext>
              </a:extLst>
            </p:cNvPr>
            <p:cNvCxnSpPr>
              <a:cxnSpLocks/>
              <a:stCxn id="25" idx="1"/>
              <a:endCxn id="22" idx="3"/>
            </p:cNvCxnSpPr>
            <p:nvPr/>
          </p:nvCxnSpPr>
          <p:spPr bwMode="auto">
            <a:xfrm flipH="1" flipV="1">
              <a:off x="6081467" y="4033466"/>
              <a:ext cx="180690" cy="3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5B37E0D1-CC03-124F-BFA8-49349A4ADE6E}"/>
                </a:ext>
              </a:extLst>
            </p:cNvPr>
            <p:cNvCxnSpPr>
              <a:cxnSpLocks/>
              <a:stCxn id="26" idx="3"/>
            </p:cNvCxnSpPr>
            <p:nvPr/>
          </p:nvCxnSpPr>
          <p:spPr bwMode="auto">
            <a:xfrm>
              <a:off x="6961442" y="4037312"/>
              <a:ext cx="148462" cy="14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FE8A8139-AA47-154C-990B-3BED44885DEB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7524113" y="2958557"/>
              <a:ext cx="0" cy="877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1F642AE1-D997-1946-9171-6095484A15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00442" y="2751446"/>
              <a:ext cx="92003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E7A8205C-579B-DC42-BEA4-7FE01440FBBA}"/>
                </a:ext>
              </a:extLst>
            </p:cNvPr>
            <p:cNvCxnSpPr>
              <a:cxnSpLocks/>
              <a:stCxn id="34" idx="2"/>
            </p:cNvCxnSpPr>
            <p:nvPr/>
          </p:nvCxnSpPr>
          <p:spPr bwMode="auto">
            <a:xfrm>
              <a:off x="7524113" y="4267169"/>
              <a:ext cx="0" cy="4140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CDAEE95-8208-D74D-AF5B-F5E352C81B0A}"/>
                </a:ext>
              </a:extLst>
            </p:cNvPr>
            <p:cNvSpPr/>
            <p:nvPr/>
          </p:nvSpPr>
          <p:spPr>
            <a:xfrm>
              <a:off x="7358717" y="467733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B</a:t>
              </a:r>
              <a:endParaRPr lang="zh-CN" altLang="en-US" sz="1100" dirty="0"/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5B0F4825-DDDA-6D40-B21F-9B95ACD8BA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93827" y="2763187"/>
              <a:ext cx="0" cy="24634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4EF1BA1-44BE-EE4A-83A6-E46BD310B0B8}"/>
                </a:ext>
              </a:extLst>
            </p:cNvPr>
            <p:cNvSpPr/>
            <p:nvPr/>
          </p:nvSpPr>
          <p:spPr bwMode="auto">
            <a:xfrm>
              <a:off x="6975534" y="5208799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接口</a:t>
              </a:r>
              <a:r>
                <a:rPr lang="en-US" altLang="zh-CN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6F4864-E8E3-BC45-9221-36AB815584CC}"/>
                </a:ext>
              </a:extLst>
            </p:cNvPr>
            <p:cNvSpPr/>
            <p:nvPr/>
          </p:nvSpPr>
          <p:spPr>
            <a:xfrm>
              <a:off x="7641152" y="5169891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9DA91B31-541E-BF42-B9E9-D9A0353E3389}"/>
                </a:ext>
              </a:extLst>
            </p:cNvPr>
            <p:cNvCxnSpPr>
              <a:cxnSpLocks/>
              <a:stCxn id="34" idx="3"/>
            </p:cNvCxnSpPr>
            <p:nvPr/>
          </p:nvCxnSpPr>
          <p:spPr bwMode="auto">
            <a:xfrm>
              <a:off x="7847856" y="4051481"/>
              <a:ext cx="970095" cy="6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F6A676C-49BF-0F47-9D1A-12533FDD49A3}"/>
                </a:ext>
              </a:extLst>
            </p:cNvPr>
            <p:cNvSpPr/>
            <p:nvPr/>
          </p:nvSpPr>
          <p:spPr>
            <a:xfrm>
              <a:off x="8522411" y="374534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A</a:t>
              </a:r>
              <a:endParaRPr lang="zh-CN" altLang="en-US" sz="1100" dirty="0"/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1CAB10C9-767D-CE47-84AA-EB6553337A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48864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F4073702-CA2F-9746-8F41-89A3FD87C4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71878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4769560-6F76-F94E-8307-08FB997207EA}"/>
              </a:ext>
            </a:extLst>
          </p:cNvPr>
          <p:cNvSpPr/>
          <p:nvPr/>
        </p:nvSpPr>
        <p:spPr>
          <a:xfrm>
            <a:off x="5217148" y="22588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带外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3CE271D-D4ED-C34C-94AD-B1105509D797}"/>
              </a:ext>
            </a:extLst>
          </p:cNvPr>
          <p:cNvSpPr/>
          <p:nvPr/>
        </p:nvSpPr>
        <p:spPr>
          <a:xfrm>
            <a:off x="4320689" y="4812078"/>
            <a:ext cx="118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IN_PORT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4AA8F1-6BDC-0F4E-869F-17D01D49F6B4}"/>
              </a:ext>
            </a:extLst>
          </p:cNvPr>
          <p:cNvSpPr/>
          <p:nvPr/>
        </p:nvSpPr>
        <p:spPr>
          <a:xfrm>
            <a:off x="4469127" y="313209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NORMAL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7B8857-0860-7E49-BBCB-56052062FD3F}"/>
              </a:ext>
            </a:extLst>
          </p:cNvPr>
          <p:cNvSpPr/>
          <p:nvPr/>
        </p:nvSpPr>
        <p:spPr>
          <a:xfrm>
            <a:off x="7758581" y="318273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LOCAL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7E7218E-6513-F44C-BA56-5B5E45DF912D}"/>
              </a:ext>
            </a:extLst>
          </p:cNvPr>
          <p:cNvSpPr/>
          <p:nvPr/>
        </p:nvSpPr>
        <p:spPr>
          <a:xfrm>
            <a:off x="5826775" y="2941472"/>
            <a:ext cx="898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TABLE</a:t>
            </a:r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C490297-EC76-2A4D-B37A-ACDAE50FA415}"/>
              </a:ext>
            </a:extLst>
          </p:cNvPr>
          <p:cNvSpPr/>
          <p:nvPr/>
        </p:nvSpPr>
        <p:spPr>
          <a:xfrm>
            <a:off x="7159955" y="189985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CONTROLLER</a:t>
            </a:r>
            <a:endParaRPr lang="zh-CN" altLang="en-US" dirty="0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013B47BE-667D-4E4C-ACC2-BA013F7FEBD5}"/>
              </a:ext>
            </a:extLst>
          </p:cNvPr>
          <p:cNvSpPr/>
          <p:nvPr/>
        </p:nvSpPr>
        <p:spPr bwMode="auto">
          <a:xfrm>
            <a:off x="5459017" y="2137559"/>
            <a:ext cx="548669" cy="1045178"/>
          </a:xfrm>
          <a:custGeom>
            <a:avLst/>
            <a:gdLst>
              <a:gd name="connsiteX0" fmla="*/ 811154 w 811154"/>
              <a:gd name="connsiteY0" fmla="*/ 1080655 h 1199491"/>
              <a:gd name="connsiteX1" fmla="*/ 15508 w 811154"/>
              <a:gd name="connsiteY1" fmla="*/ 1140032 h 1199491"/>
              <a:gd name="connsiteX2" fmla="*/ 324266 w 811154"/>
              <a:gd name="connsiteY2" fmla="*/ 344385 h 1199491"/>
              <a:gd name="connsiteX3" fmla="*/ 811154 w 811154"/>
              <a:gd name="connsiteY3" fmla="*/ 0 h 119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154" h="1199491">
                <a:moveTo>
                  <a:pt x="811154" y="1080655"/>
                </a:moveTo>
                <a:cubicBezTo>
                  <a:pt x="453905" y="1171699"/>
                  <a:pt x="96656" y="1262743"/>
                  <a:pt x="15508" y="1140032"/>
                </a:cubicBezTo>
                <a:cubicBezTo>
                  <a:pt x="-65640" y="1017321"/>
                  <a:pt x="191658" y="534390"/>
                  <a:pt x="324266" y="344385"/>
                </a:cubicBezTo>
                <a:cubicBezTo>
                  <a:pt x="456874" y="154380"/>
                  <a:pt x="634014" y="77190"/>
                  <a:pt x="811154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16B3EB6D-1D44-8C4A-B16A-00EDD2957EE9}"/>
              </a:ext>
            </a:extLst>
          </p:cNvPr>
          <p:cNvSpPr/>
          <p:nvPr/>
        </p:nvSpPr>
        <p:spPr bwMode="auto">
          <a:xfrm>
            <a:off x="5891175" y="2149434"/>
            <a:ext cx="2651092" cy="3598607"/>
          </a:xfrm>
          <a:custGeom>
            <a:avLst/>
            <a:gdLst>
              <a:gd name="connsiteX0" fmla="*/ 367121 w 2651092"/>
              <a:gd name="connsiteY0" fmla="*/ 1401288 h 3598607"/>
              <a:gd name="connsiteX1" fmla="*/ 22737 w 2651092"/>
              <a:gd name="connsiteY1" fmla="*/ 1995054 h 3598607"/>
              <a:gd name="connsiteX2" fmla="*/ 937137 w 2651092"/>
              <a:gd name="connsiteY2" fmla="*/ 3051958 h 3598607"/>
              <a:gd name="connsiteX3" fmla="*/ 1649656 w 2651092"/>
              <a:gd name="connsiteY3" fmla="*/ 3348841 h 3598607"/>
              <a:gd name="connsiteX4" fmla="*/ 2647183 w 2651092"/>
              <a:gd name="connsiteY4" fmla="*/ 3503221 h 3598607"/>
              <a:gd name="connsiteX5" fmla="*/ 1994041 w 2651092"/>
              <a:gd name="connsiteY5" fmla="*/ 1805049 h 3598607"/>
              <a:gd name="connsiteX6" fmla="*/ 1934664 w 2651092"/>
              <a:gd name="connsiteY6" fmla="*/ 0 h 359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1092" h="3598607">
                <a:moveTo>
                  <a:pt x="367121" y="1401288"/>
                </a:moveTo>
                <a:cubicBezTo>
                  <a:pt x="147427" y="1560615"/>
                  <a:pt x="-72266" y="1719942"/>
                  <a:pt x="22737" y="1995054"/>
                </a:cubicBezTo>
                <a:cubicBezTo>
                  <a:pt x="117740" y="2270166"/>
                  <a:pt x="665984" y="2826327"/>
                  <a:pt x="937137" y="3051958"/>
                </a:cubicBezTo>
                <a:cubicBezTo>
                  <a:pt x="1208290" y="3277589"/>
                  <a:pt x="1364648" y="3273631"/>
                  <a:pt x="1649656" y="3348841"/>
                </a:cubicBezTo>
                <a:cubicBezTo>
                  <a:pt x="1934664" y="3424051"/>
                  <a:pt x="2589786" y="3760520"/>
                  <a:pt x="2647183" y="3503221"/>
                </a:cubicBezTo>
                <a:cubicBezTo>
                  <a:pt x="2704580" y="3245922"/>
                  <a:pt x="2112794" y="2388919"/>
                  <a:pt x="1994041" y="1805049"/>
                </a:cubicBezTo>
                <a:cubicBezTo>
                  <a:pt x="1875288" y="1221179"/>
                  <a:pt x="1904976" y="610589"/>
                  <a:pt x="1934664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033061-7DDB-9B49-8B57-7E2290AE33F2}"/>
              </a:ext>
            </a:extLst>
          </p:cNvPr>
          <p:cNvSpPr/>
          <p:nvPr/>
        </p:nvSpPr>
        <p:spPr>
          <a:xfrm>
            <a:off x="7841424" y="22270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带内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7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5F009-C4C0-1F47-BBA8-7534C9EC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41440"/>
            <a:ext cx="3886310" cy="4751387"/>
          </a:xfrm>
        </p:spPr>
        <p:txBody>
          <a:bodyPr/>
          <a:lstStyle/>
          <a:p>
            <a:r>
              <a:rPr kumimoji="1" lang="zh-CN" altLang="en-US" sz="2800" dirty="0"/>
              <a:t>两类可选</a:t>
            </a:r>
            <a:r>
              <a:rPr kumimoji="1" lang="zh-CN" altLang="en-US" sz="2800" dirty="0" smtClean="0"/>
              <a:t>虚拟接口</a:t>
            </a:r>
            <a:endParaRPr kumimoji="1" lang="en-US" altLang="zh-CN" sz="2800" dirty="0"/>
          </a:p>
          <a:p>
            <a:pPr lvl="1"/>
            <a:r>
              <a:rPr kumimoji="1" lang="en-US" altLang="zh-CN" sz="2400" dirty="0"/>
              <a:t>NORMAL</a:t>
            </a:r>
            <a:r>
              <a:rPr kumimoji="1" lang="zh-CN" altLang="en-US" sz="2400" dirty="0"/>
              <a:t>：在混合交换机中转发至</a:t>
            </a:r>
            <a:r>
              <a:rPr kumimoji="1" lang="en-US" altLang="zh-CN" sz="2400" dirty="0"/>
              <a:t>NORMAL</a:t>
            </a:r>
            <a:r>
              <a:rPr kumimoji="1" lang="zh-CN" altLang="en-US" sz="2400" dirty="0" smtClean="0"/>
              <a:t>虚拟接口</a:t>
            </a:r>
            <a:r>
              <a:rPr kumimoji="1" lang="zh-CN" altLang="en-US" sz="2400" dirty="0"/>
              <a:t>的数据报由逻辑转发单元处理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FLOOD</a:t>
            </a:r>
            <a:r>
              <a:rPr kumimoji="1" lang="zh-CN" altLang="en-US" sz="2400" dirty="0"/>
              <a:t>：除</a:t>
            </a:r>
            <a:r>
              <a:rPr kumimoji="1" lang="zh-CN" altLang="en-US" sz="2400" dirty="0" smtClean="0"/>
              <a:t>输入接口</a:t>
            </a:r>
            <a:r>
              <a:rPr kumimoji="1" lang="zh-CN" altLang="en-US" sz="2400" dirty="0"/>
              <a:t>外，交换机按最小生成树发送报文拷贝</a:t>
            </a:r>
            <a:endParaRPr kumimoji="1"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91DA4A-6CF3-BA41-81BD-E0B25557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B8CE2C-E060-E644-9990-97BAC8393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EC6958-48E9-FD42-B3BF-3316A9F23E57}"/>
              </a:ext>
            </a:extLst>
          </p:cNvPr>
          <p:cNvGrpSpPr/>
          <p:nvPr/>
        </p:nvGrpSpPr>
        <p:grpSpPr>
          <a:xfrm>
            <a:off x="5095057" y="1772816"/>
            <a:ext cx="3769008" cy="3863085"/>
            <a:chOff x="4060071" y="1329093"/>
            <a:chExt cx="4976425" cy="430680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A93B28D-AECD-EF4F-B1D5-CDCCE68A8D5F}"/>
                </a:ext>
              </a:extLst>
            </p:cNvPr>
            <p:cNvSpPr/>
            <p:nvPr/>
          </p:nvSpPr>
          <p:spPr bwMode="auto">
            <a:xfrm>
              <a:off x="4060071" y="1329093"/>
              <a:ext cx="4976425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OpenFlow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 控制器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B629C09-D762-CD4D-AA66-09069D2DEF8A}"/>
                </a:ext>
              </a:extLst>
            </p:cNvPr>
            <p:cNvSpPr/>
            <p:nvPr/>
          </p:nvSpPr>
          <p:spPr>
            <a:xfrm>
              <a:off x="5581473" y="1930685"/>
              <a:ext cx="2241830" cy="411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u="none" dirty="0"/>
                <a:t>OpenFlow</a:t>
              </a:r>
              <a:r>
                <a:rPr lang="zh-CN" altLang="en-US" u="none" dirty="0"/>
                <a:t>协议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7F692B-8B80-7A47-9FD3-99252026D508}"/>
                </a:ext>
              </a:extLst>
            </p:cNvPr>
            <p:cNvSpPr/>
            <p:nvPr/>
          </p:nvSpPr>
          <p:spPr bwMode="auto">
            <a:xfrm>
              <a:off x="4060071" y="2444729"/>
              <a:ext cx="4976425" cy="31911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7C84CE-2327-524A-82D2-2815DE543AA7}"/>
                </a:ext>
              </a:extLst>
            </p:cNvPr>
            <p:cNvSpPr/>
            <p:nvPr/>
          </p:nvSpPr>
          <p:spPr bwMode="auto">
            <a:xfrm>
              <a:off x="5212200" y="2527181"/>
              <a:ext cx="2635652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安全通道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54F5211-6F6C-7646-8B8B-B8A9198BD93B}"/>
                </a:ext>
              </a:extLst>
            </p:cNvPr>
            <p:cNvSpPr/>
            <p:nvPr/>
          </p:nvSpPr>
          <p:spPr bwMode="auto">
            <a:xfrm>
              <a:off x="4830719" y="3307436"/>
              <a:ext cx="3608168" cy="16628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6B0883-D36A-FD4F-8BC5-653AE2896038}"/>
                </a:ext>
              </a:extLst>
            </p:cNvPr>
            <p:cNvSpPr/>
            <p:nvPr/>
          </p:nvSpPr>
          <p:spPr bwMode="auto">
            <a:xfrm>
              <a:off x="4123399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68CFAD-CE2C-2A4C-BA81-A7C8DCE1CF63}"/>
                </a:ext>
              </a:extLst>
            </p:cNvPr>
            <p:cNvSpPr/>
            <p:nvPr/>
          </p:nvSpPr>
          <p:spPr bwMode="auto">
            <a:xfrm>
              <a:off x="489744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A7987A4-4945-C140-8512-6CAD3B95AB00}"/>
                </a:ext>
              </a:extLst>
            </p:cNvPr>
            <p:cNvSpPr/>
            <p:nvPr/>
          </p:nvSpPr>
          <p:spPr bwMode="auto">
            <a:xfrm>
              <a:off x="565636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4572E52-DE4C-C449-B810-C4B7500F05C3}"/>
                </a:ext>
              </a:extLst>
            </p:cNvPr>
            <p:cNvSpPr/>
            <p:nvPr/>
          </p:nvSpPr>
          <p:spPr bwMode="auto">
            <a:xfrm>
              <a:off x="8271044" y="5197536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B60CA00-9E55-AE4B-8C8A-186CFBCA6E20}"/>
                </a:ext>
              </a:extLst>
            </p:cNvPr>
            <p:cNvSpPr/>
            <p:nvPr/>
          </p:nvSpPr>
          <p:spPr>
            <a:xfrm>
              <a:off x="6321979" y="5171332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E0374F61-19E2-0D40-BE55-6B2A5740DC59}"/>
                </a:ext>
              </a:extLst>
            </p:cNvPr>
            <p:cNvCxnSpPr>
              <a:cxnSpLocks/>
              <a:stCxn id="12" idx="0"/>
            </p:cNvCxnSpPr>
            <p:nvPr/>
          </p:nvCxnSpPr>
          <p:spPr bwMode="auto">
            <a:xfrm flipH="1" flipV="1">
              <a:off x="4467124" y="3187629"/>
              <a:ext cx="11632" cy="2022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7F1FB288-AC87-A943-94DC-79592E6457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247" y="3194241"/>
              <a:ext cx="1236113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203D35F0-3F49-5541-B341-38636351B6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6360" y="3194240"/>
              <a:ext cx="0" cy="3534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96261F0C-B365-4645-8D76-A6E96DF508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0272" y="3010914"/>
              <a:ext cx="0" cy="5367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DFECBAC-F3E4-2041-959B-5058C51DA0AC}"/>
                </a:ext>
              </a:extLst>
            </p:cNvPr>
            <p:cNvSpPr/>
            <p:nvPr/>
          </p:nvSpPr>
          <p:spPr>
            <a:xfrm>
              <a:off x="4848264" y="3847219"/>
              <a:ext cx="776579" cy="669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u="none" dirty="0"/>
                <a:t>报文匹配功能</a:t>
              </a:r>
              <a:endParaRPr lang="zh-CN" altLang="en-US" sz="1100" dirty="0"/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EC6E784F-1957-9648-991A-24756676FADF}"/>
                </a:ext>
              </a:extLst>
            </p:cNvPr>
            <p:cNvSpPr/>
            <p:nvPr/>
          </p:nvSpPr>
          <p:spPr bwMode="auto">
            <a:xfrm>
              <a:off x="5492446" y="3923110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8412527F-092D-1444-AD2C-AC9D8878A302}"/>
                </a:ext>
              </a:extLst>
            </p:cNvPr>
            <p:cNvSpPr/>
            <p:nvPr/>
          </p:nvSpPr>
          <p:spPr bwMode="auto">
            <a:xfrm>
              <a:off x="5492445" y="4370114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0DC9ED-05BF-2740-BD7A-7CD92D1C6288}"/>
                </a:ext>
              </a:extLst>
            </p:cNvPr>
            <p:cNvSpPr/>
            <p:nvPr/>
          </p:nvSpPr>
          <p:spPr bwMode="auto">
            <a:xfrm>
              <a:off x="6247325" y="3802486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79BEA58-F751-F248-A5EE-6FAC05BDE9D0}"/>
                </a:ext>
              </a:extLst>
            </p:cNvPr>
            <p:cNvSpPr/>
            <p:nvPr/>
          </p:nvSpPr>
          <p:spPr bwMode="auto">
            <a:xfrm>
              <a:off x="6262157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0016504-485B-F04E-9A3A-EBF82CBD4A39}"/>
                </a:ext>
              </a:extLst>
            </p:cNvPr>
            <p:cNvSpPr/>
            <p:nvPr/>
          </p:nvSpPr>
          <p:spPr bwMode="auto">
            <a:xfrm>
              <a:off x="6551163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1000B0-5526-074F-BD20-04A665B81A23}"/>
                </a:ext>
              </a:extLst>
            </p:cNvPr>
            <p:cNvSpPr/>
            <p:nvPr/>
          </p:nvSpPr>
          <p:spPr bwMode="auto">
            <a:xfrm>
              <a:off x="6269025" y="4114673"/>
              <a:ext cx="692417" cy="19278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19B35F-ABEF-4D44-B2A5-E36F8D87C6EE}"/>
                </a:ext>
              </a:extLst>
            </p:cNvPr>
            <p:cNvSpPr/>
            <p:nvPr/>
          </p:nvSpPr>
          <p:spPr bwMode="auto">
            <a:xfrm>
              <a:off x="6262157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3EC33DC-982D-B74F-910D-2369DFFD4B3C}"/>
                </a:ext>
              </a:extLst>
            </p:cNvPr>
            <p:cNvSpPr/>
            <p:nvPr/>
          </p:nvSpPr>
          <p:spPr bwMode="auto">
            <a:xfrm>
              <a:off x="6551163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BADF9A2-E4D0-1B45-A0C8-32A953A4CAD1}"/>
                </a:ext>
              </a:extLst>
            </p:cNvPr>
            <p:cNvSpPr/>
            <p:nvPr/>
          </p:nvSpPr>
          <p:spPr bwMode="auto">
            <a:xfrm>
              <a:off x="6258500" y="4445083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D3A88A1-D765-DD46-8994-12681F09AC28}"/>
                </a:ext>
              </a:extLst>
            </p:cNvPr>
            <p:cNvSpPr/>
            <p:nvPr/>
          </p:nvSpPr>
          <p:spPr bwMode="auto">
            <a:xfrm>
              <a:off x="6262157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C9E48D5-D2D3-8149-B094-7E8D3F127478}"/>
                </a:ext>
              </a:extLst>
            </p:cNvPr>
            <p:cNvSpPr/>
            <p:nvPr/>
          </p:nvSpPr>
          <p:spPr bwMode="auto">
            <a:xfrm>
              <a:off x="6551163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182FA8D8-C212-D644-9C5B-63F6530F5159}"/>
                </a:ext>
              </a:extLst>
            </p:cNvPr>
            <p:cNvCxnSpPr>
              <a:cxnSpLocks/>
              <a:stCxn id="23" idx="0"/>
            </p:cNvCxnSpPr>
            <p:nvPr/>
          </p:nvCxnSpPr>
          <p:spPr bwMode="auto">
            <a:xfrm flipH="1" flipV="1">
              <a:off x="5771878" y="4139076"/>
              <a:ext cx="15078" cy="2310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37C438-53B0-564C-A388-A122CD4BE1E7}"/>
                </a:ext>
              </a:extLst>
            </p:cNvPr>
            <p:cNvSpPr/>
            <p:nvPr/>
          </p:nvSpPr>
          <p:spPr bwMode="auto">
            <a:xfrm>
              <a:off x="7200370" y="3835793"/>
              <a:ext cx="647486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动作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2C54B508-FC03-F049-BF2F-1F62C5071F50}"/>
                </a:ext>
              </a:extLst>
            </p:cNvPr>
            <p:cNvCxnSpPr>
              <a:cxnSpLocks/>
              <a:stCxn id="25" idx="1"/>
              <a:endCxn id="22" idx="3"/>
            </p:cNvCxnSpPr>
            <p:nvPr/>
          </p:nvCxnSpPr>
          <p:spPr bwMode="auto">
            <a:xfrm flipH="1" flipV="1">
              <a:off x="6081467" y="4033466"/>
              <a:ext cx="180690" cy="3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5B37E0D1-CC03-124F-BFA8-49349A4ADE6E}"/>
                </a:ext>
              </a:extLst>
            </p:cNvPr>
            <p:cNvCxnSpPr>
              <a:cxnSpLocks/>
              <a:stCxn id="26" idx="3"/>
            </p:cNvCxnSpPr>
            <p:nvPr/>
          </p:nvCxnSpPr>
          <p:spPr bwMode="auto">
            <a:xfrm>
              <a:off x="6961442" y="4037312"/>
              <a:ext cx="148462" cy="14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FE8A8139-AA47-154C-990B-3BED44885DEB}"/>
                </a:ext>
              </a:extLst>
            </p:cNvPr>
            <p:cNvCxnSpPr>
              <a:cxnSpLocks/>
              <a:stCxn id="34" idx="0"/>
            </p:cNvCxnSpPr>
            <p:nvPr/>
          </p:nvCxnSpPr>
          <p:spPr bwMode="auto">
            <a:xfrm flipV="1">
              <a:off x="7524113" y="2958557"/>
              <a:ext cx="0" cy="877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1F642AE1-D997-1946-9171-6095484A15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00442" y="2751446"/>
              <a:ext cx="92003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E7A8205C-579B-DC42-BEA4-7FE01440FBBA}"/>
                </a:ext>
              </a:extLst>
            </p:cNvPr>
            <p:cNvCxnSpPr>
              <a:cxnSpLocks/>
              <a:stCxn id="34" idx="2"/>
            </p:cNvCxnSpPr>
            <p:nvPr/>
          </p:nvCxnSpPr>
          <p:spPr bwMode="auto">
            <a:xfrm>
              <a:off x="7524113" y="4267169"/>
              <a:ext cx="0" cy="4140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CDAEE95-8208-D74D-AF5B-F5E352C81B0A}"/>
                </a:ext>
              </a:extLst>
            </p:cNvPr>
            <p:cNvSpPr/>
            <p:nvPr/>
          </p:nvSpPr>
          <p:spPr>
            <a:xfrm>
              <a:off x="7358717" y="467733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B</a:t>
              </a:r>
              <a:endParaRPr lang="zh-CN" altLang="en-US" sz="1100" dirty="0"/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5B0F4825-DDDA-6D40-B21F-9B95ACD8BA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93827" y="2763187"/>
              <a:ext cx="0" cy="24634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4EF1BA1-44BE-EE4A-83A6-E46BD310B0B8}"/>
                </a:ext>
              </a:extLst>
            </p:cNvPr>
            <p:cNvSpPr/>
            <p:nvPr/>
          </p:nvSpPr>
          <p:spPr bwMode="auto">
            <a:xfrm>
              <a:off x="6975534" y="5208799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lang="en-US" altLang="zh-CN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6F4864-E8E3-BC45-9221-36AB815584CC}"/>
                </a:ext>
              </a:extLst>
            </p:cNvPr>
            <p:cNvSpPr/>
            <p:nvPr/>
          </p:nvSpPr>
          <p:spPr>
            <a:xfrm>
              <a:off x="7641152" y="5169891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9DA91B31-541E-BF42-B9E9-D9A0353E3389}"/>
                </a:ext>
              </a:extLst>
            </p:cNvPr>
            <p:cNvCxnSpPr>
              <a:cxnSpLocks/>
              <a:stCxn id="34" idx="3"/>
            </p:cNvCxnSpPr>
            <p:nvPr/>
          </p:nvCxnSpPr>
          <p:spPr bwMode="auto">
            <a:xfrm>
              <a:off x="7847856" y="4051481"/>
              <a:ext cx="970095" cy="6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F6A676C-49BF-0F47-9D1A-12533FDD49A3}"/>
                </a:ext>
              </a:extLst>
            </p:cNvPr>
            <p:cNvSpPr/>
            <p:nvPr/>
          </p:nvSpPr>
          <p:spPr>
            <a:xfrm>
              <a:off x="8522411" y="374534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A</a:t>
              </a:r>
              <a:endParaRPr lang="zh-CN" altLang="en-US" sz="1100" dirty="0"/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1CAB10C9-767D-CE47-84AA-EB6553337A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48864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F4073702-CA2F-9746-8F41-89A3FD87C4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71878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B4769560-6F76-F94E-8307-08FB997207EA}"/>
              </a:ext>
            </a:extLst>
          </p:cNvPr>
          <p:cNvSpPr/>
          <p:nvPr/>
        </p:nvSpPr>
        <p:spPr>
          <a:xfrm>
            <a:off x="5217148" y="22588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带外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3CE271D-D4ED-C34C-94AD-B1105509D797}"/>
              </a:ext>
            </a:extLst>
          </p:cNvPr>
          <p:cNvSpPr/>
          <p:nvPr/>
        </p:nvSpPr>
        <p:spPr>
          <a:xfrm>
            <a:off x="4320689" y="4812078"/>
            <a:ext cx="1180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IN_PORT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4AA8F1-6BDC-0F4E-869F-17D01D49F6B4}"/>
              </a:ext>
            </a:extLst>
          </p:cNvPr>
          <p:cNvSpPr/>
          <p:nvPr/>
        </p:nvSpPr>
        <p:spPr>
          <a:xfrm>
            <a:off x="4469127" y="313209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NORMAL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F7B8857-0860-7E49-BBCB-56052062FD3F}"/>
              </a:ext>
            </a:extLst>
          </p:cNvPr>
          <p:cNvSpPr/>
          <p:nvPr/>
        </p:nvSpPr>
        <p:spPr>
          <a:xfrm>
            <a:off x="7758581" y="318273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LOCAL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7E7218E-6513-F44C-BA56-5B5E45DF912D}"/>
              </a:ext>
            </a:extLst>
          </p:cNvPr>
          <p:cNvSpPr/>
          <p:nvPr/>
        </p:nvSpPr>
        <p:spPr>
          <a:xfrm>
            <a:off x="5826775" y="2941472"/>
            <a:ext cx="898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TABLE</a:t>
            </a:r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C490297-EC76-2A4D-B37A-ACDAE50FA415}"/>
              </a:ext>
            </a:extLst>
          </p:cNvPr>
          <p:cNvSpPr/>
          <p:nvPr/>
        </p:nvSpPr>
        <p:spPr>
          <a:xfrm>
            <a:off x="7159955" y="189985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/>
              <a:t>CONTROLLER</a:t>
            </a:r>
            <a:endParaRPr lang="zh-CN" altLang="en-US" dirty="0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4C7577FC-3197-784A-997B-B2876E18FC20}"/>
              </a:ext>
            </a:extLst>
          </p:cNvPr>
          <p:cNvSpPr/>
          <p:nvPr/>
        </p:nvSpPr>
        <p:spPr bwMode="auto">
          <a:xfrm>
            <a:off x="5459017" y="2137559"/>
            <a:ext cx="548669" cy="1045178"/>
          </a:xfrm>
          <a:custGeom>
            <a:avLst/>
            <a:gdLst>
              <a:gd name="connsiteX0" fmla="*/ 811154 w 811154"/>
              <a:gd name="connsiteY0" fmla="*/ 1080655 h 1199491"/>
              <a:gd name="connsiteX1" fmla="*/ 15508 w 811154"/>
              <a:gd name="connsiteY1" fmla="*/ 1140032 h 1199491"/>
              <a:gd name="connsiteX2" fmla="*/ 324266 w 811154"/>
              <a:gd name="connsiteY2" fmla="*/ 344385 h 1199491"/>
              <a:gd name="connsiteX3" fmla="*/ 811154 w 811154"/>
              <a:gd name="connsiteY3" fmla="*/ 0 h 119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154" h="1199491">
                <a:moveTo>
                  <a:pt x="811154" y="1080655"/>
                </a:moveTo>
                <a:cubicBezTo>
                  <a:pt x="453905" y="1171699"/>
                  <a:pt x="96656" y="1262743"/>
                  <a:pt x="15508" y="1140032"/>
                </a:cubicBezTo>
                <a:cubicBezTo>
                  <a:pt x="-65640" y="1017321"/>
                  <a:pt x="191658" y="534390"/>
                  <a:pt x="324266" y="344385"/>
                </a:cubicBezTo>
                <a:cubicBezTo>
                  <a:pt x="456874" y="154380"/>
                  <a:pt x="634014" y="77190"/>
                  <a:pt x="811154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233AF4BF-ABA9-3948-A51A-9F6A60DE71F2}"/>
              </a:ext>
            </a:extLst>
          </p:cNvPr>
          <p:cNvSpPr/>
          <p:nvPr/>
        </p:nvSpPr>
        <p:spPr bwMode="auto">
          <a:xfrm>
            <a:off x="5891175" y="2149434"/>
            <a:ext cx="2651092" cy="3598607"/>
          </a:xfrm>
          <a:custGeom>
            <a:avLst/>
            <a:gdLst>
              <a:gd name="connsiteX0" fmla="*/ 367121 w 2651092"/>
              <a:gd name="connsiteY0" fmla="*/ 1401288 h 3598607"/>
              <a:gd name="connsiteX1" fmla="*/ 22737 w 2651092"/>
              <a:gd name="connsiteY1" fmla="*/ 1995054 h 3598607"/>
              <a:gd name="connsiteX2" fmla="*/ 937137 w 2651092"/>
              <a:gd name="connsiteY2" fmla="*/ 3051958 h 3598607"/>
              <a:gd name="connsiteX3" fmla="*/ 1649656 w 2651092"/>
              <a:gd name="connsiteY3" fmla="*/ 3348841 h 3598607"/>
              <a:gd name="connsiteX4" fmla="*/ 2647183 w 2651092"/>
              <a:gd name="connsiteY4" fmla="*/ 3503221 h 3598607"/>
              <a:gd name="connsiteX5" fmla="*/ 1994041 w 2651092"/>
              <a:gd name="connsiteY5" fmla="*/ 1805049 h 3598607"/>
              <a:gd name="connsiteX6" fmla="*/ 1934664 w 2651092"/>
              <a:gd name="connsiteY6" fmla="*/ 0 h 359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1092" h="3598607">
                <a:moveTo>
                  <a:pt x="367121" y="1401288"/>
                </a:moveTo>
                <a:cubicBezTo>
                  <a:pt x="147427" y="1560615"/>
                  <a:pt x="-72266" y="1719942"/>
                  <a:pt x="22737" y="1995054"/>
                </a:cubicBezTo>
                <a:cubicBezTo>
                  <a:pt x="117740" y="2270166"/>
                  <a:pt x="665984" y="2826327"/>
                  <a:pt x="937137" y="3051958"/>
                </a:cubicBezTo>
                <a:cubicBezTo>
                  <a:pt x="1208290" y="3277589"/>
                  <a:pt x="1364648" y="3273631"/>
                  <a:pt x="1649656" y="3348841"/>
                </a:cubicBezTo>
                <a:cubicBezTo>
                  <a:pt x="1934664" y="3424051"/>
                  <a:pt x="2589786" y="3760520"/>
                  <a:pt x="2647183" y="3503221"/>
                </a:cubicBezTo>
                <a:cubicBezTo>
                  <a:pt x="2704580" y="3245922"/>
                  <a:pt x="2112794" y="2388919"/>
                  <a:pt x="1994041" y="1805049"/>
                </a:cubicBezTo>
                <a:cubicBezTo>
                  <a:pt x="1875288" y="1221179"/>
                  <a:pt x="1904976" y="610589"/>
                  <a:pt x="1934664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50B864-054B-6440-B5D1-7248BA992AC2}"/>
              </a:ext>
            </a:extLst>
          </p:cNvPr>
          <p:cNvSpPr/>
          <p:nvPr/>
        </p:nvSpPr>
        <p:spPr>
          <a:xfrm>
            <a:off x="7841424" y="22270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带内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0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5F009-C4C0-1F47-BBA8-7534C9EC4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40"/>
            <a:ext cx="8229600" cy="4751387"/>
          </a:xfrm>
        </p:spPr>
        <p:txBody>
          <a:bodyPr/>
          <a:lstStyle/>
          <a:p>
            <a:r>
              <a:rPr kumimoji="1" lang="zh-CN" altLang="en-US" sz="2800" dirty="0"/>
              <a:t>当流表匹配失败时，报文转发至</a:t>
            </a:r>
            <a:r>
              <a:rPr kumimoji="1" lang="en-US" altLang="zh-CN" sz="2800" dirty="0"/>
              <a:t>CONTROLLER</a:t>
            </a:r>
            <a:r>
              <a:rPr kumimoji="1" lang="zh-CN" altLang="en-US" sz="2800" dirty="0" smtClean="0"/>
              <a:t>虚拟</a:t>
            </a:r>
            <a:r>
              <a:rPr kumimoji="1" lang="zh-CN" altLang="en-US" sz="2800" dirty="0"/>
              <a:t>接口</a:t>
            </a:r>
            <a:endParaRPr kumimoji="1" lang="en-US" altLang="zh-CN" sz="2800" dirty="0"/>
          </a:p>
          <a:p>
            <a:r>
              <a:rPr kumimoji="1" lang="zh-CN" altLang="en-US" sz="2800" dirty="0"/>
              <a:t>两类可选动作</a:t>
            </a:r>
            <a:endParaRPr kumimoji="1" lang="en-US" altLang="zh-CN" sz="2800" dirty="0"/>
          </a:p>
          <a:p>
            <a:pPr lvl="1"/>
            <a:r>
              <a:rPr kumimoji="1" lang="en-US" altLang="zh-CN" sz="2400" dirty="0"/>
              <a:t>Enqueue</a:t>
            </a:r>
            <a:r>
              <a:rPr kumimoji="1" lang="zh-CN" altLang="en-US" sz="2400" dirty="0"/>
              <a:t>：在</a:t>
            </a:r>
            <a:r>
              <a:rPr kumimoji="1" lang="zh-CN" altLang="en-US" sz="2400" dirty="0" smtClean="0"/>
              <a:t>指定接口</a:t>
            </a:r>
            <a:r>
              <a:rPr kumimoji="1" lang="zh-CN" altLang="en-US" sz="2400" dirty="0"/>
              <a:t>进行排队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Modify-field</a:t>
            </a:r>
            <a:r>
              <a:rPr kumimoji="1" lang="zh-CN" altLang="en-US" sz="2400" dirty="0"/>
              <a:t>：通知交换机修改特定头域</a:t>
            </a:r>
            <a:endParaRPr kumimoji="1"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91DA4A-6CF3-BA41-81BD-E0B25557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B8CE2C-E060-E644-9990-97BAC8393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</a:t>
            </a:r>
          </a:p>
        </p:txBody>
      </p:sp>
    </p:spTree>
    <p:extLst>
      <p:ext uri="{BB962C8B-B14F-4D97-AF65-F5344CB8AC3E}">
        <p14:creationId xmlns:p14="http://schemas.microsoft.com/office/powerpoint/2010/main" val="17894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5A1DB9-E7E5-B34B-8443-509BBB29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EA24D00-5480-FB4E-9C12-C464BCB32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动作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7C278C4-CF97-A04E-BEAD-0F1B7BADD37B}"/>
              </a:ext>
            </a:extLst>
          </p:cNvPr>
          <p:cNvGrpSpPr/>
          <p:nvPr/>
        </p:nvGrpSpPr>
        <p:grpSpPr>
          <a:xfrm>
            <a:off x="1835696" y="3068266"/>
            <a:ext cx="5472608" cy="3015047"/>
            <a:chOff x="1405135" y="2217041"/>
            <a:chExt cx="6326192" cy="3960440"/>
          </a:xfrm>
        </p:grpSpPr>
        <p:sp>
          <p:nvSpPr>
            <p:cNvPr id="6" name="文本框 35">
              <a:extLst>
                <a:ext uri="{FF2B5EF4-FFF2-40B4-BE49-F238E27FC236}">
                  <a16:creationId xmlns:a16="http://schemas.microsoft.com/office/drawing/2014/main" id="{96523B2F-B0B2-3B4F-AFC3-15BBE3812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5136" y="2217041"/>
              <a:ext cx="1006624" cy="2015582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79705" tIns="0" rIns="0" bIns="0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u="none" dirty="0">
                  <a:latin typeface="Times New Roman" panose="02020603050405020304" pitchFamily="18" charset="0"/>
                </a:rPr>
                <a:t>转发</a:t>
              </a:r>
              <a:endParaRPr lang="en-US" altLang="zh-CN" sz="1600" u="none" dirty="0">
                <a:latin typeface="Times New Roman" panose="02020603050405020304" pitchFamily="18" charset="0"/>
              </a:endParaRPr>
            </a:p>
            <a:p>
              <a:r>
                <a:rPr lang="en-US" altLang="zh-CN" sz="1600" u="none" dirty="0">
                  <a:latin typeface="Times New Roman" panose="02020603050405020304" pitchFamily="18" charset="0"/>
                </a:rPr>
                <a:t>Forward</a:t>
              </a:r>
            </a:p>
          </p:txBody>
        </p:sp>
        <p:sp>
          <p:nvSpPr>
            <p:cNvPr id="7" name="文本框 36">
              <a:extLst>
                <a:ext uri="{FF2B5EF4-FFF2-40B4-BE49-F238E27FC236}">
                  <a16:creationId xmlns:a16="http://schemas.microsoft.com/office/drawing/2014/main" id="{A0F65B00-423B-7C43-9573-2452CFBD3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9607" y="2217041"/>
              <a:ext cx="2886971" cy="559349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u="none" dirty="0" smtClean="0">
                  <a:latin typeface="Times New Roman" panose="02020603050405020304" pitchFamily="18" charset="0"/>
                </a:rPr>
                <a:t>物理接口</a:t>
              </a:r>
              <a:endParaRPr lang="en-US" altLang="zh-CN" sz="1600" u="none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文本框 37">
              <a:extLst>
                <a:ext uri="{FF2B5EF4-FFF2-40B4-BE49-F238E27FC236}">
                  <a16:creationId xmlns:a16="http://schemas.microsoft.com/office/drawing/2014/main" id="{5CDCF61C-5BA7-A947-B61A-00FE14F27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2070" y="2776390"/>
              <a:ext cx="1457020" cy="1456233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46991" tIns="46991" rIns="46991" bIns="46991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u="none" dirty="0" smtClean="0">
                  <a:latin typeface="Times New Roman" panose="02020603050405020304" pitchFamily="18" charset="0"/>
                </a:rPr>
                <a:t>虚拟接口</a:t>
              </a:r>
              <a:endParaRPr lang="en-US" altLang="zh-CN" sz="1600" u="none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38">
              <a:extLst>
                <a:ext uri="{FF2B5EF4-FFF2-40B4-BE49-F238E27FC236}">
                  <a16:creationId xmlns:a16="http://schemas.microsoft.com/office/drawing/2014/main" id="{47D80F6F-2C7D-6342-A9BD-3692FF64A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5137" y="4232623"/>
              <a:ext cx="3871441" cy="414687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rgbClr val="262626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u="none" dirty="0">
                  <a:latin typeface="Times New Roman" panose="02020603050405020304" pitchFamily="18" charset="0"/>
                </a:rPr>
                <a:t>丢弃</a:t>
              </a:r>
              <a:endParaRPr lang="en-US" altLang="zh-CN" sz="1600" u="none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文本框 39">
              <a:extLst>
                <a:ext uri="{FF2B5EF4-FFF2-40B4-BE49-F238E27FC236}">
                  <a16:creationId xmlns:a16="http://schemas.microsoft.com/office/drawing/2014/main" id="{CC7C44F9-6664-4F4E-8D13-BBDE99D7B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9093" y="2776390"/>
              <a:ext cx="1427487" cy="292532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u="none">
                  <a:latin typeface="Times New Roman" panose="02020603050405020304" pitchFamily="18" charset="0"/>
                </a:rPr>
                <a:t>ALL</a:t>
              </a:r>
            </a:p>
          </p:txBody>
        </p:sp>
        <p:sp>
          <p:nvSpPr>
            <p:cNvPr id="11" name="文本框 40">
              <a:extLst>
                <a:ext uri="{FF2B5EF4-FFF2-40B4-BE49-F238E27FC236}">
                  <a16:creationId xmlns:a16="http://schemas.microsoft.com/office/drawing/2014/main" id="{E22C920F-EBD2-084B-A4FE-5EB230534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9092" y="3068922"/>
              <a:ext cx="1427487" cy="292530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200" u="none">
                  <a:latin typeface="Times New Roman" panose="02020603050405020304" pitchFamily="18" charset="0"/>
                </a:rPr>
                <a:t>CONTROLLER</a:t>
              </a:r>
            </a:p>
          </p:txBody>
        </p:sp>
        <p:sp>
          <p:nvSpPr>
            <p:cNvPr id="12" name="文本框 41">
              <a:extLst>
                <a:ext uri="{FF2B5EF4-FFF2-40B4-BE49-F238E27FC236}">
                  <a16:creationId xmlns:a16="http://schemas.microsoft.com/office/drawing/2014/main" id="{4D1C8E86-F52F-084B-8D35-5051172D2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552" y="3361455"/>
              <a:ext cx="1425025" cy="292532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u="none">
                  <a:latin typeface="Times New Roman" panose="02020603050405020304" pitchFamily="18" charset="0"/>
                </a:rPr>
                <a:t>LOCAL</a:t>
              </a:r>
            </a:p>
          </p:txBody>
        </p:sp>
        <p:sp>
          <p:nvSpPr>
            <p:cNvPr id="13" name="文本框 42">
              <a:extLst>
                <a:ext uri="{FF2B5EF4-FFF2-40B4-BE49-F238E27FC236}">
                  <a16:creationId xmlns:a16="http://schemas.microsoft.com/office/drawing/2014/main" id="{5EFA0D6E-6AA7-0C49-8322-A97A25722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552" y="3652055"/>
              <a:ext cx="1425025" cy="292532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u="none">
                  <a:latin typeface="Times New Roman" panose="02020603050405020304" pitchFamily="18" charset="0"/>
                </a:rPr>
                <a:t>TABLE</a:t>
              </a:r>
            </a:p>
          </p:txBody>
        </p:sp>
        <p:sp>
          <p:nvSpPr>
            <p:cNvPr id="14" name="文本框 43">
              <a:extLst>
                <a:ext uri="{FF2B5EF4-FFF2-40B4-BE49-F238E27FC236}">
                  <a16:creationId xmlns:a16="http://schemas.microsoft.com/office/drawing/2014/main" id="{57A1185D-2FE1-FA4D-A9BF-AD8974356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9093" y="3937486"/>
              <a:ext cx="1427487" cy="298350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u="none">
                  <a:latin typeface="Times New Roman" panose="02020603050405020304" pitchFamily="18" charset="0"/>
                </a:rPr>
                <a:t>IN_PORT</a:t>
              </a:r>
            </a:p>
          </p:txBody>
        </p:sp>
        <p:sp>
          <p:nvSpPr>
            <p:cNvPr id="15" name="文本框 44">
              <a:extLst>
                <a:ext uri="{FF2B5EF4-FFF2-40B4-BE49-F238E27FC236}">
                  <a16:creationId xmlns:a16="http://schemas.microsoft.com/office/drawing/2014/main" id="{2C87B97E-B995-E740-A020-83B6400A2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017" y="4640836"/>
              <a:ext cx="1457020" cy="36325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400" u="none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NORMAL</a:t>
              </a:r>
            </a:p>
          </p:txBody>
        </p:sp>
        <p:sp>
          <p:nvSpPr>
            <p:cNvPr id="16" name="文本框 45">
              <a:extLst>
                <a:ext uri="{FF2B5EF4-FFF2-40B4-BE49-F238E27FC236}">
                  <a16:creationId xmlns:a16="http://schemas.microsoft.com/office/drawing/2014/main" id="{EDE8A965-0251-BE41-A069-32B95BFFB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017" y="5004093"/>
              <a:ext cx="1457020" cy="36325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zh-CN" sz="1600" u="none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FLOOD</a:t>
              </a:r>
            </a:p>
          </p:txBody>
        </p:sp>
        <p:sp>
          <p:nvSpPr>
            <p:cNvPr id="17" name="文本框 46">
              <a:extLst>
                <a:ext uri="{FF2B5EF4-FFF2-40B4-BE49-F238E27FC236}">
                  <a16:creationId xmlns:a16="http://schemas.microsoft.com/office/drawing/2014/main" id="{05E8692C-0828-1246-ABF9-51873A758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4842" y="4644097"/>
              <a:ext cx="1447177" cy="72972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600" u="none" dirty="0" smtClean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虚拟接口</a:t>
              </a:r>
              <a:endParaRPr lang="en-US" altLang="zh-CN" sz="1600" u="none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47">
              <a:extLst>
                <a:ext uri="{FF2B5EF4-FFF2-40B4-BE49-F238E27FC236}">
                  <a16:creationId xmlns:a16="http://schemas.microsoft.com/office/drawing/2014/main" id="{0BF858D2-6989-A340-AFEB-F79C00D96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5135" y="4644097"/>
              <a:ext cx="969706" cy="72972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400" u="none" dirty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转发</a:t>
              </a:r>
              <a:endParaRPr lang="en-US" altLang="zh-CN" sz="1400" u="none" dirty="0">
                <a:latin typeface="Times New Roman" panose="02020603050405020304" pitchFamily="18" charset="0"/>
                <a:ea typeface="思源黑体 CN Normal"/>
                <a:cs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1400" u="none" dirty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Forward</a:t>
              </a:r>
            </a:p>
          </p:txBody>
        </p:sp>
        <p:sp>
          <p:nvSpPr>
            <p:cNvPr id="19" name="文本框 51">
              <a:extLst>
                <a:ext uri="{FF2B5EF4-FFF2-40B4-BE49-F238E27FC236}">
                  <a16:creationId xmlns:a16="http://schemas.microsoft.com/office/drawing/2014/main" id="{8C5B979F-AD38-8E4F-8340-8DAA3E7AF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5135" y="5373821"/>
              <a:ext cx="3871441" cy="401831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D0D0D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u="none" dirty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排队</a:t>
              </a:r>
              <a:r>
                <a:rPr lang="en-US" altLang="zh-CN" sz="1400" u="none" dirty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Enqueue</a:t>
              </a:r>
            </a:p>
          </p:txBody>
        </p:sp>
        <p:sp>
          <p:nvSpPr>
            <p:cNvPr id="20" name="文本框 52">
              <a:extLst>
                <a:ext uri="{FF2B5EF4-FFF2-40B4-BE49-F238E27FC236}">
                  <a16:creationId xmlns:a16="http://schemas.microsoft.com/office/drawing/2014/main" id="{48030D8E-6005-BD4E-8ED5-80F6816FA8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5135" y="5775652"/>
              <a:ext cx="3873903" cy="40182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D0D0D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u="none" dirty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域修改 </a:t>
              </a:r>
              <a:r>
                <a:rPr lang="en-US" altLang="zh-CN" sz="1400" u="none" dirty="0">
                  <a:latin typeface="Times New Roman" panose="02020603050405020304" pitchFamily="18" charset="0"/>
                  <a:ea typeface="思源黑体 CN Normal"/>
                  <a:cs typeface="Times New Roman" panose="02020603050405020304" pitchFamily="18" charset="0"/>
                </a:rPr>
                <a:t>Modify Field</a:t>
              </a:r>
            </a:p>
          </p:txBody>
        </p:sp>
        <p:sp>
          <p:nvSpPr>
            <p:cNvPr id="21" name="文本框 36">
              <a:extLst>
                <a:ext uri="{FF2B5EF4-FFF2-40B4-BE49-F238E27FC236}">
                  <a16:creationId xmlns:a16="http://schemas.microsoft.com/office/drawing/2014/main" id="{B0F63CD6-B2E7-4C47-98BF-AFCC6753E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038" y="3652053"/>
              <a:ext cx="1964879" cy="822951"/>
            </a:xfrm>
            <a:prstGeom prst="rect">
              <a:avLst/>
            </a:prstGeom>
            <a:solidFill>
              <a:srgbClr val="5BCCF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u="none">
                  <a:latin typeface="思源黑体 CN Normal"/>
                  <a:ea typeface="思源黑体 CN Normal"/>
                  <a:cs typeface="思源黑体 CN Normal"/>
                </a:rPr>
                <a:t>必选动作</a:t>
              </a:r>
              <a:endParaRPr lang="en-US" altLang="zh-CN" sz="1600" u="none">
                <a:latin typeface="思源黑体 CN Normal"/>
                <a:ea typeface="思源黑体 CN Normal"/>
                <a:cs typeface="思源黑体 CN Normal"/>
              </a:endParaRPr>
            </a:p>
          </p:txBody>
        </p:sp>
        <p:sp>
          <p:nvSpPr>
            <p:cNvPr id="22" name="文本框 36">
              <a:extLst>
                <a:ext uri="{FF2B5EF4-FFF2-40B4-BE49-F238E27FC236}">
                  <a16:creationId xmlns:a16="http://schemas.microsoft.com/office/drawing/2014/main" id="{7E389288-E5D0-8C40-9278-E933F5BF3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038" y="4841969"/>
              <a:ext cx="1968289" cy="822951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D0D0D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u="none">
                  <a:latin typeface="思源黑体 CN Normal"/>
                  <a:ea typeface="思源黑体 CN Normal"/>
                  <a:cs typeface="思源黑体 CN Normal"/>
                </a:rPr>
                <a:t>可选动作</a:t>
              </a:r>
              <a:endParaRPr lang="en-US" altLang="zh-CN" sz="1600" u="none">
                <a:latin typeface="思源黑体 CN Normal"/>
                <a:ea typeface="思源黑体 CN Normal"/>
                <a:cs typeface="思源黑体 CN Normal"/>
              </a:endParaRPr>
            </a:p>
          </p:txBody>
        </p:sp>
      </p:grp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15E844EC-C7C7-E045-8124-05F25C5D7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71602"/>
            <a:ext cx="8363273" cy="1891736"/>
          </a:xfrm>
        </p:spPr>
        <p:txBody>
          <a:bodyPr/>
          <a:lstStyle/>
          <a:p>
            <a:r>
              <a:rPr kumimoji="1" lang="en-US" altLang="zh-CN" sz="2800" dirty="0"/>
              <a:t>OpenFlow</a:t>
            </a:r>
            <a:r>
              <a:rPr kumimoji="1" lang="zh-CN" altLang="en-US" sz="2800" dirty="0"/>
              <a:t>动作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向物理或</a:t>
            </a:r>
            <a:r>
              <a:rPr kumimoji="1" lang="zh-CN" altLang="en-US" sz="2400" dirty="0" smtClean="0"/>
              <a:t>虚拟接口</a:t>
            </a:r>
            <a:r>
              <a:rPr kumimoji="1" lang="zh-CN" altLang="en-US" sz="2400" dirty="0"/>
              <a:t>转发、丢弃、转发给控制器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重写</a:t>
            </a:r>
            <a:r>
              <a:rPr kumimoji="1" lang="zh-CN" altLang="en-US" sz="2400" dirty="0" smtClean="0"/>
              <a:t>报文头、排队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按指定速率转发</a:t>
            </a:r>
          </a:p>
        </p:txBody>
      </p:sp>
    </p:spTree>
    <p:extLst>
      <p:ext uri="{BB962C8B-B14F-4D97-AF65-F5344CB8AC3E}">
        <p14:creationId xmlns:p14="http://schemas.microsoft.com/office/powerpoint/2010/main" val="10334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E4AF8-8ED2-0D48-89E2-1F23B00C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58C38F7-F34D-AF4B-B804-9AB2E5D43E40}"/>
              </a:ext>
            </a:extLst>
          </p:cNvPr>
          <p:cNvSpPr>
            <a:spLocks/>
          </p:cNvSpPr>
          <p:nvPr/>
        </p:nvSpPr>
        <p:spPr bwMode="auto">
          <a:xfrm>
            <a:off x="726008" y="5078313"/>
            <a:ext cx="698500" cy="471488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57F5BCA-141A-A648-9CAF-13E44D61B9E4}"/>
              </a:ext>
            </a:extLst>
          </p:cNvPr>
          <p:cNvSpPr>
            <a:spLocks/>
          </p:cNvSpPr>
          <p:nvPr/>
        </p:nvSpPr>
        <p:spPr bwMode="auto">
          <a:xfrm>
            <a:off x="772046" y="5031016"/>
            <a:ext cx="5794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Switch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Port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F74E4E-8C0D-C84B-9163-74129394B982}"/>
              </a:ext>
            </a:extLst>
          </p:cNvPr>
          <p:cNvSpPr>
            <a:spLocks/>
          </p:cNvSpPr>
          <p:nvPr/>
        </p:nvSpPr>
        <p:spPr bwMode="auto">
          <a:xfrm>
            <a:off x="2675458" y="5079901"/>
            <a:ext cx="700088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CE21DA8-C812-FD4E-AE2D-7409E2083BC7}"/>
              </a:ext>
            </a:extLst>
          </p:cNvPr>
          <p:cNvSpPr>
            <a:spLocks/>
          </p:cNvSpPr>
          <p:nvPr/>
        </p:nvSpPr>
        <p:spPr bwMode="auto">
          <a:xfrm>
            <a:off x="2811983" y="5070704"/>
            <a:ext cx="4280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MAC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src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DFF32A7-FB0E-4946-8111-A9C4FA312745}"/>
              </a:ext>
            </a:extLst>
          </p:cNvPr>
          <p:cNvSpPr>
            <a:spLocks/>
          </p:cNvSpPr>
          <p:nvPr/>
        </p:nvSpPr>
        <p:spPr bwMode="auto">
          <a:xfrm>
            <a:off x="3375546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B4B9761-CD1B-8640-9C94-DED4CBABF6FD}"/>
              </a:ext>
            </a:extLst>
          </p:cNvPr>
          <p:cNvSpPr>
            <a:spLocks/>
          </p:cNvSpPr>
          <p:nvPr/>
        </p:nvSpPr>
        <p:spPr bwMode="auto">
          <a:xfrm>
            <a:off x="3481908" y="5070704"/>
            <a:ext cx="4280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MAC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dst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0817233-2EAB-F247-93C7-F439EBC04AD9}"/>
              </a:ext>
            </a:extLst>
          </p:cNvPr>
          <p:cNvSpPr>
            <a:spLocks/>
          </p:cNvSpPr>
          <p:nvPr/>
        </p:nvSpPr>
        <p:spPr bwMode="auto">
          <a:xfrm>
            <a:off x="4047058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4A1DC3C-7585-C942-BDD7-2DDA5F6629E0}"/>
              </a:ext>
            </a:extLst>
          </p:cNvPr>
          <p:cNvSpPr>
            <a:spLocks/>
          </p:cNvSpPr>
          <p:nvPr/>
        </p:nvSpPr>
        <p:spPr bwMode="auto">
          <a:xfrm>
            <a:off x="4220096" y="5023079"/>
            <a:ext cx="3959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Eth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type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47AAFBA-1608-814D-B2D1-AD3498509537}"/>
              </a:ext>
            </a:extLst>
          </p:cNvPr>
          <p:cNvSpPr>
            <a:spLocks/>
          </p:cNvSpPr>
          <p:nvPr/>
        </p:nvSpPr>
        <p:spPr bwMode="auto">
          <a:xfrm>
            <a:off x="1416571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E16C235-C191-BD42-A150-F2A6509A6BA9}"/>
              </a:ext>
            </a:extLst>
          </p:cNvPr>
          <p:cNvSpPr>
            <a:spLocks/>
          </p:cNvSpPr>
          <p:nvPr/>
        </p:nvSpPr>
        <p:spPr bwMode="auto">
          <a:xfrm>
            <a:off x="1491183" y="5071497"/>
            <a:ext cx="4825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VLAN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ID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1D3317A-8A5F-5E48-87B8-DCC251282D5E}"/>
              </a:ext>
            </a:extLst>
          </p:cNvPr>
          <p:cNvSpPr>
            <a:spLocks/>
          </p:cNvSpPr>
          <p:nvPr/>
        </p:nvSpPr>
        <p:spPr bwMode="auto">
          <a:xfrm>
            <a:off x="4737621" y="5079901"/>
            <a:ext cx="5905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1216322-86CA-E047-9346-95533C423488}"/>
              </a:ext>
            </a:extLst>
          </p:cNvPr>
          <p:cNvSpPr>
            <a:spLocks/>
          </p:cNvSpPr>
          <p:nvPr/>
        </p:nvSpPr>
        <p:spPr bwMode="auto">
          <a:xfrm>
            <a:off x="4926533" y="5054035"/>
            <a:ext cx="2644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IP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Src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7D90201-2FF3-CD49-814D-2A426034FF43}"/>
              </a:ext>
            </a:extLst>
          </p:cNvPr>
          <p:cNvSpPr>
            <a:spLocks/>
          </p:cNvSpPr>
          <p:nvPr/>
        </p:nvSpPr>
        <p:spPr bwMode="auto">
          <a:xfrm>
            <a:off x="5329758" y="5079901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B212FAA0-D688-DA49-B4F2-BCD11757DF2C}"/>
              </a:ext>
            </a:extLst>
          </p:cNvPr>
          <p:cNvSpPr>
            <a:spLocks/>
          </p:cNvSpPr>
          <p:nvPr/>
        </p:nvSpPr>
        <p:spPr bwMode="auto">
          <a:xfrm>
            <a:off x="5493271" y="5054035"/>
            <a:ext cx="2909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IP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Dst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23E4B0BB-66C2-C049-81D8-A5E8C1B28D0E}"/>
              </a:ext>
            </a:extLst>
          </p:cNvPr>
          <p:cNvSpPr>
            <a:spLocks/>
          </p:cNvSpPr>
          <p:nvPr/>
        </p:nvSpPr>
        <p:spPr bwMode="auto">
          <a:xfrm>
            <a:off x="6498158" y="5079901"/>
            <a:ext cx="5588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B4BA6EE9-4818-DA4F-B866-88BA5F7EB778}"/>
              </a:ext>
            </a:extLst>
          </p:cNvPr>
          <p:cNvSpPr>
            <a:spLocks/>
          </p:cNvSpPr>
          <p:nvPr/>
        </p:nvSpPr>
        <p:spPr bwMode="auto">
          <a:xfrm>
            <a:off x="6580708" y="5054035"/>
            <a:ext cx="3731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IP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Prot</a:t>
            </a: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BB0CF9F5-12BA-B946-B069-83E956BC15D0}"/>
              </a:ext>
            </a:extLst>
          </p:cNvPr>
          <p:cNvSpPr>
            <a:spLocks/>
          </p:cNvSpPr>
          <p:nvPr/>
        </p:nvSpPr>
        <p:spPr bwMode="auto">
          <a:xfrm>
            <a:off x="7056958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C85E93B-B071-464C-A60F-436DFA9E9487}"/>
              </a:ext>
            </a:extLst>
          </p:cNvPr>
          <p:cNvSpPr>
            <a:spLocks/>
          </p:cNvSpPr>
          <p:nvPr/>
        </p:nvSpPr>
        <p:spPr bwMode="auto">
          <a:xfrm>
            <a:off x="7156971" y="5054035"/>
            <a:ext cx="4632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L4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sport</a:t>
            </a: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9EF09EBA-DFEA-2C43-9012-46273CD838D7}"/>
              </a:ext>
            </a:extLst>
          </p:cNvPr>
          <p:cNvSpPr>
            <a:spLocks/>
          </p:cNvSpPr>
          <p:nvPr/>
        </p:nvSpPr>
        <p:spPr bwMode="auto">
          <a:xfrm>
            <a:off x="7764983" y="5079901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13C2DE0-2C0B-184E-9749-D3E28E84B0FC}"/>
              </a:ext>
            </a:extLst>
          </p:cNvPr>
          <p:cNvSpPr>
            <a:spLocks/>
          </p:cNvSpPr>
          <p:nvPr/>
        </p:nvSpPr>
        <p:spPr bwMode="auto">
          <a:xfrm>
            <a:off x="7845946" y="5054035"/>
            <a:ext cx="4921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L4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dport</a:t>
            </a: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64DB1463-E425-2943-B1E6-E265B2802C64}"/>
              </a:ext>
            </a:extLst>
          </p:cNvPr>
          <p:cNvSpPr>
            <a:spLocks/>
          </p:cNvSpPr>
          <p:nvPr/>
        </p:nvSpPr>
        <p:spPr bwMode="auto">
          <a:xfrm>
            <a:off x="743471" y="1412776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AA3BD64E-D3F8-6D4F-8726-FA70DF1D0D42}"/>
              </a:ext>
            </a:extLst>
          </p:cNvPr>
          <p:cNvSpPr>
            <a:spLocks/>
          </p:cNvSpPr>
          <p:nvPr/>
        </p:nvSpPr>
        <p:spPr bwMode="auto">
          <a:xfrm>
            <a:off x="1084783" y="1616383"/>
            <a:ext cx="9233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u="none" dirty="0">
                <a:latin typeface="Calibri" charset="0"/>
                <a:cs typeface="Gill Sans" charset="0"/>
              </a:rPr>
              <a:t>头域规则</a:t>
            </a:r>
            <a:endParaRPr lang="en-US" u="none" dirty="0">
              <a:latin typeface="Calibri" charset="0"/>
              <a:cs typeface="Gill Sans" charset="0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A09A3597-DA40-B84E-AB87-C5CA21FA21F6}"/>
              </a:ext>
            </a:extLst>
          </p:cNvPr>
          <p:cNvSpPr>
            <a:spLocks/>
          </p:cNvSpPr>
          <p:nvPr/>
        </p:nvSpPr>
        <p:spPr bwMode="auto">
          <a:xfrm>
            <a:off x="2189683" y="1412776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63E98DA3-C575-6A42-83DF-64BB259F564A}"/>
              </a:ext>
            </a:extLst>
          </p:cNvPr>
          <p:cNvSpPr>
            <a:spLocks/>
          </p:cNvSpPr>
          <p:nvPr/>
        </p:nvSpPr>
        <p:spPr bwMode="auto">
          <a:xfrm>
            <a:off x="2362721" y="1616383"/>
            <a:ext cx="6043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u="none">
                <a:latin typeface="Calibri" charset="0"/>
                <a:cs typeface="Gill Sans" charset="0"/>
              </a:rPr>
              <a:t>Action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D3472A90-DC07-2741-8DCB-A476F564B90C}"/>
              </a:ext>
            </a:extLst>
          </p:cNvPr>
          <p:cNvSpPr>
            <a:spLocks/>
          </p:cNvSpPr>
          <p:nvPr/>
        </p:nvSpPr>
        <p:spPr bwMode="auto">
          <a:xfrm>
            <a:off x="3635896" y="1412776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50001799-9318-774B-A8B4-D3A78699E1A3}"/>
              </a:ext>
            </a:extLst>
          </p:cNvPr>
          <p:cNvSpPr>
            <a:spLocks/>
          </p:cNvSpPr>
          <p:nvPr/>
        </p:nvSpPr>
        <p:spPr bwMode="auto">
          <a:xfrm>
            <a:off x="3956571" y="1617563"/>
            <a:ext cx="4556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u="none">
                <a:latin typeface="Calibri" charset="0"/>
                <a:cs typeface="Gill Sans" charset="0"/>
              </a:rPr>
              <a:t>Stats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FAA94F8-9D18-7847-9CF1-0CABECE6B6E2}"/>
              </a:ext>
            </a:extLst>
          </p:cNvPr>
          <p:cNvSpPr>
            <a:spLocks/>
          </p:cNvSpPr>
          <p:nvPr/>
        </p:nvSpPr>
        <p:spPr bwMode="auto">
          <a:xfrm>
            <a:off x="1842021" y="2878038"/>
            <a:ext cx="5922962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latin typeface="Calibri" charset="0"/>
                <a:cs typeface="Gill Sans" charset="0"/>
              </a:rPr>
              <a:t>转发至零个到多</a:t>
            </a:r>
            <a:r>
              <a:rPr lang="zh-CN" altLang="en-US" sz="2200" u="none" dirty="0" smtClean="0">
                <a:latin typeface="Calibri" charset="0"/>
                <a:cs typeface="Gill Sans" charset="0"/>
              </a:rPr>
              <a:t>个接口</a:t>
            </a:r>
            <a:r>
              <a:rPr lang="zh-CN" altLang="en-US" sz="2200" u="none" dirty="0">
                <a:latin typeface="Calibri" charset="0"/>
                <a:cs typeface="Gill Sans" charset="0"/>
              </a:rPr>
              <a:t>（虚拟或</a:t>
            </a:r>
            <a:r>
              <a:rPr lang="zh-CN" altLang="en-US" sz="2200" u="none" dirty="0" smtClean="0">
                <a:latin typeface="Calibri" charset="0"/>
                <a:cs typeface="Gill Sans" charset="0"/>
              </a:rPr>
              <a:t>物理接口</a:t>
            </a:r>
            <a:r>
              <a:rPr lang="zh-CN" altLang="en-US" sz="2200" u="none" dirty="0">
                <a:latin typeface="Calibri" charset="0"/>
                <a:cs typeface="Gill Sans" charset="0"/>
              </a:rPr>
              <a:t>）</a:t>
            </a:r>
            <a:endParaRPr lang="en-US" altLang="zh-CN" sz="2200" u="none" dirty="0">
              <a:latin typeface="Calibri" charset="0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latin typeface="Calibri" charset="0"/>
                <a:cs typeface="Gill Sans" charset="0"/>
              </a:rPr>
              <a:t>封装转发至控制器</a:t>
            </a:r>
            <a:endParaRPr lang="en-US" sz="2200" u="none" dirty="0">
              <a:latin typeface="Calibri" charset="0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solidFill>
                  <a:schemeClr val="hlink"/>
                </a:solidFill>
                <a:latin typeface="Calibri" charset="0"/>
                <a:cs typeface="Gill Sans" charset="0"/>
              </a:rPr>
              <a:t>转发至</a:t>
            </a:r>
            <a:r>
              <a:rPr lang="en-US" altLang="zh-CN" sz="2200" u="none" dirty="0">
                <a:solidFill>
                  <a:schemeClr val="hlink"/>
                </a:solidFill>
                <a:latin typeface="Calibri" charset="0"/>
                <a:cs typeface="Gill Sans" charset="0"/>
              </a:rPr>
              <a:t>NORMAL</a:t>
            </a:r>
            <a:r>
              <a:rPr lang="zh-CN" altLang="en-US" sz="2200" u="none" dirty="0">
                <a:solidFill>
                  <a:schemeClr val="hlink"/>
                </a:solidFill>
                <a:latin typeface="Calibri" charset="0"/>
                <a:cs typeface="Gill Sans" charset="0"/>
              </a:rPr>
              <a:t>进行流水线处理</a:t>
            </a:r>
            <a:endParaRPr lang="en-US" sz="2200" u="none" dirty="0">
              <a:solidFill>
                <a:schemeClr val="hlink"/>
              </a:solidFill>
              <a:latin typeface="Calibri" charset="0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>
                <a:solidFill>
                  <a:schemeClr val="hlink"/>
                </a:solidFill>
                <a:latin typeface="Calibri" charset="0"/>
                <a:cs typeface="Gill Sans" charset="0"/>
              </a:rPr>
              <a:t>域修改</a:t>
            </a:r>
            <a:endParaRPr lang="en-US" sz="2200" u="none" dirty="0">
              <a:solidFill>
                <a:schemeClr val="hlink"/>
              </a:solidFill>
              <a:latin typeface="Calibri" charset="0"/>
              <a:cs typeface="Gill Sans" charset="0"/>
            </a:endParaRPr>
          </a:p>
          <a:p>
            <a:pPr marL="357188" indent="-330200">
              <a:buFontTx/>
              <a:buAutoNum type="arabicPeriod"/>
            </a:pPr>
            <a:r>
              <a:rPr lang="zh-CN" altLang="en-US" sz="2200" u="none" dirty="0" smtClean="0">
                <a:solidFill>
                  <a:schemeClr val="hlink"/>
                </a:solidFill>
                <a:latin typeface="Calibri" charset="0"/>
                <a:cs typeface="Gill Sans" charset="0"/>
              </a:rPr>
              <a:t>其它自</a:t>
            </a:r>
            <a:r>
              <a:rPr lang="zh-CN" altLang="en-US" sz="2200" u="none" dirty="0">
                <a:solidFill>
                  <a:schemeClr val="hlink"/>
                </a:solidFill>
                <a:latin typeface="Calibri" charset="0"/>
                <a:cs typeface="Gill Sans" charset="0"/>
              </a:rPr>
              <a:t>定制扩展</a:t>
            </a:r>
            <a:r>
              <a:rPr lang="en-US" sz="2200" u="none" dirty="0">
                <a:solidFill>
                  <a:schemeClr val="hlink"/>
                </a:solidFill>
                <a:latin typeface="Calibri" charset="0"/>
                <a:cs typeface="Gill Sans" charset="0"/>
              </a:rPr>
              <a:t>!</a:t>
            </a:r>
          </a:p>
        </p:txBody>
      </p:sp>
      <p:sp>
        <p:nvSpPr>
          <p:cNvPr id="32" name="Line 30">
            <a:extLst>
              <a:ext uri="{FF2B5EF4-FFF2-40B4-BE49-F238E27FC236}">
                <a16:creationId xmlns:a16="http://schemas.microsoft.com/office/drawing/2014/main" id="{501B91F2-23F4-AF43-B55B-A81C0DB49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71" y="2181126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 u="none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5D0FB135-4FF3-274F-A349-A816FF791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6733" y="2100163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 u="none"/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B493515B-8037-E245-AF08-11B0B681C75A}"/>
              </a:ext>
            </a:extLst>
          </p:cNvPr>
          <p:cNvSpPr>
            <a:spLocks/>
          </p:cNvSpPr>
          <p:nvPr/>
        </p:nvSpPr>
        <p:spPr bwMode="auto">
          <a:xfrm>
            <a:off x="3788296" y="2350988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6603B281-6EB8-A24C-B03B-D2D030C58C7A}"/>
              </a:ext>
            </a:extLst>
          </p:cNvPr>
          <p:cNvSpPr>
            <a:spLocks/>
          </p:cNvSpPr>
          <p:nvPr/>
        </p:nvSpPr>
        <p:spPr bwMode="auto">
          <a:xfrm>
            <a:off x="3931171" y="2373005"/>
            <a:ext cx="20117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200" u="none" dirty="0">
                <a:latin typeface="Calibri" charset="0"/>
                <a:cs typeface="Gill Sans" charset="0"/>
              </a:rPr>
              <a:t>报文和字节计数</a:t>
            </a:r>
            <a:endParaRPr lang="en-US" sz="2200" u="none" dirty="0">
              <a:latin typeface="Calibri" charset="0"/>
              <a:cs typeface="Gill Sans" charset="0"/>
            </a:endParaRPr>
          </a:p>
        </p:txBody>
      </p:sp>
      <p:sp>
        <p:nvSpPr>
          <p:cNvPr id="36" name="Line 34">
            <a:extLst>
              <a:ext uri="{FF2B5EF4-FFF2-40B4-BE49-F238E27FC236}">
                <a16:creationId xmlns:a16="http://schemas.microsoft.com/office/drawing/2014/main" id="{8FD0BC62-024A-804C-A996-E483EAB5FF5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72471" y="2100163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 u="none"/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821C75DF-C584-8F41-8CEC-63A21DA7636F}"/>
              </a:ext>
            </a:extLst>
          </p:cNvPr>
          <p:cNvSpPr>
            <a:spLocks/>
          </p:cNvSpPr>
          <p:nvPr/>
        </p:nvSpPr>
        <p:spPr bwMode="auto">
          <a:xfrm>
            <a:off x="2115071" y="5079901"/>
            <a:ext cx="6032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9D6CD04B-7CEB-8E46-A294-F2EBBE29C333}"/>
              </a:ext>
            </a:extLst>
          </p:cNvPr>
          <p:cNvSpPr>
            <a:spLocks/>
          </p:cNvSpPr>
          <p:nvPr/>
        </p:nvSpPr>
        <p:spPr bwMode="auto">
          <a:xfrm>
            <a:off x="2219846" y="5070704"/>
            <a:ext cx="4825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VLAN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pcp</a:t>
            </a: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7A1AE822-A307-4C40-B8C3-0E1DF317E2CB}"/>
              </a:ext>
            </a:extLst>
          </p:cNvPr>
          <p:cNvSpPr>
            <a:spLocks/>
          </p:cNvSpPr>
          <p:nvPr/>
        </p:nvSpPr>
        <p:spPr bwMode="auto">
          <a:xfrm>
            <a:off x="5913958" y="5079901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u="none">
              <a:latin typeface="Calibri" charset="0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D40FB7CD-3C28-5F45-B225-25D47EF47B19}"/>
              </a:ext>
            </a:extLst>
          </p:cNvPr>
          <p:cNvSpPr>
            <a:spLocks/>
          </p:cNvSpPr>
          <p:nvPr/>
        </p:nvSpPr>
        <p:spPr bwMode="auto">
          <a:xfrm>
            <a:off x="6077471" y="5054829"/>
            <a:ext cx="3012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u="none">
                <a:latin typeface="Calibri" charset="0"/>
                <a:cs typeface="Gill Sans" charset="0"/>
              </a:rPr>
              <a:t>IP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ToS</a:t>
            </a: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73B53020-4B73-0F4E-BF9F-3F8E4834A3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流表条目</a:t>
            </a:r>
          </a:p>
        </p:txBody>
      </p:sp>
      <p:sp>
        <p:nvSpPr>
          <p:cNvPr id="42" name="文字方塊 29">
            <a:extLst>
              <a:ext uri="{FF2B5EF4-FFF2-40B4-BE49-F238E27FC236}">
                <a16:creationId xmlns:a16="http://schemas.microsoft.com/office/drawing/2014/main" id="{282FFA68-5EFF-4943-B6DB-1A60478E9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151" y="582551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链路层</a:t>
            </a:r>
          </a:p>
        </p:txBody>
      </p:sp>
      <p:grpSp>
        <p:nvGrpSpPr>
          <p:cNvPr id="43" name="Group 37">
            <a:extLst>
              <a:ext uri="{FF2B5EF4-FFF2-40B4-BE49-F238E27FC236}">
                <a16:creationId xmlns:a16="http://schemas.microsoft.com/office/drawing/2014/main" id="{725B8C34-95BF-5041-944F-ABF7FEF36798}"/>
              </a:ext>
            </a:extLst>
          </p:cNvPr>
          <p:cNvGrpSpPr>
            <a:grpSpLocks/>
          </p:cNvGrpSpPr>
          <p:nvPr/>
        </p:nvGrpSpPr>
        <p:grpSpPr bwMode="auto">
          <a:xfrm>
            <a:off x="1235596" y="5604918"/>
            <a:ext cx="2917825" cy="234951"/>
            <a:chOff x="1392851" y="2310653"/>
            <a:chExt cx="3302446" cy="234913"/>
          </a:xfrm>
        </p:grpSpPr>
        <p:cxnSp>
          <p:nvCxnSpPr>
            <p:cNvPr id="44" name="Straight Connector 38">
              <a:extLst>
                <a:ext uri="{FF2B5EF4-FFF2-40B4-BE49-F238E27FC236}">
                  <a16:creationId xmlns:a16="http://schemas.microsoft.com/office/drawing/2014/main" id="{C2D47D8B-D49B-CB4B-A5ED-55AC1D00F2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39">
              <a:extLst>
                <a:ext uri="{FF2B5EF4-FFF2-40B4-BE49-F238E27FC236}">
                  <a16:creationId xmlns:a16="http://schemas.microsoft.com/office/drawing/2014/main" id="{41B7D8BF-ECB5-1D4C-AA7D-7F88E25D25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0">
              <a:extLst>
                <a:ext uri="{FF2B5EF4-FFF2-40B4-BE49-F238E27FC236}">
                  <a16:creationId xmlns:a16="http://schemas.microsoft.com/office/drawing/2014/main" id="{3D315993-4C44-4340-B12D-3FDCCC297B1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1">
              <a:extLst>
                <a:ext uri="{FF2B5EF4-FFF2-40B4-BE49-F238E27FC236}">
                  <a16:creationId xmlns:a16="http://schemas.microsoft.com/office/drawing/2014/main" id="{587C0605-2E1D-004A-93B7-6DEDB3C942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2">
            <a:extLst>
              <a:ext uri="{FF2B5EF4-FFF2-40B4-BE49-F238E27FC236}">
                <a16:creationId xmlns:a16="http://schemas.microsoft.com/office/drawing/2014/main" id="{5ADCC60A-F610-424D-BE83-2B4D9A91BE7C}"/>
              </a:ext>
            </a:extLst>
          </p:cNvPr>
          <p:cNvGrpSpPr>
            <a:grpSpLocks/>
          </p:cNvGrpSpPr>
          <p:nvPr/>
        </p:nvGrpSpPr>
        <p:grpSpPr bwMode="auto">
          <a:xfrm>
            <a:off x="4248671" y="5606505"/>
            <a:ext cx="2211388" cy="234951"/>
            <a:chOff x="1392851" y="2310653"/>
            <a:chExt cx="3302446" cy="234913"/>
          </a:xfrm>
        </p:grpSpPr>
        <p:cxnSp>
          <p:nvCxnSpPr>
            <p:cNvPr id="49" name="Straight Connector 43">
              <a:extLst>
                <a:ext uri="{FF2B5EF4-FFF2-40B4-BE49-F238E27FC236}">
                  <a16:creationId xmlns:a16="http://schemas.microsoft.com/office/drawing/2014/main" id="{62665C9A-23B6-A843-B7D9-8C6562F029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4">
              <a:extLst>
                <a:ext uri="{FF2B5EF4-FFF2-40B4-BE49-F238E27FC236}">
                  <a16:creationId xmlns:a16="http://schemas.microsoft.com/office/drawing/2014/main" id="{8D83384F-0231-7841-ADE3-15E7D18BCC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45">
              <a:extLst>
                <a:ext uri="{FF2B5EF4-FFF2-40B4-BE49-F238E27FC236}">
                  <a16:creationId xmlns:a16="http://schemas.microsoft.com/office/drawing/2014/main" id="{550FB2CA-269E-D041-B5B2-DBCAB9212E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46">
              <a:extLst>
                <a:ext uri="{FF2B5EF4-FFF2-40B4-BE49-F238E27FC236}">
                  <a16:creationId xmlns:a16="http://schemas.microsoft.com/office/drawing/2014/main" id="{928F6393-BCFD-CE43-B719-9DE58CB014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47">
            <a:extLst>
              <a:ext uri="{FF2B5EF4-FFF2-40B4-BE49-F238E27FC236}">
                <a16:creationId xmlns:a16="http://schemas.microsoft.com/office/drawing/2014/main" id="{357AF095-B429-224A-A99C-405F2647BA88}"/>
              </a:ext>
            </a:extLst>
          </p:cNvPr>
          <p:cNvGrpSpPr>
            <a:grpSpLocks/>
          </p:cNvGrpSpPr>
          <p:nvPr/>
        </p:nvGrpSpPr>
        <p:grpSpPr bwMode="auto">
          <a:xfrm>
            <a:off x="6626747" y="5604918"/>
            <a:ext cx="1376363" cy="214312"/>
            <a:chOff x="1392851" y="2310653"/>
            <a:chExt cx="3302446" cy="234913"/>
          </a:xfrm>
        </p:grpSpPr>
        <p:cxnSp>
          <p:nvCxnSpPr>
            <p:cNvPr id="54" name="Straight Connector 48">
              <a:extLst>
                <a:ext uri="{FF2B5EF4-FFF2-40B4-BE49-F238E27FC236}">
                  <a16:creationId xmlns:a16="http://schemas.microsoft.com/office/drawing/2014/main" id="{B8233BB3-F704-E745-B001-FF09ED5790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49">
              <a:extLst>
                <a:ext uri="{FF2B5EF4-FFF2-40B4-BE49-F238E27FC236}">
                  <a16:creationId xmlns:a16="http://schemas.microsoft.com/office/drawing/2014/main" id="{32DDF1E4-743C-A44E-B84B-AE43FA51B9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0">
              <a:extLst>
                <a:ext uri="{FF2B5EF4-FFF2-40B4-BE49-F238E27FC236}">
                  <a16:creationId xmlns:a16="http://schemas.microsoft.com/office/drawing/2014/main" id="{71D79C6E-53D4-364D-99F8-01EA657117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1">
              <a:extLst>
                <a:ext uri="{FF2B5EF4-FFF2-40B4-BE49-F238E27FC236}">
                  <a16:creationId xmlns:a16="http://schemas.microsoft.com/office/drawing/2014/main" id="{2E2ACDDD-B595-2B4F-B910-BAE6EE00F9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8" name="文字方塊 29">
            <a:extLst>
              <a:ext uri="{FF2B5EF4-FFF2-40B4-BE49-F238E27FC236}">
                <a16:creationId xmlns:a16="http://schemas.microsoft.com/office/drawing/2014/main" id="{42E24C28-7432-DE46-8D6F-8A2253213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419" y="5808118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TW" u="none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网络层</a:t>
            </a:r>
          </a:p>
        </p:txBody>
      </p:sp>
      <p:sp>
        <p:nvSpPr>
          <p:cNvPr id="59" name="文字方塊 29">
            <a:extLst>
              <a:ext uri="{FF2B5EF4-FFF2-40B4-BE49-F238E27FC236}">
                <a16:creationId xmlns:a16="http://schemas.microsoft.com/office/drawing/2014/main" id="{37C75C1C-9628-3C44-AC98-D9EC791B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7471" y="5808118"/>
            <a:ext cx="2349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TW" u="none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传输层</a:t>
            </a:r>
          </a:p>
        </p:txBody>
      </p:sp>
    </p:spTree>
    <p:extLst>
      <p:ext uri="{BB962C8B-B14F-4D97-AF65-F5344CB8AC3E}">
        <p14:creationId xmlns:p14="http://schemas.microsoft.com/office/powerpoint/2010/main" val="363892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4588B-AD72-184C-A397-622F84B8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FC3F701-A8E2-3F42-8EC6-A2038BD5A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流表抽象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4CF51C0-56C1-9D44-BAC1-9D9431656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87" y="1262824"/>
            <a:ext cx="80842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Clr>
                <a:srgbClr val="000090"/>
              </a:buClr>
            </a:pPr>
            <a:r>
              <a:rPr lang="en-US" altLang="zh-CN" sz="2800" u="none" dirty="0">
                <a:solidFill>
                  <a:srgbClr val="CC0000"/>
                </a:solidFill>
                <a:latin typeface="宋体" panose="02010600030101010101" pitchFamily="2" charset="-122"/>
              </a:rPr>
              <a:t>OpenFlow</a:t>
            </a:r>
            <a:r>
              <a:rPr lang="zh-CN" altLang="en-US" sz="2800" u="none" dirty="0">
                <a:solidFill>
                  <a:srgbClr val="CC0000"/>
                </a:solidFill>
                <a:latin typeface="宋体" panose="02010600030101010101" pitchFamily="2" charset="-122"/>
              </a:rPr>
              <a:t>通过功能抽象统一交换转发设备处理方式</a:t>
            </a:r>
            <a:endParaRPr lang="en-US" altLang="zh-CN" sz="2800" u="none" dirty="0">
              <a:latin typeface="宋体" panose="02010600030101010101" pitchFamily="2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3403C-FBE9-984D-9B77-95E937BC1BD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25147" y="1968250"/>
            <a:ext cx="4325937" cy="2664442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000090"/>
              </a:buClr>
            </a:pPr>
            <a:r>
              <a:rPr lang="en-US" altLang="zh-CN" sz="2800" dirty="0" err="1">
                <a:latin typeface="宋体" panose="02010600030101010101" pitchFamily="2" charset="-122"/>
              </a:rPr>
              <a:t>路由器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  <a:buSzPct val="101000"/>
            </a:pPr>
            <a:r>
              <a:rPr lang="en-US" altLang="zh-CN" sz="2400" b="1" i="1" dirty="0" err="1">
                <a:solidFill>
                  <a:srgbClr val="000090"/>
                </a:solidFill>
                <a:latin typeface="宋体" panose="02010600030101010101" pitchFamily="2" charset="-122"/>
              </a:rPr>
              <a:t>匹配</a:t>
            </a:r>
            <a:r>
              <a:rPr lang="en-US" altLang="zh-CN" sz="2400" i="1" dirty="0">
                <a:solidFill>
                  <a:srgbClr val="000090"/>
                </a:solidFill>
                <a:latin typeface="宋体" panose="02010600030101010101" pitchFamily="2" charset="-122"/>
              </a:rPr>
              <a:t>: </a:t>
            </a:r>
            <a:r>
              <a:rPr lang="en-US" altLang="zh-CN" sz="1800" dirty="0" err="1">
                <a:latin typeface="宋体" panose="02010600030101010101" pitchFamily="2" charset="-122"/>
              </a:rPr>
              <a:t>最长目的IP前缀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  <a:buSzPct val="101000"/>
            </a:pPr>
            <a:r>
              <a:rPr lang="zh-CN" altLang="en-US" sz="2400" b="1" i="1" dirty="0">
                <a:solidFill>
                  <a:srgbClr val="000090"/>
                </a:solidFill>
                <a:latin typeface="宋体" panose="02010600030101010101" pitchFamily="2" charset="-122"/>
              </a:rPr>
              <a:t>动作</a:t>
            </a:r>
            <a:r>
              <a:rPr lang="en-US" altLang="zh-CN" sz="2400" i="1" dirty="0">
                <a:solidFill>
                  <a:srgbClr val="000090"/>
                </a:solidFill>
                <a:latin typeface="宋体" panose="02010600030101010101" pitchFamily="2" charset="-122"/>
              </a:rPr>
              <a:t>: </a:t>
            </a:r>
            <a:r>
              <a:rPr lang="en-US" altLang="zh-CN" sz="1800" dirty="0" err="1">
                <a:latin typeface="宋体" panose="02010600030101010101" pitchFamily="2" charset="-122"/>
              </a:rPr>
              <a:t>通过</a:t>
            </a:r>
            <a:r>
              <a:rPr lang="zh-CN" altLang="en-US" sz="1800" dirty="0">
                <a:latin typeface="宋体" panose="02010600030101010101" pitchFamily="2" charset="-122"/>
              </a:rPr>
              <a:t>某</a:t>
            </a:r>
            <a:r>
              <a:rPr lang="en-US" altLang="zh-CN" sz="1800" dirty="0" err="1">
                <a:latin typeface="宋体" panose="02010600030101010101" pitchFamily="2" charset="-122"/>
              </a:rPr>
              <a:t>链路</a:t>
            </a:r>
            <a:r>
              <a:rPr lang="zh-CN" altLang="en-US" sz="1800" dirty="0">
                <a:latin typeface="宋体" panose="02010600030101010101" pitchFamily="2" charset="-122"/>
              </a:rPr>
              <a:t>端口</a:t>
            </a:r>
            <a:r>
              <a:rPr lang="en-US" altLang="zh-CN" sz="1800" dirty="0" err="1">
                <a:latin typeface="宋体" panose="02010600030101010101" pitchFamily="2" charset="-122"/>
              </a:rPr>
              <a:t>转发</a:t>
            </a:r>
            <a:endParaRPr lang="en-US" altLang="zh-CN" sz="1800" dirty="0">
              <a:latin typeface="宋体" panose="02010600030101010101" pitchFamily="2" charset="-122"/>
            </a:endParaRPr>
          </a:p>
          <a:p>
            <a:pPr marL="461944" lvl="1" indent="0">
              <a:spcBef>
                <a:spcPct val="0"/>
              </a:spcBef>
              <a:buClr>
                <a:srgbClr val="000090"/>
              </a:buClr>
              <a:buSzPct val="101000"/>
              <a:buNone/>
            </a:pPr>
            <a:endParaRPr lang="en-US" altLang="zh-CN" sz="2400" dirty="0">
              <a:latin typeface="宋体" panose="02010600030101010101" pitchFamily="2" charset="-122"/>
            </a:endParaRPr>
          </a:p>
          <a:p>
            <a:pPr>
              <a:spcBef>
                <a:spcPct val="0"/>
              </a:spcBef>
              <a:buClr>
                <a:srgbClr val="000090"/>
              </a:buClr>
            </a:pPr>
            <a:r>
              <a:rPr lang="zh-CN" altLang="en-US" sz="2800" dirty="0">
                <a:latin typeface="宋体" panose="02010600030101010101" pitchFamily="2" charset="-122"/>
              </a:rPr>
              <a:t>交换机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i="1" dirty="0">
                <a:solidFill>
                  <a:srgbClr val="000090"/>
                </a:solidFill>
                <a:latin typeface="宋体" panose="02010600030101010101" pitchFamily="2" charset="-122"/>
              </a:rPr>
              <a:t>匹配</a:t>
            </a:r>
            <a:r>
              <a:rPr lang="en-US" altLang="zh-CN" sz="2400" i="1" dirty="0">
                <a:solidFill>
                  <a:srgbClr val="00009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800" dirty="0">
                <a:latin typeface="宋体" panose="02010600030101010101" pitchFamily="2" charset="-122"/>
              </a:rPr>
              <a:t>目的</a:t>
            </a:r>
            <a:r>
              <a:rPr lang="en-US" altLang="zh-CN" sz="1800" dirty="0">
                <a:latin typeface="宋体" panose="02010600030101010101" pitchFamily="2" charset="-122"/>
              </a:rPr>
              <a:t>MAC</a:t>
            </a:r>
            <a:r>
              <a:rPr lang="zh-CN" altLang="en-US" sz="1800" dirty="0">
                <a:latin typeface="宋体" panose="02010600030101010101" pitchFamily="2" charset="-122"/>
              </a:rPr>
              <a:t>地址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677835" lvl="1" indent="-215891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b="1" i="1" dirty="0">
                <a:solidFill>
                  <a:srgbClr val="000090"/>
                </a:solidFill>
                <a:latin typeface="宋体" panose="02010600030101010101" pitchFamily="2" charset="-122"/>
              </a:rPr>
              <a:t>动作</a:t>
            </a:r>
            <a:r>
              <a:rPr lang="en-US" altLang="zh-CN" sz="2400" i="1" dirty="0">
                <a:solidFill>
                  <a:srgbClr val="00009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800" dirty="0">
                <a:latin typeface="宋体" panose="02010600030101010101" pitchFamily="2" charset="-122"/>
              </a:rPr>
              <a:t>转发或者洪泛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45166-A7EC-7F48-96C0-6CCF533F394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1991342"/>
            <a:ext cx="4130227" cy="2641350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96851" indent="-296851">
              <a:spcBef>
                <a:spcPct val="0"/>
              </a:spcBef>
              <a:buClr>
                <a:srgbClr val="000090"/>
              </a:buClr>
            </a:pPr>
            <a:r>
              <a:rPr lang="zh-CN" altLang="en-US" sz="2800" u="none" kern="0" dirty="0">
                <a:latin typeface="宋体" panose="02010600030101010101" pitchFamily="2" charset="-122"/>
              </a:rPr>
              <a:t>防火墙</a:t>
            </a:r>
            <a:endParaRPr lang="en-US" altLang="zh-CN" sz="2800" u="none" kern="0" dirty="0">
              <a:latin typeface="宋体" panose="02010600030101010101" pitchFamily="2" charset="-122"/>
            </a:endParaRP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匹配</a:t>
            </a:r>
            <a:r>
              <a:rPr lang="en-US" altLang="zh-CN" sz="2400" u="none" kern="0" dirty="0">
                <a:latin typeface="宋体" panose="02010600030101010101" pitchFamily="2" charset="-122"/>
              </a:rPr>
              <a:t>: </a:t>
            </a:r>
            <a:r>
              <a:rPr lang="en-US" altLang="zh-CN" sz="1800" u="none" kern="0" dirty="0">
                <a:latin typeface="宋体" panose="02010600030101010101" pitchFamily="2" charset="-122"/>
              </a:rPr>
              <a:t>IP</a:t>
            </a:r>
            <a:r>
              <a:rPr lang="zh-CN" altLang="en-US" sz="1800" u="none" kern="0" dirty="0">
                <a:latin typeface="宋体" panose="02010600030101010101" pitchFamily="2" charset="-122"/>
              </a:rPr>
              <a:t>地址和</a:t>
            </a:r>
            <a:r>
              <a:rPr lang="en-US" altLang="zh-CN" sz="1800" u="none" kern="0" dirty="0">
                <a:latin typeface="宋体" panose="02010600030101010101" pitchFamily="2" charset="-122"/>
              </a:rPr>
              <a:t>UDP/TCP</a:t>
            </a:r>
            <a:r>
              <a:rPr lang="zh-CN" altLang="en-US" sz="1800" u="none" kern="0" dirty="0">
                <a:latin typeface="宋体" panose="02010600030101010101" pitchFamily="2" charset="-122"/>
              </a:rPr>
              <a:t>端口号</a:t>
            </a:r>
            <a:endParaRPr lang="en-US" altLang="zh-CN" sz="2400" u="none" kern="0" dirty="0">
              <a:latin typeface="宋体" panose="02010600030101010101" pitchFamily="2" charset="-122"/>
            </a:endParaRP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b="1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动作</a:t>
            </a:r>
            <a:r>
              <a:rPr lang="en-US" altLang="zh-CN" sz="2400" b="1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:</a:t>
            </a:r>
            <a:r>
              <a:rPr lang="en-US" altLang="zh-CN" sz="2400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800" i="1" u="none" kern="0" dirty="0">
                <a:latin typeface="宋体" panose="02010600030101010101" pitchFamily="2" charset="-122"/>
              </a:rPr>
              <a:t>允许或者拒绝</a:t>
            </a:r>
            <a:r>
              <a:rPr lang="en-US" altLang="zh-CN" sz="1800" u="none" kern="0" dirty="0">
                <a:latin typeface="宋体" panose="02010600030101010101" pitchFamily="2" charset="-122"/>
              </a:rPr>
              <a:t> </a:t>
            </a:r>
          </a:p>
          <a:p>
            <a:pPr marL="288911" lvl="1" indent="0">
              <a:spcBef>
                <a:spcPct val="0"/>
              </a:spcBef>
              <a:buClr>
                <a:srgbClr val="000090"/>
              </a:buClr>
              <a:buNone/>
            </a:pPr>
            <a:endParaRPr lang="en-US" altLang="zh-CN" sz="2400" u="none" kern="0" dirty="0">
              <a:latin typeface="宋体" panose="02010600030101010101" pitchFamily="2" charset="-122"/>
            </a:endParaRPr>
          </a:p>
          <a:p>
            <a:pPr marL="296851" indent="-296851">
              <a:spcBef>
                <a:spcPct val="0"/>
              </a:spcBef>
              <a:buClr>
                <a:srgbClr val="000090"/>
              </a:buClr>
            </a:pPr>
            <a:r>
              <a:rPr lang="en-US" altLang="zh-CN" sz="2800" u="none" kern="0" dirty="0">
                <a:latin typeface="宋体" panose="02010600030101010101" pitchFamily="2" charset="-122"/>
              </a:rPr>
              <a:t>NAT</a:t>
            </a: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匹配</a:t>
            </a:r>
            <a:r>
              <a:rPr lang="en-US" altLang="zh-CN" sz="2400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: </a:t>
            </a:r>
            <a:r>
              <a:rPr lang="en-US" altLang="zh-CN" sz="1800" u="none" kern="0" dirty="0">
                <a:latin typeface="宋体" panose="02010600030101010101" pitchFamily="2" charset="-122"/>
              </a:rPr>
              <a:t>IP</a:t>
            </a:r>
            <a:r>
              <a:rPr lang="zh-CN" altLang="en-US" sz="1800" u="none" kern="0" dirty="0">
                <a:latin typeface="宋体" panose="02010600030101010101" pitchFamily="2" charset="-122"/>
              </a:rPr>
              <a:t>地址和</a:t>
            </a:r>
            <a:r>
              <a:rPr lang="en-US" altLang="zh-CN" sz="1800" u="none" kern="0" dirty="0">
                <a:latin typeface="宋体" panose="02010600030101010101" pitchFamily="2" charset="-122"/>
              </a:rPr>
              <a:t>UDP/TCP</a:t>
            </a:r>
            <a:r>
              <a:rPr lang="zh-CN" altLang="en-US" sz="1800" u="none" kern="0" dirty="0">
                <a:latin typeface="宋体" panose="02010600030101010101" pitchFamily="2" charset="-122"/>
              </a:rPr>
              <a:t>端口号</a:t>
            </a:r>
            <a:endParaRPr lang="en-US" altLang="zh-CN" sz="2400" u="none" kern="0" dirty="0">
              <a:latin typeface="宋体" panose="02010600030101010101" pitchFamily="2" charset="-122"/>
            </a:endParaRPr>
          </a:p>
          <a:p>
            <a:pPr marL="507978" lvl="1" indent="-219067">
              <a:spcBef>
                <a:spcPct val="0"/>
              </a:spcBef>
              <a:buClr>
                <a:srgbClr val="000090"/>
              </a:buClr>
            </a:pPr>
            <a:r>
              <a:rPr lang="zh-CN" altLang="en-US" sz="2400" b="1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动作</a:t>
            </a:r>
            <a:r>
              <a:rPr lang="en-US" altLang="zh-CN" sz="2400" i="1" u="none" kern="0" dirty="0">
                <a:solidFill>
                  <a:srgbClr val="00009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1800" u="none" kern="0" dirty="0">
                <a:latin typeface="宋体" panose="02010600030101010101" pitchFamily="2" charset="-122"/>
              </a:rPr>
              <a:t>重写地址和端口</a:t>
            </a:r>
            <a:endParaRPr lang="en-US" altLang="zh-CN" sz="2400" u="none" kern="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39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97F74D4-1C9B-D04A-AC62-5762B8ADD4B4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1263651"/>
            <a:ext cx="2997200" cy="1262063"/>
            <a:chOff x="637575" y="1263648"/>
            <a:chExt cx="2998252" cy="1261939"/>
          </a:xfrm>
        </p:grpSpPr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767DA1A-C3AD-424B-A612-7293D42BDFAC}"/>
                </a:ext>
              </a:extLst>
            </p:cNvPr>
            <p:cNvSpPr/>
            <p:nvPr/>
          </p:nvSpPr>
          <p:spPr>
            <a:xfrm flipV="1">
              <a:off x="678864" y="2160498"/>
              <a:ext cx="2956963" cy="36508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-1" fmla="*/ 0 w 3026833"/>
                <a:gd name="connsiteY0-2" fmla="*/ 846667 h 846667"/>
                <a:gd name="connsiteX1-3" fmla="*/ 2222500 w 3026833"/>
                <a:gd name="connsiteY1-4" fmla="*/ 613833 h 846667"/>
                <a:gd name="connsiteX2-5" fmla="*/ 3026833 w 3026833"/>
                <a:gd name="connsiteY2-6" fmla="*/ 0 h 846667"/>
                <a:gd name="connsiteX3-7" fmla="*/ 2751667 w 3026833"/>
                <a:gd name="connsiteY3-8" fmla="*/ 423333 h 846667"/>
                <a:gd name="connsiteX4-9" fmla="*/ 2744304 w 3026833"/>
                <a:gd name="connsiteY4-10" fmla="*/ 839304 h 846667"/>
                <a:gd name="connsiteX5-11" fmla="*/ 0 w 3026833"/>
                <a:gd name="connsiteY5-12" fmla="*/ 846667 h 846667"/>
                <a:gd name="connsiteX0-13" fmla="*/ 0 w 3042275"/>
                <a:gd name="connsiteY0-14" fmla="*/ 848898 h 848898"/>
                <a:gd name="connsiteX1-15" fmla="*/ 2222500 w 3042275"/>
                <a:gd name="connsiteY1-16" fmla="*/ 616064 h 848898"/>
                <a:gd name="connsiteX2-17" fmla="*/ 3026833 w 3042275"/>
                <a:gd name="connsiteY2-18" fmla="*/ 2231 h 848898"/>
                <a:gd name="connsiteX3-19" fmla="*/ 2751667 w 3042275"/>
                <a:gd name="connsiteY3-20" fmla="*/ 425564 h 848898"/>
                <a:gd name="connsiteX4-21" fmla="*/ 2744304 w 3042275"/>
                <a:gd name="connsiteY4-22" fmla="*/ 841535 h 848898"/>
                <a:gd name="connsiteX5-23" fmla="*/ 0 w 3042275"/>
                <a:gd name="connsiteY5-24" fmla="*/ 848898 h 848898"/>
                <a:gd name="connsiteX0-25" fmla="*/ 0 w 3042275"/>
                <a:gd name="connsiteY0-26" fmla="*/ 848898 h 848898"/>
                <a:gd name="connsiteX1-27" fmla="*/ 2222500 w 3042275"/>
                <a:gd name="connsiteY1-28" fmla="*/ 616064 h 848898"/>
                <a:gd name="connsiteX2-29" fmla="*/ 3026833 w 3042275"/>
                <a:gd name="connsiteY2-30" fmla="*/ 2231 h 848898"/>
                <a:gd name="connsiteX3-31" fmla="*/ 2751667 w 3042275"/>
                <a:gd name="connsiteY3-32" fmla="*/ 425564 h 848898"/>
                <a:gd name="connsiteX4-33" fmla="*/ 2744304 w 3042275"/>
                <a:gd name="connsiteY4-34" fmla="*/ 841535 h 848898"/>
                <a:gd name="connsiteX5-35" fmla="*/ 0 w 3042275"/>
                <a:gd name="connsiteY5-36" fmla="*/ 848898 h 848898"/>
                <a:gd name="connsiteX0-37" fmla="*/ 3038 w 3045313"/>
                <a:gd name="connsiteY0-38" fmla="*/ 848898 h 848898"/>
                <a:gd name="connsiteX1-39" fmla="*/ 2225538 w 3045313"/>
                <a:gd name="connsiteY1-40" fmla="*/ 616064 h 848898"/>
                <a:gd name="connsiteX2-41" fmla="*/ 3029871 w 3045313"/>
                <a:gd name="connsiteY2-42" fmla="*/ 2231 h 848898"/>
                <a:gd name="connsiteX3-43" fmla="*/ 2754705 w 3045313"/>
                <a:gd name="connsiteY3-44" fmla="*/ 425564 h 848898"/>
                <a:gd name="connsiteX4-45" fmla="*/ 2747342 w 3045313"/>
                <a:gd name="connsiteY4-46" fmla="*/ 841535 h 848898"/>
                <a:gd name="connsiteX5-47" fmla="*/ 3038 w 3045313"/>
                <a:gd name="connsiteY5-48" fmla="*/ 848898 h 848898"/>
                <a:gd name="connsiteX0-49" fmla="*/ 2799 w 3045074"/>
                <a:gd name="connsiteY0-50" fmla="*/ 848898 h 848898"/>
                <a:gd name="connsiteX1-51" fmla="*/ 2225299 w 3045074"/>
                <a:gd name="connsiteY1-52" fmla="*/ 616064 h 848898"/>
                <a:gd name="connsiteX2-53" fmla="*/ 3029632 w 3045074"/>
                <a:gd name="connsiteY2-54" fmla="*/ 2231 h 848898"/>
                <a:gd name="connsiteX3-55" fmla="*/ 2754466 w 3045074"/>
                <a:gd name="connsiteY3-56" fmla="*/ 425564 h 848898"/>
                <a:gd name="connsiteX4-57" fmla="*/ 2747103 w 3045074"/>
                <a:gd name="connsiteY4-58" fmla="*/ 841535 h 848898"/>
                <a:gd name="connsiteX5-59" fmla="*/ 2799 w 3045074"/>
                <a:gd name="connsiteY5-60" fmla="*/ 848898 h 848898"/>
                <a:gd name="connsiteX0-61" fmla="*/ 2799 w 3045074"/>
                <a:gd name="connsiteY0-62" fmla="*/ 848898 h 848898"/>
                <a:gd name="connsiteX1-63" fmla="*/ 2225299 w 3045074"/>
                <a:gd name="connsiteY1-64" fmla="*/ 616064 h 848898"/>
                <a:gd name="connsiteX2-65" fmla="*/ 3029632 w 3045074"/>
                <a:gd name="connsiteY2-66" fmla="*/ 2231 h 848898"/>
                <a:gd name="connsiteX3-67" fmla="*/ 2754466 w 3045074"/>
                <a:gd name="connsiteY3-68" fmla="*/ 425564 h 848898"/>
                <a:gd name="connsiteX4-69" fmla="*/ 2747103 w 3045074"/>
                <a:gd name="connsiteY4-70" fmla="*/ 841535 h 848898"/>
                <a:gd name="connsiteX5-71" fmla="*/ 2799 w 3045074"/>
                <a:gd name="connsiteY5-72" fmla="*/ 848898 h 848898"/>
                <a:gd name="connsiteX0-73" fmla="*/ 3018 w 2975668"/>
                <a:gd name="connsiteY0-74" fmla="*/ 443744 h 443744"/>
                <a:gd name="connsiteX1-75" fmla="*/ 2225518 w 2975668"/>
                <a:gd name="connsiteY1-76" fmla="*/ 210910 h 443744"/>
                <a:gd name="connsiteX2-77" fmla="*/ 2957279 w 2975668"/>
                <a:gd name="connsiteY2-78" fmla="*/ 79158 h 443744"/>
                <a:gd name="connsiteX3-79" fmla="*/ 2754685 w 2975668"/>
                <a:gd name="connsiteY3-80" fmla="*/ 20410 h 443744"/>
                <a:gd name="connsiteX4-81" fmla="*/ 2747322 w 2975668"/>
                <a:gd name="connsiteY4-82" fmla="*/ 436381 h 443744"/>
                <a:gd name="connsiteX5-83" fmla="*/ 3018 w 2975668"/>
                <a:gd name="connsiteY5-84" fmla="*/ 443744 h 443744"/>
                <a:gd name="connsiteX0-85" fmla="*/ 3018 w 2957279"/>
                <a:gd name="connsiteY0-86" fmla="*/ 454405 h 454405"/>
                <a:gd name="connsiteX1-87" fmla="*/ 2225518 w 2957279"/>
                <a:gd name="connsiteY1-88" fmla="*/ 221571 h 454405"/>
                <a:gd name="connsiteX2-89" fmla="*/ 2957279 w 2957279"/>
                <a:gd name="connsiteY2-90" fmla="*/ 89819 h 454405"/>
                <a:gd name="connsiteX3-91" fmla="*/ 2754685 w 2957279"/>
                <a:gd name="connsiteY3-92" fmla="*/ 31071 h 454405"/>
                <a:gd name="connsiteX4-93" fmla="*/ 2747322 w 2957279"/>
                <a:gd name="connsiteY4-94" fmla="*/ 447042 h 454405"/>
                <a:gd name="connsiteX5-95" fmla="*/ 3018 w 2957279"/>
                <a:gd name="connsiteY5-96" fmla="*/ 454405 h 454405"/>
                <a:gd name="connsiteX0-97" fmla="*/ 3018 w 2957279"/>
                <a:gd name="connsiteY0-98" fmla="*/ 496161 h 496161"/>
                <a:gd name="connsiteX1-99" fmla="*/ 2225518 w 2957279"/>
                <a:gd name="connsiteY1-100" fmla="*/ 263327 h 496161"/>
                <a:gd name="connsiteX2-101" fmla="*/ 2957279 w 2957279"/>
                <a:gd name="connsiteY2-102" fmla="*/ 131575 h 496161"/>
                <a:gd name="connsiteX3-103" fmla="*/ 2754685 w 2957279"/>
                <a:gd name="connsiteY3-104" fmla="*/ 72827 h 496161"/>
                <a:gd name="connsiteX4-105" fmla="*/ 2747322 w 2957279"/>
                <a:gd name="connsiteY4-106" fmla="*/ 488798 h 496161"/>
                <a:gd name="connsiteX5-107" fmla="*/ 3018 w 2957279"/>
                <a:gd name="connsiteY5-108" fmla="*/ 496161 h 496161"/>
                <a:gd name="connsiteX0-109" fmla="*/ 3018 w 2957279"/>
                <a:gd name="connsiteY0-110" fmla="*/ 496161 h 496161"/>
                <a:gd name="connsiteX1-111" fmla="*/ 2225518 w 2957279"/>
                <a:gd name="connsiteY1-112" fmla="*/ 263327 h 496161"/>
                <a:gd name="connsiteX2-113" fmla="*/ 2957279 w 2957279"/>
                <a:gd name="connsiteY2-114" fmla="*/ 131575 h 496161"/>
                <a:gd name="connsiteX3-115" fmla="*/ 2780603 w 2957279"/>
                <a:gd name="connsiteY3-116" fmla="*/ 269807 h 496161"/>
                <a:gd name="connsiteX4-117" fmla="*/ 2747322 w 2957279"/>
                <a:gd name="connsiteY4-118" fmla="*/ 488798 h 496161"/>
                <a:gd name="connsiteX5-119" fmla="*/ 3018 w 2957279"/>
                <a:gd name="connsiteY5-120" fmla="*/ 496161 h 496161"/>
                <a:gd name="connsiteX0-121" fmla="*/ 3018 w 2957279"/>
                <a:gd name="connsiteY0-122" fmla="*/ 496161 h 496161"/>
                <a:gd name="connsiteX1-123" fmla="*/ 2225518 w 2957279"/>
                <a:gd name="connsiteY1-124" fmla="*/ 263327 h 496161"/>
                <a:gd name="connsiteX2-125" fmla="*/ 2957279 w 2957279"/>
                <a:gd name="connsiteY2-126" fmla="*/ 131575 h 496161"/>
                <a:gd name="connsiteX3-127" fmla="*/ 2780603 w 2957279"/>
                <a:gd name="connsiteY3-128" fmla="*/ 269807 h 496161"/>
                <a:gd name="connsiteX4-129" fmla="*/ 2747322 w 2957279"/>
                <a:gd name="connsiteY4-130" fmla="*/ 488798 h 496161"/>
                <a:gd name="connsiteX5-131" fmla="*/ 3018 w 2957279"/>
                <a:gd name="connsiteY5-132" fmla="*/ 496161 h 496161"/>
                <a:gd name="connsiteX0-133" fmla="*/ 3018 w 2957279"/>
                <a:gd name="connsiteY0-134" fmla="*/ 364586 h 364586"/>
                <a:gd name="connsiteX1-135" fmla="*/ 2225518 w 2957279"/>
                <a:gd name="connsiteY1-136" fmla="*/ 131752 h 364586"/>
                <a:gd name="connsiteX2-137" fmla="*/ 2957279 w 2957279"/>
                <a:gd name="connsiteY2-138" fmla="*/ 0 h 364586"/>
                <a:gd name="connsiteX3-139" fmla="*/ 2780603 w 2957279"/>
                <a:gd name="connsiteY3-140" fmla="*/ 138232 h 364586"/>
                <a:gd name="connsiteX4-141" fmla="*/ 2747322 w 2957279"/>
                <a:gd name="connsiteY4-142" fmla="*/ 357223 h 364586"/>
                <a:gd name="connsiteX5-143" fmla="*/ 3018 w 2957279"/>
                <a:gd name="connsiteY5-144" fmla="*/ 364586 h 3645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57279" h="364586">
                  <a:moveTo>
                    <a:pt x="3018" y="364586"/>
                  </a:moveTo>
                  <a:cubicBezTo>
                    <a:pt x="-83949" y="327008"/>
                    <a:pt x="1733141" y="192516"/>
                    <a:pt x="2225518" y="131752"/>
                  </a:cubicBezTo>
                  <a:cubicBezTo>
                    <a:pt x="2717895" y="70988"/>
                    <a:pt x="2402554" y="114689"/>
                    <a:pt x="2957279" y="0"/>
                  </a:cubicBezTo>
                  <a:cubicBezTo>
                    <a:pt x="2832942" y="71922"/>
                    <a:pt x="2815596" y="78695"/>
                    <a:pt x="2780603" y="138232"/>
                  </a:cubicBezTo>
                  <a:cubicBezTo>
                    <a:pt x="2745610" y="197769"/>
                    <a:pt x="2727394" y="213043"/>
                    <a:pt x="2747322" y="357223"/>
                  </a:cubicBezTo>
                  <a:lnTo>
                    <a:pt x="3018" y="3645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 dirty="0">
                <a:ea typeface="MS PGothic" panose="020B0600070205080204" charset="-128"/>
                <a:cs typeface="MS PGothic" panose="020B0600070205080204" charset="-128"/>
              </a:endParaRPr>
            </a:p>
          </p:txBody>
        </p:sp>
        <p:grpSp>
          <p:nvGrpSpPr>
            <p:cNvPr id="63634" name="Group 188">
              <a:extLst>
                <a:ext uri="{FF2B5EF4-FFF2-40B4-BE49-F238E27FC236}">
                  <a16:creationId xmlns:a16="http://schemas.microsoft.com/office/drawing/2014/main" id="{1AA289DE-2128-614D-B9FD-0F88F07C2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75" y="1263648"/>
              <a:ext cx="2834809" cy="915898"/>
              <a:chOff x="-994833" y="4042832"/>
              <a:chExt cx="2834809" cy="915898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5B2BB0B-EF5A-AF43-AE51-C487187E9D6F}"/>
                  </a:ext>
                </a:extLst>
              </p:cNvPr>
              <p:cNvSpPr/>
              <p:nvPr/>
            </p:nvSpPr>
            <p:spPr bwMode="auto">
              <a:xfrm>
                <a:off x="-977364" y="4042832"/>
                <a:ext cx="2775924" cy="91589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ea typeface="MS PGothic" panose="020B0600070205080204" charset="-128"/>
                  <a:cs typeface="MS PGothic" panose="020B0600070205080204" charset="-128"/>
                </a:endParaRPr>
              </a:p>
            </p:txBody>
          </p:sp>
          <p:sp>
            <p:nvSpPr>
              <p:cNvPr id="63636" name="TextBox 190">
                <a:extLst>
                  <a:ext uri="{FF2B5EF4-FFF2-40B4-BE49-F238E27FC236}">
                    <a16:creationId xmlns:a16="http://schemas.microsoft.com/office/drawing/2014/main" id="{1612658A-E308-4348-B3C2-64B31C30BD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31177" y="4360335"/>
                <a:ext cx="1651481" cy="584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IP Src = 10.3.*.*</a:t>
                </a:r>
              </a:p>
              <a:p>
                <a:r>
                  <a:rPr lang="en-US" altLang="zh-CN" sz="1600">
                    <a:ea typeface="MS PGothic" panose="020B0600070205080204" pitchFamily="34" charset="-128"/>
                  </a:rPr>
                  <a:t>IP Dst = 10.2.*.*</a:t>
                </a:r>
              </a:p>
            </p:txBody>
          </p:sp>
          <p:sp>
            <p:nvSpPr>
              <p:cNvPr id="63637" name="TextBox 191">
                <a:extLst>
                  <a:ext uri="{FF2B5EF4-FFF2-40B4-BE49-F238E27FC236}">
                    <a16:creationId xmlns:a16="http://schemas.microsoft.com/office/drawing/2014/main" id="{F1641AA8-42F6-8E47-A032-97DC7190F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763" y="4491568"/>
                <a:ext cx="1121213" cy="338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forward(3)</a:t>
                </a:r>
              </a:p>
            </p:txBody>
          </p:sp>
          <p:cxnSp>
            <p:nvCxnSpPr>
              <p:cNvPr id="63638" name="Straight Connector 192">
                <a:extLst>
                  <a:ext uri="{FF2B5EF4-FFF2-40B4-BE49-F238E27FC236}">
                    <a16:creationId xmlns:a16="http://schemas.microsoft.com/office/drawing/2014/main" id="{5390F52A-DCF2-7544-A195-5030B1BD52E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39" name="TextBox 193">
                <a:extLst>
                  <a:ext uri="{FF2B5EF4-FFF2-40B4-BE49-F238E27FC236}">
                    <a16:creationId xmlns:a16="http://schemas.microsoft.com/office/drawing/2014/main" id="{9101EAA7-2B07-B642-9361-8D3620E33D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595244" cy="338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匹配</a:t>
                </a:r>
              </a:p>
            </p:txBody>
          </p:sp>
          <p:sp>
            <p:nvSpPr>
              <p:cNvPr id="63640" name="TextBox 194">
                <a:extLst>
                  <a:ext uri="{FF2B5EF4-FFF2-40B4-BE49-F238E27FC236}">
                    <a16:creationId xmlns:a16="http://schemas.microsoft.com/office/drawing/2014/main" id="{5C27A9AF-1294-F749-A7A2-8827DF7948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595244" cy="338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动作</a:t>
                </a:r>
              </a:p>
            </p:txBody>
          </p:sp>
          <p:cxnSp>
            <p:nvCxnSpPr>
              <p:cNvPr id="63641" name="Straight Connector 195">
                <a:extLst>
                  <a:ext uri="{FF2B5EF4-FFF2-40B4-BE49-F238E27FC236}">
                    <a16:creationId xmlns:a16="http://schemas.microsoft.com/office/drawing/2014/main" id="{C8594C30-541E-C842-A108-1E6C47E55CE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8264" y="4049182"/>
                <a:ext cx="1" cy="904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27047A-18E7-6549-868B-5B649A4B2324}"/>
              </a:ext>
            </a:extLst>
          </p:cNvPr>
          <p:cNvGrpSpPr>
            <a:grpSpLocks/>
          </p:cNvGrpSpPr>
          <p:nvPr/>
        </p:nvGrpSpPr>
        <p:grpSpPr bwMode="auto">
          <a:xfrm>
            <a:off x="5956303" y="4510092"/>
            <a:ext cx="2894014" cy="2022290"/>
            <a:chOff x="5956617" y="4509743"/>
            <a:chExt cx="2893901" cy="2021941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404C079-4784-5B4A-99BB-0306774CC1E7}"/>
                </a:ext>
              </a:extLst>
            </p:cNvPr>
            <p:cNvSpPr/>
            <p:nvPr/>
          </p:nvSpPr>
          <p:spPr>
            <a:xfrm flipH="1">
              <a:off x="5956617" y="4509743"/>
              <a:ext cx="2838340" cy="63012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-1" fmla="*/ 0 w 3026833"/>
                <a:gd name="connsiteY0-2" fmla="*/ 846667 h 846667"/>
                <a:gd name="connsiteX1-3" fmla="*/ 2222500 w 3026833"/>
                <a:gd name="connsiteY1-4" fmla="*/ 613833 h 846667"/>
                <a:gd name="connsiteX2-5" fmla="*/ 3026833 w 3026833"/>
                <a:gd name="connsiteY2-6" fmla="*/ 0 h 846667"/>
                <a:gd name="connsiteX3-7" fmla="*/ 2751667 w 3026833"/>
                <a:gd name="connsiteY3-8" fmla="*/ 423333 h 846667"/>
                <a:gd name="connsiteX4-9" fmla="*/ 2744304 w 3026833"/>
                <a:gd name="connsiteY4-10" fmla="*/ 839304 h 846667"/>
                <a:gd name="connsiteX5-11" fmla="*/ 0 w 3026833"/>
                <a:gd name="connsiteY5-12" fmla="*/ 846667 h 846667"/>
                <a:gd name="connsiteX0-13" fmla="*/ 0 w 3042275"/>
                <a:gd name="connsiteY0-14" fmla="*/ 848898 h 848898"/>
                <a:gd name="connsiteX1-15" fmla="*/ 2222500 w 3042275"/>
                <a:gd name="connsiteY1-16" fmla="*/ 616064 h 848898"/>
                <a:gd name="connsiteX2-17" fmla="*/ 3026833 w 3042275"/>
                <a:gd name="connsiteY2-18" fmla="*/ 2231 h 848898"/>
                <a:gd name="connsiteX3-19" fmla="*/ 2751667 w 3042275"/>
                <a:gd name="connsiteY3-20" fmla="*/ 425564 h 848898"/>
                <a:gd name="connsiteX4-21" fmla="*/ 2744304 w 3042275"/>
                <a:gd name="connsiteY4-22" fmla="*/ 841535 h 848898"/>
                <a:gd name="connsiteX5-23" fmla="*/ 0 w 3042275"/>
                <a:gd name="connsiteY5-24" fmla="*/ 848898 h 848898"/>
                <a:gd name="connsiteX0-25" fmla="*/ 0 w 3042275"/>
                <a:gd name="connsiteY0-26" fmla="*/ 848898 h 848898"/>
                <a:gd name="connsiteX1-27" fmla="*/ 2222500 w 3042275"/>
                <a:gd name="connsiteY1-28" fmla="*/ 616064 h 848898"/>
                <a:gd name="connsiteX2-29" fmla="*/ 3026833 w 3042275"/>
                <a:gd name="connsiteY2-30" fmla="*/ 2231 h 848898"/>
                <a:gd name="connsiteX3-31" fmla="*/ 2751667 w 3042275"/>
                <a:gd name="connsiteY3-32" fmla="*/ 425564 h 848898"/>
                <a:gd name="connsiteX4-33" fmla="*/ 2744304 w 3042275"/>
                <a:gd name="connsiteY4-34" fmla="*/ 841535 h 848898"/>
                <a:gd name="connsiteX5-35" fmla="*/ 0 w 3042275"/>
                <a:gd name="connsiteY5-36" fmla="*/ 848898 h 848898"/>
                <a:gd name="connsiteX0-37" fmla="*/ 3038 w 3045313"/>
                <a:gd name="connsiteY0-38" fmla="*/ 848898 h 848898"/>
                <a:gd name="connsiteX1-39" fmla="*/ 2225538 w 3045313"/>
                <a:gd name="connsiteY1-40" fmla="*/ 616064 h 848898"/>
                <a:gd name="connsiteX2-41" fmla="*/ 3029871 w 3045313"/>
                <a:gd name="connsiteY2-42" fmla="*/ 2231 h 848898"/>
                <a:gd name="connsiteX3-43" fmla="*/ 2754705 w 3045313"/>
                <a:gd name="connsiteY3-44" fmla="*/ 425564 h 848898"/>
                <a:gd name="connsiteX4-45" fmla="*/ 2747342 w 3045313"/>
                <a:gd name="connsiteY4-46" fmla="*/ 841535 h 848898"/>
                <a:gd name="connsiteX5-47" fmla="*/ 3038 w 3045313"/>
                <a:gd name="connsiteY5-48" fmla="*/ 848898 h 848898"/>
                <a:gd name="connsiteX0-49" fmla="*/ 2799 w 3045074"/>
                <a:gd name="connsiteY0-50" fmla="*/ 848898 h 848898"/>
                <a:gd name="connsiteX1-51" fmla="*/ 2225299 w 3045074"/>
                <a:gd name="connsiteY1-52" fmla="*/ 616064 h 848898"/>
                <a:gd name="connsiteX2-53" fmla="*/ 3029632 w 3045074"/>
                <a:gd name="connsiteY2-54" fmla="*/ 2231 h 848898"/>
                <a:gd name="connsiteX3-55" fmla="*/ 2754466 w 3045074"/>
                <a:gd name="connsiteY3-56" fmla="*/ 425564 h 848898"/>
                <a:gd name="connsiteX4-57" fmla="*/ 2747103 w 3045074"/>
                <a:gd name="connsiteY4-58" fmla="*/ 841535 h 848898"/>
                <a:gd name="connsiteX5-59" fmla="*/ 2799 w 3045074"/>
                <a:gd name="connsiteY5-60" fmla="*/ 848898 h 848898"/>
                <a:gd name="connsiteX0-61" fmla="*/ 2799 w 3045074"/>
                <a:gd name="connsiteY0-62" fmla="*/ 848898 h 848898"/>
                <a:gd name="connsiteX1-63" fmla="*/ 2225299 w 3045074"/>
                <a:gd name="connsiteY1-64" fmla="*/ 616064 h 848898"/>
                <a:gd name="connsiteX2-65" fmla="*/ 3029632 w 3045074"/>
                <a:gd name="connsiteY2-66" fmla="*/ 2231 h 848898"/>
                <a:gd name="connsiteX3-67" fmla="*/ 2754466 w 3045074"/>
                <a:gd name="connsiteY3-68" fmla="*/ 425564 h 848898"/>
                <a:gd name="connsiteX4-69" fmla="*/ 2747103 w 3045074"/>
                <a:gd name="connsiteY4-70" fmla="*/ 841535 h 848898"/>
                <a:gd name="connsiteX5-71" fmla="*/ 2799 w 3045074"/>
                <a:gd name="connsiteY5-72" fmla="*/ 848898 h 848898"/>
                <a:gd name="connsiteX0-73" fmla="*/ 2979 w 2839117"/>
                <a:gd name="connsiteY0-74" fmla="*/ 630630 h 630630"/>
                <a:gd name="connsiteX1-75" fmla="*/ 2225479 w 2839117"/>
                <a:gd name="connsiteY1-76" fmla="*/ 397796 h 630630"/>
                <a:gd name="connsiteX2-77" fmla="*/ 2808948 w 2839117"/>
                <a:gd name="connsiteY2-78" fmla="*/ 4836 h 630630"/>
                <a:gd name="connsiteX3-79" fmla="*/ 2754646 w 2839117"/>
                <a:gd name="connsiteY3-80" fmla="*/ 207296 h 630630"/>
                <a:gd name="connsiteX4-81" fmla="*/ 2747283 w 2839117"/>
                <a:gd name="connsiteY4-82" fmla="*/ 623267 h 630630"/>
                <a:gd name="connsiteX5-83" fmla="*/ 2979 w 2839117"/>
                <a:gd name="connsiteY5-84" fmla="*/ 630630 h 6306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839117" h="630630">
                  <a:moveTo>
                    <a:pt x="2979" y="630630"/>
                  </a:moveTo>
                  <a:cubicBezTo>
                    <a:pt x="-83988" y="593052"/>
                    <a:pt x="1757818" y="502095"/>
                    <a:pt x="2225479" y="397796"/>
                  </a:cubicBezTo>
                  <a:cubicBezTo>
                    <a:pt x="2693140" y="293497"/>
                    <a:pt x="2720754" y="36586"/>
                    <a:pt x="2808948" y="4836"/>
                  </a:cubicBezTo>
                  <a:cubicBezTo>
                    <a:pt x="2897142" y="-26914"/>
                    <a:pt x="2764923" y="104224"/>
                    <a:pt x="2754646" y="207296"/>
                  </a:cubicBezTo>
                  <a:cubicBezTo>
                    <a:pt x="2744369" y="310368"/>
                    <a:pt x="2727355" y="479087"/>
                    <a:pt x="2747283" y="623267"/>
                  </a:cubicBezTo>
                  <a:lnTo>
                    <a:pt x="2979" y="6306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ea typeface="MS PGothic" panose="020B0600070205080204" charset="-128"/>
                <a:cs typeface="MS PGothic" panose="020B0600070205080204" charset="-128"/>
              </a:endParaRPr>
            </a:p>
          </p:txBody>
        </p:sp>
        <p:grpSp>
          <p:nvGrpSpPr>
            <p:cNvPr id="63623" name="Group 197">
              <a:extLst>
                <a:ext uri="{FF2B5EF4-FFF2-40B4-BE49-F238E27FC236}">
                  <a16:creationId xmlns:a16="http://schemas.microsoft.com/office/drawing/2014/main" id="{2CC1B6F7-7F79-0B4A-9733-E6F8BD4AF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1592" y="5136697"/>
              <a:ext cx="2818926" cy="1394987"/>
              <a:chOff x="-999973" y="4042381"/>
              <a:chExt cx="2818926" cy="1394987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06A7C99-2304-534E-9974-3A394DB6EA89}"/>
                  </a:ext>
                </a:extLst>
              </p:cNvPr>
              <p:cNvSpPr/>
              <p:nvPr/>
            </p:nvSpPr>
            <p:spPr bwMode="auto">
              <a:xfrm>
                <a:off x="-978114" y="4042381"/>
                <a:ext cx="2778018" cy="13443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ea typeface="MS PGothic" panose="020B0600070205080204" charset="-128"/>
                  <a:cs typeface="MS PGothic" panose="020B0600070205080204" charset="-128"/>
                </a:endParaRPr>
              </a:p>
            </p:txBody>
          </p:sp>
          <p:sp>
            <p:nvSpPr>
              <p:cNvPr id="63625" name="TextBox 199">
                <a:extLst>
                  <a:ext uri="{FF2B5EF4-FFF2-40B4-BE49-F238E27FC236}">
                    <a16:creationId xmlns:a16="http://schemas.microsoft.com/office/drawing/2014/main" id="{AC6E1CCD-FFA8-C04B-A55C-3500C7653C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718160" cy="1077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ingress port = 2</a:t>
                </a:r>
              </a:p>
              <a:p>
                <a:r>
                  <a:rPr lang="en-US" altLang="zh-CN" sz="1600">
                    <a:ea typeface="MS PGothic" panose="020B0600070205080204" pitchFamily="34" charset="-128"/>
                  </a:rPr>
                  <a:t>IP Dst = 10.2.0.3</a:t>
                </a:r>
              </a:p>
              <a:p>
                <a:r>
                  <a:rPr lang="en-US" altLang="zh-CN" sz="1600">
                    <a:ea typeface="MS PGothic" panose="020B0600070205080204" pitchFamily="34" charset="-128"/>
                  </a:rPr>
                  <a:t>ingress port = 2</a:t>
                </a:r>
              </a:p>
              <a:p>
                <a:r>
                  <a:rPr lang="en-US" altLang="zh-CN" sz="1600">
                    <a:ea typeface="MS PGothic" panose="020B0600070205080204" pitchFamily="34" charset="-128"/>
                  </a:rPr>
                  <a:t>IP Dst = 10.2.0.4</a:t>
                </a:r>
              </a:p>
            </p:txBody>
          </p:sp>
          <p:sp>
            <p:nvSpPr>
              <p:cNvPr id="63626" name="TextBox 200">
                <a:extLst>
                  <a:ext uri="{FF2B5EF4-FFF2-40B4-BE49-F238E27FC236}">
                    <a16:creationId xmlns:a16="http://schemas.microsoft.com/office/drawing/2014/main" id="{F779050E-1433-0C4A-B539-B176D01D8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327" y="4474229"/>
                <a:ext cx="1120776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forward(3)</a:t>
                </a:r>
              </a:p>
            </p:txBody>
          </p:sp>
          <p:cxnSp>
            <p:nvCxnSpPr>
              <p:cNvPr id="63627" name="Straight Connector 201">
                <a:extLst>
                  <a:ext uri="{FF2B5EF4-FFF2-40B4-BE49-F238E27FC236}">
                    <a16:creationId xmlns:a16="http://schemas.microsoft.com/office/drawing/2014/main" id="{93F3DE85-3FA1-7E49-8A70-E94A1875EA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28" name="TextBox 202">
                <a:extLst>
                  <a:ext uri="{FF2B5EF4-FFF2-40B4-BE49-F238E27FC236}">
                    <a16:creationId xmlns:a16="http://schemas.microsoft.com/office/drawing/2014/main" id="{DEDD6953-2EB2-E447-A07C-5AE484865A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595012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匹配</a:t>
                </a:r>
              </a:p>
            </p:txBody>
          </p:sp>
          <p:sp>
            <p:nvSpPr>
              <p:cNvPr id="63629" name="TextBox 203">
                <a:extLst>
                  <a:ext uri="{FF2B5EF4-FFF2-40B4-BE49-F238E27FC236}">
                    <a16:creationId xmlns:a16="http://schemas.microsoft.com/office/drawing/2014/main" id="{207BA315-822F-C24D-AE1F-7B7E186B5E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595012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动作</a:t>
                </a:r>
              </a:p>
            </p:txBody>
          </p:sp>
          <p:cxnSp>
            <p:nvCxnSpPr>
              <p:cNvPr id="63630" name="Straight Connector 204">
                <a:extLst>
                  <a:ext uri="{FF2B5EF4-FFF2-40B4-BE49-F238E27FC236}">
                    <a16:creationId xmlns:a16="http://schemas.microsoft.com/office/drawing/2014/main" id="{B639EB32-7256-0648-A00A-7947F1AD99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60503" y="4042833"/>
                <a:ext cx="4690" cy="1349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31" name="Straight Connector 205">
                <a:extLst>
                  <a:ext uri="{FF2B5EF4-FFF2-40B4-BE49-F238E27FC236}">
                    <a16:creationId xmlns:a16="http://schemas.microsoft.com/office/drawing/2014/main" id="{8F5133C0-0B5C-2943-8F38-FFE4D6B88A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75047" y="4896787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32" name="TextBox 206">
                <a:extLst>
                  <a:ext uri="{FF2B5EF4-FFF2-40B4-BE49-F238E27FC236}">
                    <a16:creationId xmlns:a16="http://schemas.microsoft.com/office/drawing/2014/main" id="{58D45CBD-0102-A14F-B85F-58AAA3D633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2" y="4973449"/>
                <a:ext cx="1120776" cy="338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forward(4)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1DF2C5-2618-7540-93BB-A7C1BD8A327C}"/>
              </a:ext>
            </a:extLst>
          </p:cNvPr>
          <p:cNvGrpSpPr>
            <a:grpSpLocks/>
          </p:cNvGrpSpPr>
          <p:nvPr/>
        </p:nvGrpSpPr>
        <p:grpSpPr bwMode="auto">
          <a:xfrm>
            <a:off x="587378" y="4570411"/>
            <a:ext cx="3089275" cy="2001837"/>
            <a:chOff x="587526" y="4569769"/>
            <a:chExt cx="3089750" cy="20024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2F4EA39-D4FE-774C-AA89-6340778DA7BB}"/>
                </a:ext>
              </a:extLst>
            </p:cNvPr>
            <p:cNvSpPr/>
            <p:nvPr/>
          </p:nvSpPr>
          <p:spPr>
            <a:xfrm>
              <a:off x="631983" y="4569769"/>
              <a:ext cx="3045293" cy="849586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-1" fmla="*/ 0 w 3026833"/>
                <a:gd name="connsiteY0-2" fmla="*/ 846667 h 846667"/>
                <a:gd name="connsiteX1-3" fmla="*/ 2222500 w 3026833"/>
                <a:gd name="connsiteY1-4" fmla="*/ 613833 h 846667"/>
                <a:gd name="connsiteX2-5" fmla="*/ 3026833 w 3026833"/>
                <a:gd name="connsiteY2-6" fmla="*/ 0 h 846667"/>
                <a:gd name="connsiteX3-7" fmla="*/ 2751667 w 3026833"/>
                <a:gd name="connsiteY3-8" fmla="*/ 423333 h 846667"/>
                <a:gd name="connsiteX4-9" fmla="*/ 2744304 w 3026833"/>
                <a:gd name="connsiteY4-10" fmla="*/ 839304 h 846667"/>
                <a:gd name="connsiteX5-11" fmla="*/ 0 w 3026833"/>
                <a:gd name="connsiteY5-12" fmla="*/ 846667 h 846667"/>
                <a:gd name="connsiteX0-13" fmla="*/ 0 w 3042275"/>
                <a:gd name="connsiteY0-14" fmla="*/ 848898 h 848898"/>
                <a:gd name="connsiteX1-15" fmla="*/ 2222500 w 3042275"/>
                <a:gd name="connsiteY1-16" fmla="*/ 616064 h 848898"/>
                <a:gd name="connsiteX2-17" fmla="*/ 3026833 w 3042275"/>
                <a:gd name="connsiteY2-18" fmla="*/ 2231 h 848898"/>
                <a:gd name="connsiteX3-19" fmla="*/ 2751667 w 3042275"/>
                <a:gd name="connsiteY3-20" fmla="*/ 425564 h 848898"/>
                <a:gd name="connsiteX4-21" fmla="*/ 2744304 w 3042275"/>
                <a:gd name="connsiteY4-22" fmla="*/ 841535 h 848898"/>
                <a:gd name="connsiteX5-23" fmla="*/ 0 w 3042275"/>
                <a:gd name="connsiteY5-24" fmla="*/ 848898 h 848898"/>
                <a:gd name="connsiteX0-25" fmla="*/ 0 w 3042275"/>
                <a:gd name="connsiteY0-26" fmla="*/ 848898 h 848898"/>
                <a:gd name="connsiteX1-27" fmla="*/ 2222500 w 3042275"/>
                <a:gd name="connsiteY1-28" fmla="*/ 616064 h 848898"/>
                <a:gd name="connsiteX2-29" fmla="*/ 3026833 w 3042275"/>
                <a:gd name="connsiteY2-30" fmla="*/ 2231 h 848898"/>
                <a:gd name="connsiteX3-31" fmla="*/ 2751667 w 3042275"/>
                <a:gd name="connsiteY3-32" fmla="*/ 425564 h 848898"/>
                <a:gd name="connsiteX4-33" fmla="*/ 2744304 w 3042275"/>
                <a:gd name="connsiteY4-34" fmla="*/ 841535 h 848898"/>
                <a:gd name="connsiteX5-35" fmla="*/ 0 w 3042275"/>
                <a:gd name="connsiteY5-36" fmla="*/ 848898 h 848898"/>
                <a:gd name="connsiteX0-37" fmla="*/ 3038 w 3045313"/>
                <a:gd name="connsiteY0-38" fmla="*/ 848898 h 848898"/>
                <a:gd name="connsiteX1-39" fmla="*/ 2225538 w 3045313"/>
                <a:gd name="connsiteY1-40" fmla="*/ 616064 h 848898"/>
                <a:gd name="connsiteX2-41" fmla="*/ 3029871 w 3045313"/>
                <a:gd name="connsiteY2-42" fmla="*/ 2231 h 848898"/>
                <a:gd name="connsiteX3-43" fmla="*/ 2754705 w 3045313"/>
                <a:gd name="connsiteY3-44" fmla="*/ 425564 h 848898"/>
                <a:gd name="connsiteX4-45" fmla="*/ 2747342 w 3045313"/>
                <a:gd name="connsiteY4-46" fmla="*/ 841535 h 848898"/>
                <a:gd name="connsiteX5-47" fmla="*/ 3038 w 3045313"/>
                <a:gd name="connsiteY5-48" fmla="*/ 848898 h 848898"/>
                <a:gd name="connsiteX0-49" fmla="*/ 2799 w 3045074"/>
                <a:gd name="connsiteY0-50" fmla="*/ 848898 h 848898"/>
                <a:gd name="connsiteX1-51" fmla="*/ 2225299 w 3045074"/>
                <a:gd name="connsiteY1-52" fmla="*/ 616064 h 848898"/>
                <a:gd name="connsiteX2-53" fmla="*/ 3029632 w 3045074"/>
                <a:gd name="connsiteY2-54" fmla="*/ 2231 h 848898"/>
                <a:gd name="connsiteX3-55" fmla="*/ 2754466 w 3045074"/>
                <a:gd name="connsiteY3-56" fmla="*/ 425564 h 848898"/>
                <a:gd name="connsiteX4-57" fmla="*/ 2747103 w 3045074"/>
                <a:gd name="connsiteY4-58" fmla="*/ 841535 h 848898"/>
                <a:gd name="connsiteX5-59" fmla="*/ 2799 w 3045074"/>
                <a:gd name="connsiteY5-60" fmla="*/ 848898 h 848898"/>
                <a:gd name="connsiteX0-61" fmla="*/ 2799 w 3045074"/>
                <a:gd name="connsiteY0-62" fmla="*/ 848898 h 848898"/>
                <a:gd name="connsiteX1-63" fmla="*/ 2225299 w 3045074"/>
                <a:gd name="connsiteY1-64" fmla="*/ 616064 h 848898"/>
                <a:gd name="connsiteX2-65" fmla="*/ 3029632 w 3045074"/>
                <a:gd name="connsiteY2-66" fmla="*/ 2231 h 848898"/>
                <a:gd name="connsiteX3-67" fmla="*/ 2754466 w 3045074"/>
                <a:gd name="connsiteY3-68" fmla="*/ 425564 h 848898"/>
                <a:gd name="connsiteX4-69" fmla="*/ 2747103 w 3045074"/>
                <a:gd name="connsiteY4-70" fmla="*/ 841535 h 848898"/>
                <a:gd name="connsiteX5-71" fmla="*/ 2799 w 3045074"/>
                <a:gd name="connsiteY5-72" fmla="*/ 848898 h 8488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045074" h="848898">
                  <a:moveTo>
                    <a:pt x="2799" y="848898"/>
                  </a:moveTo>
                  <a:cubicBezTo>
                    <a:pt x="-84168" y="811320"/>
                    <a:pt x="1881874" y="743370"/>
                    <a:pt x="2225299" y="616064"/>
                  </a:cubicBezTo>
                  <a:cubicBezTo>
                    <a:pt x="2568724" y="488758"/>
                    <a:pt x="2941438" y="33981"/>
                    <a:pt x="3029632" y="2231"/>
                  </a:cubicBezTo>
                  <a:cubicBezTo>
                    <a:pt x="3117826" y="-29519"/>
                    <a:pt x="2801554" y="285680"/>
                    <a:pt x="2754466" y="425564"/>
                  </a:cubicBezTo>
                  <a:cubicBezTo>
                    <a:pt x="2707378" y="565448"/>
                    <a:pt x="2727175" y="697355"/>
                    <a:pt x="2747103" y="841535"/>
                  </a:cubicBezTo>
                  <a:lnTo>
                    <a:pt x="2799" y="8488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ea typeface="MS PGothic" panose="020B0600070205080204" charset="-128"/>
                <a:cs typeface="MS PGothic" panose="020B0600070205080204" charset="-128"/>
              </a:endParaRPr>
            </a:p>
          </p:txBody>
        </p:sp>
        <p:grpSp>
          <p:nvGrpSpPr>
            <p:cNvPr id="63614" name="Group 50">
              <a:extLst>
                <a:ext uri="{FF2B5EF4-FFF2-40B4-BE49-F238E27FC236}">
                  <a16:creationId xmlns:a16="http://schemas.microsoft.com/office/drawing/2014/main" id="{4DDB4340-ED90-CE41-9C85-1B1D87D08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526" y="5408084"/>
              <a:ext cx="2799193" cy="1164167"/>
              <a:chOff x="-999973" y="4042833"/>
              <a:chExt cx="2799193" cy="116416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DD63F4-8551-1E4D-960C-9D4A804E9982}"/>
                  </a:ext>
                </a:extLst>
              </p:cNvPr>
              <p:cNvSpPr/>
              <p:nvPr/>
            </p:nvSpPr>
            <p:spPr bwMode="auto">
              <a:xfrm>
                <a:off x="-977745" y="4042988"/>
                <a:ext cx="2776965" cy="11640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ea typeface="MS PGothic" panose="020B0600070205080204" charset="-128"/>
                  <a:cs typeface="MS PGothic" panose="020B0600070205080204" charset="-128"/>
                </a:endParaRPr>
              </a:p>
            </p:txBody>
          </p:sp>
          <p:sp>
            <p:nvSpPr>
              <p:cNvPr id="63616" name="TextBox 8">
                <a:extLst>
                  <a:ext uri="{FF2B5EF4-FFF2-40B4-BE49-F238E27FC236}">
                    <a16:creationId xmlns:a16="http://schemas.microsoft.com/office/drawing/2014/main" id="{6664F7A9-9FA3-4748-8300-C446E24237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7"/>
                <a:ext cx="1651155" cy="831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ingress port = 1</a:t>
                </a:r>
              </a:p>
              <a:p>
                <a:r>
                  <a:rPr lang="en-US" altLang="zh-CN" sz="1600">
                    <a:ea typeface="MS PGothic" panose="020B0600070205080204" pitchFamily="34" charset="-128"/>
                  </a:rPr>
                  <a:t>IP Src = 10.3.*.*</a:t>
                </a:r>
              </a:p>
              <a:p>
                <a:r>
                  <a:rPr lang="en-US" altLang="zh-CN" sz="1600">
                    <a:ea typeface="MS PGothic" panose="020B0600070205080204" pitchFamily="34" charset="-128"/>
                  </a:rPr>
                  <a:t>IP Dst = 10.2.*.*</a:t>
                </a:r>
              </a:p>
            </p:txBody>
          </p:sp>
          <p:sp>
            <p:nvSpPr>
              <p:cNvPr id="63617" name="TextBox 183">
                <a:extLst>
                  <a:ext uri="{FF2B5EF4-FFF2-40B4-BE49-F238E27FC236}">
                    <a16:creationId xmlns:a16="http://schemas.microsoft.com/office/drawing/2014/main" id="{8D3A2EC1-86F3-6047-BB67-A0B208662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427" y="4576236"/>
                <a:ext cx="1120993" cy="338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forward(4)</a:t>
                </a:r>
              </a:p>
            </p:txBody>
          </p:sp>
          <p:cxnSp>
            <p:nvCxnSpPr>
              <p:cNvPr id="63618" name="Straight Connector 14">
                <a:extLst>
                  <a:ext uri="{FF2B5EF4-FFF2-40B4-BE49-F238E27FC236}">
                    <a16:creationId xmlns:a16="http://schemas.microsoft.com/office/drawing/2014/main" id="{3B5AA0F2-5BAB-144C-A528-975F677AF2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619" name="TextBox 185">
                <a:extLst>
                  <a:ext uri="{FF2B5EF4-FFF2-40B4-BE49-F238E27FC236}">
                    <a16:creationId xmlns:a16="http://schemas.microsoft.com/office/drawing/2014/main" id="{C3D92D99-CA92-E148-96EF-65D9D72AAF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595126" cy="338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匹配</a:t>
                </a:r>
              </a:p>
            </p:txBody>
          </p:sp>
          <p:sp>
            <p:nvSpPr>
              <p:cNvPr id="63620" name="TextBox 186">
                <a:extLst>
                  <a:ext uri="{FF2B5EF4-FFF2-40B4-BE49-F238E27FC236}">
                    <a16:creationId xmlns:a16="http://schemas.microsoft.com/office/drawing/2014/main" id="{449AB6F8-0547-4246-9D9F-8527AFE6B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5" y="4055534"/>
                <a:ext cx="731402" cy="338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MS PGothic" panose="020B0600070205080204" pitchFamily="34" charset="-128"/>
                  </a:rPr>
                  <a:t>action</a:t>
                </a:r>
              </a:p>
            </p:txBody>
          </p:sp>
          <p:cxnSp>
            <p:nvCxnSpPr>
              <p:cNvPr id="63621" name="Straight Connector 187">
                <a:extLst>
                  <a:ext uri="{FF2B5EF4-FFF2-40B4-BE49-F238E27FC236}">
                    <a16:creationId xmlns:a16="http://schemas.microsoft.com/office/drawing/2014/main" id="{5823DCF6-176E-6E41-B554-EAC31C765A4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4998" y="4042833"/>
                <a:ext cx="0" cy="1164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63492" name="Title 1">
            <a:extLst>
              <a:ext uri="{FF2B5EF4-FFF2-40B4-BE49-F238E27FC236}">
                <a16:creationId xmlns:a16="http://schemas.microsoft.com/office/drawing/2014/main" id="{F9DC8221-1AE5-7349-9207-F8273855E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513" y="485775"/>
            <a:ext cx="7772400" cy="65458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MS PGothic" panose="020B0600070205080204" pitchFamily="34" charset="-128"/>
              </a:rPr>
              <a:t>OpenFlow </a:t>
            </a:r>
            <a:r>
              <a:rPr lang="zh-CN" altLang="en-US" dirty="0">
                <a:latin typeface="Calibri" panose="020F0502020204030204" pitchFamily="34" charset="0"/>
                <a:ea typeface="MS PGothic" panose="020B0600070205080204" pitchFamily="34" charset="-128"/>
              </a:rPr>
              <a:t>流表匹配示例</a:t>
            </a:r>
            <a:endParaRPr lang="en-US" altLang="zh-CN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63493" name="Straight Connector 13">
            <a:extLst>
              <a:ext uri="{FF2B5EF4-FFF2-40B4-BE49-F238E27FC236}">
                <a16:creationId xmlns:a16="http://schemas.microsoft.com/office/drawing/2014/main" id="{1264DF80-5A65-5C43-AC5A-5ACEA65649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60789" y="2562227"/>
            <a:ext cx="2157412" cy="184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4" name="Straight Connector 11">
            <a:extLst>
              <a:ext uri="{FF2B5EF4-FFF2-40B4-BE49-F238E27FC236}">
                <a16:creationId xmlns:a16="http://schemas.microsoft.com/office/drawing/2014/main" id="{41F909A9-2D57-6349-9993-28524091A5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40190" y="4497388"/>
            <a:ext cx="2046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5" name="Straight Connector 6">
            <a:extLst>
              <a:ext uri="{FF2B5EF4-FFF2-40B4-BE49-F238E27FC236}">
                <a16:creationId xmlns:a16="http://schemas.microsoft.com/office/drawing/2014/main" id="{C1FB5CB5-A07D-8C47-B1F6-31727B3327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41751" y="2690813"/>
            <a:ext cx="0" cy="157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6" name="Straight Connector 64">
            <a:extLst>
              <a:ext uri="{FF2B5EF4-FFF2-40B4-BE49-F238E27FC236}">
                <a16:creationId xmlns:a16="http://schemas.microsoft.com/office/drawing/2014/main" id="{8C09D8E6-3405-064A-B000-3FF545CEC0D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962401" y="3154365"/>
            <a:ext cx="1477963" cy="13112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685907-5657-D94F-9C20-1456418B9DA5}"/>
              </a:ext>
            </a:extLst>
          </p:cNvPr>
          <p:cNvCxnSpPr/>
          <p:nvPr/>
        </p:nvCxnSpPr>
        <p:spPr>
          <a:xfrm flipH="1" flipV="1">
            <a:off x="3910014" y="4567241"/>
            <a:ext cx="6351" cy="6572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BAEDBC-0AC9-E04D-A784-3551220CED7E}"/>
              </a:ext>
            </a:extLst>
          </p:cNvPr>
          <p:cNvCxnSpPr/>
          <p:nvPr/>
        </p:nvCxnSpPr>
        <p:spPr>
          <a:xfrm>
            <a:off x="2954339" y="452437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499" name="Group 44">
            <a:extLst>
              <a:ext uri="{FF2B5EF4-FFF2-40B4-BE49-F238E27FC236}">
                <a16:creationId xmlns:a16="http://schemas.microsoft.com/office/drawing/2014/main" id="{53DB9F02-B355-4847-B0A0-99E6544276D7}"/>
              </a:ext>
            </a:extLst>
          </p:cNvPr>
          <p:cNvGrpSpPr>
            <a:grpSpLocks/>
          </p:cNvGrpSpPr>
          <p:nvPr/>
        </p:nvGrpSpPr>
        <p:grpSpPr bwMode="auto">
          <a:xfrm>
            <a:off x="2355851" y="4043363"/>
            <a:ext cx="757239" cy="628651"/>
            <a:chOff x="-44" y="1473"/>
            <a:chExt cx="981" cy="1105"/>
          </a:xfrm>
        </p:grpSpPr>
        <p:pic>
          <p:nvPicPr>
            <p:cNvPr id="63611" name="Picture 45" descr="desktop_computer_stylized_medium">
              <a:extLst>
                <a:ext uri="{FF2B5EF4-FFF2-40B4-BE49-F238E27FC236}">
                  <a16:creationId xmlns:a16="http://schemas.microsoft.com/office/drawing/2014/main" id="{44AF29D6-9248-9D4B-8E94-BA32B4506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12" name="Freeform 46">
              <a:extLst>
                <a:ext uri="{FF2B5EF4-FFF2-40B4-BE49-F238E27FC236}">
                  <a16:creationId xmlns:a16="http://schemas.microsoft.com/office/drawing/2014/main" id="{A553EF4E-D2FE-9E45-8FB8-EF4C3669D3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500" name="Group 44">
            <a:extLst>
              <a:ext uri="{FF2B5EF4-FFF2-40B4-BE49-F238E27FC236}">
                <a16:creationId xmlns:a16="http://schemas.microsoft.com/office/drawing/2014/main" id="{694489BA-76E9-D54F-827E-41F6E4AED7DD}"/>
              </a:ext>
            </a:extLst>
          </p:cNvPr>
          <p:cNvGrpSpPr>
            <a:grpSpLocks/>
          </p:cNvGrpSpPr>
          <p:nvPr/>
        </p:nvGrpSpPr>
        <p:grpSpPr bwMode="auto">
          <a:xfrm>
            <a:off x="3419477" y="4892675"/>
            <a:ext cx="757239" cy="628651"/>
            <a:chOff x="188" y="1473"/>
            <a:chExt cx="981" cy="1105"/>
          </a:xfrm>
        </p:grpSpPr>
        <p:pic>
          <p:nvPicPr>
            <p:cNvPr id="63609" name="Picture 45" descr="desktop_computer_stylized_medium">
              <a:extLst>
                <a:ext uri="{FF2B5EF4-FFF2-40B4-BE49-F238E27FC236}">
                  <a16:creationId xmlns:a16="http://schemas.microsoft.com/office/drawing/2014/main" id="{95612107-7007-8043-A3AC-77BBC48FB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10" name="Freeform 46">
              <a:extLst>
                <a:ext uri="{FF2B5EF4-FFF2-40B4-BE49-F238E27FC236}">
                  <a16:creationId xmlns:a16="http://schemas.microsoft.com/office/drawing/2014/main" id="{1853A1AD-6980-B247-A548-865A0092CD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01" name="TextBox 9">
            <a:extLst>
              <a:ext uri="{FF2B5EF4-FFF2-40B4-BE49-F238E27FC236}">
                <a16:creationId xmlns:a16="http://schemas.microsoft.com/office/drawing/2014/main" id="{1FA8BF17-6834-AF4F-B89A-47A27B8B1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695" y="4548188"/>
            <a:ext cx="8306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>
                <a:ea typeface="MS PGothic" panose="020B0600070205080204" pitchFamily="34" charset="-128"/>
              </a:rPr>
              <a:t>Host h1</a:t>
            </a:r>
          </a:p>
          <a:p>
            <a:pPr algn="ctr"/>
            <a:r>
              <a:rPr lang="en-US" altLang="zh-CN" sz="1400">
                <a:ea typeface="MS PGothic" panose="020B0600070205080204" pitchFamily="34" charset="-128"/>
              </a:rPr>
              <a:t>10.1.0.1</a:t>
            </a:r>
          </a:p>
          <a:p>
            <a:pPr algn="ctr"/>
            <a:endParaRPr lang="en-US" altLang="zh-CN" sz="14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02" name="TextBox 58">
            <a:extLst>
              <a:ext uri="{FF2B5EF4-FFF2-40B4-BE49-F238E27FC236}">
                <a16:creationId xmlns:a16="http://schemas.microsoft.com/office/drawing/2014/main" id="{F42BB693-0B5B-E647-8B29-F8833430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102" y="4949827"/>
            <a:ext cx="83067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MS PGothic" panose="020B0600070205080204" pitchFamily="34" charset="-128"/>
              </a:rPr>
              <a:t>Host h2</a:t>
            </a:r>
          </a:p>
          <a:p>
            <a:r>
              <a:rPr lang="en-US" altLang="zh-CN" sz="1400">
                <a:ea typeface="MS PGothic" panose="020B0600070205080204" pitchFamily="34" charset="-128"/>
              </a:rPr>
              <a:t>10.1.0.2</a:t>
            </a:r>
          </a:p>
          <a:p>
            <a:endParaRPr lang="en-US" altLang="zh-CN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452BFD-A39B-7B4F-92D9-9D2090EF32C8}"/>
              </a:ext>
            </a:extLst>
          </p:cNvPr>
          <p:cNvCxnSpPr/>
          <p:nvPr/>
        </p:nvCxnSpPr>
        <p:spPr>
          <a:xfrm flipV="1">
            <a:off x="5608639" y="4568825"/>
            <a:ext cx="306387" cy="4905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FA1821F-22B6-0444-AE4F-CBBFA13B1838}"/>
              </a:ext>
            </a:extLst>
          </p:cNvPr>
          <p:cNvCxnSpPr/>
          <p:nvPr/>
        </p:nvCxnSpPr>
        <p:spPr>
          <a:xfrm>
            <a:off x="6362702" y="4448175"/>
            <a:ext cx="5318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505" name="Group 44">
            <a:extLst>
              <a:ext uri="{FF2B5EF4-FFF2-40B4-BE49-F238E27FC236}">
                <a16:creationId xmlns:a16="http://schemas.microsoft.com/office/drawing/2014/main" id="{42C9D600-BF08-7347-9CCD-46B6D0DAABE4}"/>
              </a:ext>
            </a:extLst>
          </p:cNvPr>
          <p:cNvGrpSpPr>
            <a:grpSpLocks/>
          </p:cNvGrpSpPr>
          <p:nvPr/>
        </p:nvGrpSpPr>
        <p:grpSpPr bwMode="auto">
          <a:xfrm>
            <a:off x="6569075" y="4221163"/>
            <a:ext cx="757239" cy="628651"/>
            <a:chOff x="-44" y="1473"/>
            <a:chExt cx="981" cy="1105"/>
          </a:xfrm>
        </p:grpSpPr>
        <p:pic>
          <p:nvPicPr>
            <p:cNvPr id="63607" name="Picture 45" descr="desktop_computer_stylized_medium">
              <a:extLst>
                <a:ext uri="{FF2B5EF4-FFF2-40B4-BE49-F238E27FC236}">
                  <a16:creationId xmlns:a16="http://schemas.microsoft.com/office/drawing/2014/main" id="{FDB36377-825B-7B4C-8540-63814AE4B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8" name="Freeform 46">
              <a:extLst>
                <a:ext uri="{FF2B5EF4-FFF2-40B4-BE49-F238E27FC236}">
                  <a16:creationId xmlns:a16="http://schemas.microsoft.com/office/drawing/2014/main" id="{7561DC7D-1748-264C-A694-BEEAD0CCAE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506" name="Group 44">
            <a:extLst>
              <a:ext uri="{FF2B5EF4-FFF2-40B4-BE49-F238E27FC236}">
                <a16:creationId xmlns:a16="http://schemas.microsoft.com/office/drawing/2014/main" id="{AC13E062-6D1D-024C-BDBB-304B85CFE513}"/>
              </a:ext>
            </a:extLst>
          </p:cNvPr>
          <p:cNvGrpSpPr>
            <a:grpSpLocks/>
          </p:cNvGrpSpPr>
          <p:nvPr/>
        </p:nvGrpSpPr>
        <p:grpSpPr bwMode="auto">
          <a:xfrm>
            <a:off x="5091115" y="4835525"/>
            <a:ext cx="757237" cy="628651"/>
            <a:chOff x="-44" y="1473"/>
            <a:chExt cx="981" cy="1105"/>
          </a:xfrm>
        </p:grpSpPr>
        <p:pic>
          <p:nvPicPr>
            <p:cNvPr id="63605" name="Picture 45" descr="desktop_computer_stylized_medium">
              <a:extLst>
                <a:ext uri="{FF2B5EF4-FFF2-40B4-BE49-F238E27FC236}">
                  <a16:creationId xmlns:a16="http://schemas.microsoft.com/office/drawing/2014/main" id="{D82BD6F4-AE93-9745-A7A6-08DCFF4B1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6" name="Freeform 46">
              <a:extLst>
                <a:ext uri="{FF2B5EF4-FFF2-40B4-BE49-F238E27FC236}">
                  <a16:creationId xmlns:a16="http://schemas.microsoft.com/office/drawing/2014/main" id="{B857CBAA-1920-2544-8AB4-546CA73A80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07" name="TextBox 70">
            <a:extLst>
              <a:ext uri="{FF2B5EF4-FFF2-40B4-BE49-F238E27FC236}">
                <a16:creationId xmlns:a16="http://schemas.microsoft.com/office/drawing/2014/main" id="{AFB9213E-F453-2345-B4CC-7BCBFE698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902" y="4249741"/>
            <a:ext cx="83067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MS PGothic" panose="020B0600070205080204" pitchFamily="34" charset="-128"/>
              </a:rPr>
              <a:t>Host h4</a:t>
            </a:r>
          </a:p>
          <a:p>
            <a:r>
              <a:rPr lang="en-US" altLang="zh-CN" sz="1400">
                <a:ea typeface="MS PGothic" panose="020B0600070205080204" pitchFamily="34" charset="-128"/>
              </a:rPr>
              <a:t>10.2.0.4</a:t>
            </a:r>
          </a:p>
          <a:p>
            <a:endParaRPr lang="en-US" altLang="zh-CN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08" name="TextBox 71">
            <a:extLst>
              <a:ext uri="{FF2B5EF4-FFF2-40B4-BE49-F238E27FC236}">
                <a16:creationId xmlns:a16="http://schemas.microsoft.com/office/drawing/2014/main" id="{24B1E03F-73E8-4440-B8AB-F09929412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8" y="5389565"/>
            <a:ext cx="83067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MS PGothic" panose="020B0600070205080204" pitchFamily="34" charset="-128"/>
              </a:rPr>
              <a:t>Host h3</a:t>
            </a:r>
          </a:p>
          <a:p>
            <a:r>
              <a:rPr lang="en-US" altLang="zh-CN" sz="1400">
                <a:ea typeface="MS PGothic" panose="020B0600070205080204" pitchFamily="34" charset="-128"/>
              </a:rPr>
              <a:t>10.2.0.3</a:t>
            </a:r>
          </a:p>
          <a:p>
            <a:endParaRPr lang="en-US" altLang="zh-CN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134418-3A35-E746-9C80-FB0BC56AE8FD}"/>
              </a:ext>
            </a:extLst>
          </p:cNvPr>
          <p:cNvCxnSpPr/>
          <p:nvPr/>
        </p:nvCxnSpPr>
        <p:spPr>
          <a:xfrm>
            <a:off x="2965450" y="2681288"/>
            <a:ext cx="70643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B24D12-8642-7144-93DC-B0893B0392B1}"/>
              </a:ext>
            </a:extLst>
          </p:cNvPr>
          <p:cNvCxnSpPr/>
          <p:nvPr/>
        </p:nvCxnSpPr>
        <p:spPr>
          <a:xfrm flipV="1">
            <a:off x="3943351" y="2014538"/>
            <a:ext cx="0" cy="47466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511" name="Group 44">
            <a:extLst>
              <a:ext uri="{FF2B5EF4-FFF2-40B4-BE49-F238E27FC236}">
                <a16:creationId xmlns:a16="http://schemas.microsoft.com/office/drawing/2014/main" id="{9FD2E5D1-B68B-C04E-A475-0DA81153C224}"/>
              </a:ext>
            </a:extLst>
          </p:cNvPr>
          <p:cNvGrpSpPr>
            <a:grpSpLocks/>
          </p:cNvGrpSpPr>
          <p:nvPr/>
        </p:nvGrpSpPr>
        <p:grpSpPr bwMode="auto">
          <a:xfrm>
            <a:off x="3462340" y="1622425"/>
            <a:ext cx="757237" cy="628651"/>
            <a:chOff x="-44" y="1473"/>
            <a:chExt cx="981" cy="1105"/>
          </a:xfrm>
        </p:grpSpPr>
        <p:pic>
          <p:nvPicPr>
            <p:cNvPr id="63603" name="Picture 45" descr="desktop_computer_stylized_medium">
              <a:extLst>
                <a:ext uri="{FF2B5EF4-FFF2-40B4-BE49-F238E27FC236}">
                  <a16:creationId xmlns:a16="http://schemas.microsoft.com/office/drawing/2014/main" id="{EE84965F-AE9D-8A4D-A8A4-961B67A0C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4" name="Freeform 46">
              <a:extLst>
                <a:ext uri="{FF2B5EF4-FFF2-40B4-BE49-F238E27FC236}">
                  <a16:creationId xmlns:a16="http://schemas.microsoft.com/office/drawing/2014/main" id="{FB55D5C5-ED32-9E41-B1C6-F363A058BE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512" name="Group 44">
            <a:extLst>
              <a:ext uri="{FF2B5EF4-FFF2-40B4-BE49-F238E27FC236}">
                <a16:creationId xmlns:a16="http://schemas.microsoft.com/office/drawing/2014/main" id="{C2FD948C-E4C1-BA4D-9627-5C7B72C14B5B}"/>
              </a:ext>
            </a:extLst>
          </p:cNvPr>
          <p:cNvGrpSpPr>
            <a:grpSpLocks/>
          </p:cNvGrpSpPr>
          <p:nvPr/>
        </p:nvGrpSpPr>
        <p:grpSpPr bwMode="auto">
          <a:xfrm>
            <a:off x="2408240" y="2455863"/>
            <a:ext cx="757237" cy="628651"/>
            <a:chOff x="-44" y="1473"/>
            <a:chExt cx="981" cy="1105"/>
          </a:xfrm>
        </p:grpSpPr>
        <p:pic>
          <p:nvPicPr>
            <p:cNvPr id="63601" name="Picture 45" descr="desktop_computer_stylized_medium">
              <a:extLst>
                <a:ext uri="{FF2B5EF4-FFF2-40B4-BE49-F238E27FC236}">
                  <a16:creationId xmlns:a16="http://schemas.microsoft.com/office/drawing/2014/main" id="{990EE9B5-2611-1D4D-913B-731F86842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602" name="Freeform 46">
              <a:extLst>
                <a:ext uri="{FF2B5EF4-FFF2-40B4-BE49-F238E27FC236}">
                  <a16:creationId xmlns:a16="http://schemas.microsoft.com/office/drawing/2014/main" id="{36EF8C70-8E4C-5448-8DA1-7033286373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513" name="TextBox 83">
            <a:extLst>
              <a:ext uri="{FF2B5EF4-FFF2-40B4-BE49-F238E27FC236}">
                <a16:creationId xmlns:a16="http://schemas.microsoft.com/office/drawing/2014/main" id="{AB3513E5-5189-B644-82D5-89738C11D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520" y="2959100"/>
            <a:ext cx="830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>
                <a:ea typeface="MS PGothic" panose="020B0600070205080204" pitchFamily="34" charset="-128"/>
              </a:rPr>
              <a:t>Host h5</a:t>
            </a:r>
          </a:p>
          <a:p>
            <a:pPr algn="ctr"/>
            <a:r>
              <a:rPr lang="en-US" altLang="zh-CN" sz="1400">
                <a:ea typeface="MS PGothic" panose="020B0600070205080204" pitchFamily="34" charset="-128"/>
              </a:rPr>
              <a:t>10.3.0.5</a:t>
            </a:r>
            <a:endParaRPr lang="en-US" altLang="zh-CN" sz="14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14" name="TextBox 92">
            <a:extLst>
              <a:ext uri="{FF2B5EF4-FFF2-40B4-BE49-F238E27FC236}">
                <a16:creationId xmlns:a16="http://schemas.microsoft.com/office/drawing/2014/main" id="{04993C1F-3A97-D84E-AAC7-505E11C30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1" y="3949700"/>
            <a:ext cx="4283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MS PGothic" panose="020B0600070205080204" pitchFamily="34" charset="-128"/>
              </a:rPr>
              <a:t>s1</a:t>
            </a:r>
            <a:endParaRPr lang="en-US" altLang="zh-CN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15" name="TextBox 93">
            <a:extLst>
              <a:ext uri="{FF2B5EF4-FFF2-40B4-BE49-F238E27FC236}">
                <a16:creationId xmlns:a16="http://schemas.microsoft.com/office/drawing/2014/main" id="{645098DE-A5A3-BA47-B519-E49A584E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9" y="3976689"/>
            <a:ext cx="4283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MS PGothic" panose="020B0600070205080204" pitchFamily="34" charset="-128"/>
              </a:rPr>
              <a:t>s2</a:t>
            </a:r>
            <a:endParaRPr lang="en-US" altLang="zh-CN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16" name="TextBox 94">
            <a:extLst>
              <a:ext uri="{FF2B5EF4-FFF2-40B4-BE49-F238E27FC236}">
                <a16:creationId xmlns:a16="http://schemas.microsoft.com/office/drawing/2014/main" id="{79736973-6C81-DD4F-967A-6852B3E49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7" y="2168525"/>
            <a:ext cx="4283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MS PGothic" panose="020B0600070205080204" pitchFamily="34" charset="-128"/>
              </a:rPr>
              <a:t>s3</a:t>
            </a:r>
            <a:endParaRPr lang="en-US" altLang="zh-CN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cxnSp>
        <p:nvCxnSpPr>
          <p:cNvPr id="63517" name="Straight Connector 99">
            <a:extLst>
              <a:ext uri="{FF2B5EF4-FFF2-40B4-BE49-F238E27FC236}">
                <a16:creationId xmlns:a16="http://schemas.microsoft.com/office/drawing/2014/main" id="{825F56D8-FE65-D84B-8945-E7E7039FBB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1" y="2871789"/>
            <a:ext cx="1392239" cy="2190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18" name="Straight Connector 102">
            <a:extLst>
              <a:ext uri="{FF2B5EF4-FFF2-40B4-BE49-F238E27FC236}">
                <a16:creationId xmlns:a16="http://schemas.microsoft.com/office/drawing/2014/main" id="{822DD935-A8B6-DB43-B290-1C306D3D40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0363" y="3154363"/>
            <a:ext cx="533400" cy="976312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9" name="TextBox 108">
            <a:extLst>
              <a:ext uri="{FF2B5EF4-FFF2-40B4-BE49-F238E27FC236}">
                <a16:creationId xmlns:a16="http://schemas.microsoft.com/office/drawing/2014/main" id="{C38AD089-9CFF-BF47-8B20-A7823BED7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173289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1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0" name="TextBox 109">
            <a:extLst>
              <a:ext uri="{FF2B5EF4-FFF2-40B4-BE49-F238E27FC236}">
                <a16:creationId xmlns:a16="http://schemas.microsoft.com/office/drawing/2014/main" id="{C0094387-F6CB-674B-9DA7-5C356AA70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2419351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2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1" name="TextBox 110">
            <a:extLst>
              <a:ext uri="{FF2B5EF4-FFF2-40B4-BE49-F238E27FC236}">
                <a16:creationId xmlns:a16="http://schemas.microsoft.com/office/drawing/2014/main" id="{DBEE7EEF-3AA4-C648-B765-74706E84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8" y="2751139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3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2" name="TextBox 111">
            <a:extLst>
              <a:ext uri="{FF2B5EF4-FFF2-40B4-BE49-F238E27FC236}">
                <a16:creationId xmlns:a16="http://schemas.microsoft.com/office/drawing/2014/main" id="{8AB349D6-DC3B-1B48-9A4B-64313B111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26" y="2687639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4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3" name="TextBox 112">
            <a:extLst>
              <a:ext uri="{FF2B5EF4-FFF2-40B4-BE49-F238E27FC236}">
                <a16:creationId xmlns:a16="http://schemas.microsoft.com/office/drawing/2014/main" id="{BDD9E4A0-AC5C-0949-AB97-33CF61EE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4006851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1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4" name="TextBox 113">
            <a:extLst>
              <a:ext uri="{FF2B5EF4-FFF2-40B4-BE49-F238E27FC236}">
                <a16:creationId xmlns:a16="http://schemas.microsoft.com/office/drawing/2014/main" id="{22F0737D-F3D3-E14B-8666-E6BF40E0C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775" y="4276727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2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5" name="TextBox 114">
            <a:extLst>
              <a:ext uri="{FF2B5EF4-FFF2-40B4-BE49-F238E27FC236}">
                <a16:creationId xmlns:a16="http://schemas.microsoft.com/office/drawing/2014/main" id="{02F395B8-E6B3-EC49-908E-E177DA1D0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4624390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3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6" name="TextBox 115">
            <a:extLst>
              <a:ext uri="{FF2B5EF4-FFF2-40B4-BE49-F238E27FC236}">
                <a16:creationId xmlns:a16="http://schemas.microsoft.com/office/drawing/2014/main" id="{757EA62A-BC7B-0E4A-9F40-077D4A3C8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4437065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4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7" name="TextBox 117">
            <a:extLst>
              <a:ext uri="{FF2B5EF4-FFF2-40B4-BE49-F238E27FC236}">
                <a16:creationId xmlns:a16="http://schemas.microsoft.com/office/drawing/2014/main" id="{861A2A3A-F167-BB41-871E-AD9753C0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663" y="4089402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1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8" name="TextBox 118">
            <a:extLst>
              <a:ext uri="{FF2B5EF4-FFF2-40B4-BE49-F238E27FC236}">
                <a16:creationId xmlns:a16="http://schemas.microsoft.com/office/drawing/2014/main" id="{D137F768-C1BB-7D42-8A25-C379E3731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4437065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2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29" name="TextBox 119">
            <a:extLst>
              <a:ext uri="{FF2B5EF4-FFF2-40B4-BE49-F238E27FC236}">
                <a16:creationId xmlns:a16="http://schemas.microsoft.com/office/drawing/2014/main" id="{338C0558-1001-2545-9286-30044DFCB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0" y="4641851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3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30" name="TextBox 120">
            <a:extLst>
              <a:ext uri="{FF2B5EF4-FFF2-40B4-BE49-F238E27FC236}">
                <a16:creationId xmlns:a16="http://schemas.microsoft.com/office/drawing/2014/main" id="{DD3297BA-E50C-5F40-A2A0-0B7A51D98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94202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ea typeface="MS PGothic" panose="020B0600070205080204" pitchFamily="34" charset="-128"/>
              </a:rPr>
              <a:t>4</a:t>
            </a:r>
            <a:endParaRPr lang="en-US" altLang="zh-CN" sz="12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3531" name="TextBox 150">
            <a:extLst>
              <a:ext uri="{FF2B5EF4-FFF2-40B4-BE49-F238E27FC236}">
                <a16:creationId xmlns:a16="http://schemas.microsoft.com/office/drawing/2014/main" id="{C3CBA939-F502-F845-B5F3-8A9AFC8E6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176" y="1639888"/>
            <a:ext cx="830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>
                <a:ea typeface="MS PGothic" panose="020B0600070205080204" pitchFamily="34" charset="-128"/>
              </a:rPr>
              <a:t>Host h6</a:t>
            </a:r>
          </a:p>
          <a:p>
            <a:pPr algn="ctr"/>
            <a:r>
              <a:rPr lang="en-US" altLang="zh-CN" sz="1400">
                <a:ea typeface="MS PGothic" panose="020B0600070205080204" pitchFamily="34" charset="-128"/>
              </a:rPr>
              <a:t>10.3.0.6</a:t>
            </a:r>
            <a:endParaRPr lang="en-US" altLang="zh-CN" sz="1400"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3532" name="Group 7">
            <a:extLst>
              <a:ext uri="{FF2B5EF4-FFF2-40B4-BE49-F238E27FC236}">
                <a16:creationId xmlns:a16="http://schemas.microsoft.com/office/drawing/2014/main" id="{D3EC263C-0AEA-554F-897D-D774B4528D9D}"/>
              </a:ext>
            </a:extLst>
          </p:cNvPr>
          <p:cNvGrpSpPr>
            <a:grpSpLocks/>
          </p:cNvGrpSpPr>
          <p:nvPr/>
        </p:nvGrpSpPr>
        <p:grpSpPr bwMode="auto">
          <a:xfrm>
            <a:off x="3511551" y="4257678"/>
            <a:ext cx="700088" cy="398463"/>
            <a:chOff x="1871277" y="1576300"/>
            <a:chExt cx="1128371" cy="437861"/>
          </a:xfrm>
        </p:grpSpPr>
        <p:sp>
          <p:nvSpPr>
            <p:cNvPr id="63592" name="Oval 154">
              <a:extLst>
                <a:ext uri="{FF2B5EF4-FFF2-40B4-BE49-F238E27FC236}">
                  <a16:creationId xmlns:a16="http://schemas.microsoft.com/office/drawing/2014/main" id="{73636FE0-2938-6E4F-97E0-075BBC10C5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D1AE091-9849-944E-B37D-AA4A9ACA4272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594" name="Oval 156">
              <a:extLst>
                <a:ext uri="{FF2B5EF4-FFF2-40B4-BE49-F238E27FC236}">
                  <a16:creationId xmlns:a16="http://schemas.microsoft.com/office/drawing/2014/main" id="{F548D881-4CA4-C44D-B603-19FE561370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A7973AC7-9D68-794F-A1A9-6085B82C5131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596" name="Freeform 158">
              <a:extLst>
                <a:ext uri="{FF2B5EF4-FFF2-40B4-BE49-F238E27FC236}">
                  <a16:creationId xmlns:a16="http://schemas.microsoft.com/office/drawing/2014/main" id="{AC47ED10-517B-974C-9047-81FAC8A01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4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7" name="Freeform 159">
              <a:extLst>
                <a:ext uri="{FF2B5EF4-FFF2-40B4-BE49-F238E27FC236}">
                  <a16:creationId xmlns:a16="http://schemas.microsoft.com/office/drawing/2014/main" id="{CA11B64C-56EA-4848-AC05-CE644986B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8" name="Freeform 160">
              <a:extLst>
                <a:ext uri="{FF2B5EF4-FFF2-40B4-BE49-F238E27FC236}">
                  <a16:creationId xmlns:a16="http://schemas.microsoft.com/office/drawing/2014/main" id="{DDB163C0-D1C1-E146-A52A-584F647E2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3599" name="Straight Connector 161">
              <a:extLst>
                <a:ext uri="{FF2B5EF4-FFF2-40B4-BE49-F238E27FC236}">
                  <a16:creationId xmlns:a16="http://schemas.microsoft.com/office/drawing/2014/main" id="{6B0F5E33-443E-F94C-832C-AD3109690070}"/>
                </a:ext>
              </a:extLst>
            </p:cNvPr>
            <p:cNvCxnSpPr>
              <a:cxnSpLocks noChangeShapeType="1"/>
              <a:endCxn id="63594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00" name="Straight Connector 162">
              <a:extLst>
                <a:ext uri="{FF2B5EF4-FFF2-40B4-BE49-F238E27FC236}">
                  <a16:creationId xmlns:a16="http://schemas.microsoft.com/office/drawing/2014/main" id="{C7FCDC43-9829-0A4B-99E1-09629B7DAA83}"/>
                </a:ext>
              </a:extLst>
            </p:cNvPr>
            <p:cNvCxnSpPr>
              <a:cxnSpLocks noChangeShapeType="1"/>
              <a:endCxn id="63594" idx="2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33" name="Group 7">
            <a:extLst>
              <a:ext uri="{FF2B5EF4-FFF2-40B4-BE49-F238E27FC236}">
                <a16:creationId xmlns:a16="http://schemas.microsoft.com/office/drawing/2014/main" id="{8BEDF638-2C9C-FC4E-8F21-54530DB19AC2}"/>
              </a:ext>
            </a:extLst>
          </p:cNvPr>
          <p:cNvGrpSpPr>
            <a:grpSpLocks/>
          </p:cNvGrpSpPr>
          <p:nvPr/>
        </p:nvGrpSpPr>
        <p:grpSpPr bwMode="auto">
          <a:xfrm>
            <a:off x="5611815" y="4262438"/>
            <a:ext cx="700087" cy="398463"/>
            <a:chOff x="1871277" y="1576300"/>
            <a:chExt cx="1128371" cy="437861"/>
          </a:xfrm>
        </p:grpSpPr>
        <p:sp>
          <p:nvSpPr>
            <p:cNvPr id="63583" name="Oval 164">
              <a:extLst>
                <a:ext uri="{FF2B5EF4-FFF2-40B4-BE49-F238E27FC236}">
                  <a16:creationId xmlns:a16="http://schemas.microsoft.com/office/drawing/2014/main" id="{0B126AF7-501C-FA49-B0B3-77A6C259D7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5" y="1694924"/>
              <a:ext cx="1125813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CFB4D54-25AD-854B-B143-1ED62F40BD54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585" name="Oval 166">
              <a:extLst>
                <a:ext uri="{FF2B5EF4-FFF2-40B4-BE49-F238E27FC236}">
                  <a16:creationId xmlns:a16="http://schemas.microsoft.com/office/drawing/2014/main" id="{DC149F52-2968-1C44-AC4D-6BC01606D7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3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B0FE62-82C8-2645-93B6-6DEF7C1FAF54}"/>
                </a:ext>
              </a:extLst>
            </p:cNvPr>
            <p:cNvSpPr/>
            <p:nvPr/>
          </p:nvSpPr>
          <p:spPr bwMode="auto">
            <a:xfrm>
              <a:off x="2160405" y="1673990"/>
              <a:ext cx="547555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587" name="Freeform 168">
              <a:extLst>
                <a:ext uri="{FF2B5EF4-FFF2-40B4-BE49-F238E27FC236}">
                  <a16:creationId xmlns:a16="http://schemas.microsoft.com/office/drawing/2014/main" id="{DC7545E3-9DD6-FF4C-8084-61B1F547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5" y="1633867"/>
              <a:ext cx="660136" cy="109902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5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88" name="Freeform 169">
              <a:extLst>
                <a:ext uri="{FF2B5EF4-FFF2-40B4-BE49-F238E27FC236}">
                  <a16:creationId xmlns:a16="http://schemas.microsoft.com/office/drawing/2014/main" id="{77127D28-B0B1-6343-A38C-62608772B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8" y="1728068"/>
              <a:ext cx="240515" cy="95946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89" name="Freeform 170">
              <a:extLst>
                <a:ext uri="{FF2B5EF4-FFF2-40B4-BE49-F238E27FC236}">
                  <a16:creationId xmlns:a16="http://schemas.microsoft.com/office/drawing/2014/main" id="{80967870-1C2E-8143-8A30-DFB869084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5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3590" name="Straight Connector 171">
              <a:extLst>
                <a:ext uri="{FF2B5EF4-FFF2-40B4-BE49-F238E27FC236}">
                  <a16:creationId xmlns:a16="http://schemas.microsoft.com/office/drawing/2014/main" id="{7CE6EC4A-8906-A64D-A7DA-79FB1F4C16AD}"/>
                </a:ext>
              </a:extLst>
            </p:cNvPr>
            <p:cNvCxnSpPr>
              <a:cxnSpLocks noChangeShapeType="1"/>
              <a:endCxn id="63585" idx="2"/>
            </p:cNvCxnSpPr>
            <p:nvPr/>
          </p:nvCxnSpPr>
          <p:spPr bwMode="auto">
            <a:xfrm flipH="1" flipV="1">
              <a:off x="1871277" y="1736791"/>
              <a:ext cx="2558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91" name="Straight Connector 172">
              <a:extLst>
                <a:ext uri="{FF2B5EF4-FFF2-40B4-BE49-F238E27FC236}">
                  <a16:creationId xmlns:a16="http://schemas.microsoft.com/office/drawing/2014/main" id="{743C46F3-35B3-C44E-A42D-0FA06E44A951}"/>
                </a:ext>
              </a:extLst>
            </p:cNvPr>
            <p:cNvCxnSpPr>
              <a:cxnSpLocks noChangeShapeType="1"/>
              <a:endCxn id="63585" idx="2"/>
            </p:cNvCxnSpPr>
            <p:nvPr/>
          </p:nvCxnSpPr>
          <p:spPr bwMode="auto">
            <a:xfrm flipH="1" flipV="1">
              <a:off x="2997090" y="1735046"/>
              <a:ext cx="2558" cy="12211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34" name="Group 7">
            <a:extLst>
              <a:ext uri="{FF2B5EF4-FFF2-40B4-BE49-F238E27FC236}">
                <a16:creationId xmlns:a16="http://schemas.microsoft.com/office/drawing/2014/main" id="{FD4727F3-4ECC-E941-9707-C0BE0D5A0043}"/>
              </a:ext>
            </a:extLst>
          </p:cNvPr>
          <p:cNvGrpSpPr>
            <a:grpSpLocks/>
          </p:cNvGrpSpPr>
          <p:nvPr/>
        </p:nvGrpSpPr>
        <p:grpSpPr bwMode="auto">
          <a:xfrm>
            <a:off x="3562351" y="2403478"/>
            <a:ext cx="700088" cy="398463"/>
            <a:chOff x="1871277" y="1576300"/>
            <a:chExt cx="1128371" cy="437861"/>
          </a:xfrm>
        </p:grpSpPr>
        <p:sp>
          <p:nvSpPr>
            <p:cNvPr id="63574" name="Oval 174">
              <a:extLst>
                <a:ext uri="{FF2B5EF4-FFF2-40B4-BE49-F238E27FC236}">
                  <a16:creationId xmlns:a16="http://schemas.microsoft.com/office/drawing/2014/main" id="{3173A2FF-F4AF-B84E-94D3-73551AF29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E59450D-1F6C-1F44-9E50-871A328A204C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576" name="Oval 176">
              <a:extLst>
                <a:ext uri="{FF2B5EF4-FFF2-40B4-BE49-F238E27FC236}">
                  <a16:creationId xmlns:a16="http://schemas.microsoft.com/office/drawing/2014/main" id="{DC1BF319-1897-3343-8DEA-4D1F7D0F14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556C476C-B654-DB4A-A5F0-D4B6923B8912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578" name="Freeform 178">
              <a:extLst>
                <a:ext uri="{FF2B5EF4-FFF2-40B4-BE49-F238E27FC236}">
                  <a16:creationId xmlns:a16="http://schemas.microsoft.com/office/drawing/2014/main" id="{D8E8C248-ECFB-B246-AD58-F11EE1427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4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9" name="Freeform 179">
              <a:extLst>
                <a:ext uri="{FF2B5EF4-FFF2-40B4-BE49-F238E27FC236}">
                  <a16:creationId xmlns:a16="http://schemas.microsoft.com/office/drawing/2014/main" id="{0AA174C1-8781-B34E-A12A-51DE4B701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80" name="Freeform 180">
              <a:extLst>
                <a:ext uri="{FF2B5EF4-FFF2-40B4-BE49-F238E27FC236}">
                  <a16:creationId xmlns:a16="http://schemas.microsoft.com/office/drawing/2014/main" id="{E81F7A04-AAE0-0240-92D8-692715F1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3581" name="Straight Connector 181">
              <a:extLst>
                <a:ext uri="{FF2B5EF4-FFF2-40B4-BE49-F238E27FC236}">
                  <a16:creationId xmlns:a16="http://schemas.microsoft.com/office/drawing/2014/main" id="{A5F97F95-1E54-6248-ACBB-3B10A28469E9}"/>
                </a:ext>
              </a:extLst>
            </p:cNvPr>
            <p:cNvCxnSpPr>
              <a:cxnSpLocks noChangeShapeType="1"/>
              <a:endCxn id="63576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82" name="Straight Connector 182">
              <a:extLst>
                <a:ext uri="{FF2B5EF4-FFF2-40B4-BE49-F238E27FC236}">
                  <a16:creationId xmlns:a16="http://schemas.microsoft.com/office/drawing/2014/main" id="{EC4CC068-8D5F-854A-880B-8586BF8EA244}"/>
                </a:ext>
              </a:extLst>
            </p:cNvPr>
            <p:cNvCxnSpPr>
              <a:cxnSpLocks noChangeShapeType="1"/>
              <a:endCxn id="63576" idx="2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35" name="Group 88">
            <a:extLst>
              <a:ext uri="{FF2B5EF4-FFF2-40B4-BE49-F238E27FC236}">
                <a16:creationId xmlns:a16="http://schemas.microsoft.com/office/drawing/2014/main" id="{DDD63C1B-BCD7-1742-8C9E-303A7AE5313D}"/>
              </a:ext>
            </a:extLst>
          </p:cNvPr>
          <p:cNvGrpSpPr>
            <a:grpSpLocks/>
          </p:cNvGrpSpPr>
          <p:nvPr/>
        </p:nvGrpSpPr>
        <p:grpSpPr bwMode="auto">
          <a:xfrm>
            <a:off x="5016501" y="1862140"/>
            <a:ext cx="1270000" cy="1482725"/>
            <a:chOff x="5418667" y="1587500"/>
            <a:chExt cx="1270000" cy="1481667"/>
          </a:xfrm>
        </p:grpSpPr>
        <p:grpSp>
          <p:nvGrpSpPr>
            <p:cNvPr id="63537" name="Group 79">
              <a:extLst>
                <a:ext uri="{FF2B5EF4-FFF2-40B4-BE49-F238E27FC236}">
                  <a16:creationId xmlns:a16="http://schemas.microsoft.com/office/drawing/2014/main" id="{E7A9C0A7-D388-964E-8D96-B7FB8667A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039824" cy="1163369"/>
              <a:chOff x="5440087" y="1742411"/>
              <a:chExt cx="1039824" cy="1163369"/>
            </a:xfrm>
          </p:grpSpPr>
          <p:grpSp>
            <p:nvGrpSpPr>
              <p:cNvPr id="63539" name="Group 950">
                <a:extLst>
                  <a:ext uri="{FF2B5EF4-FFF2-40B4-BE49-F238E27FC236}">
                    <a16:creationId xmlns:a16="http://schemas.microsoft.com/office/drawing/2014/main" id="{0D15F38E-920D-714C-8280-5A8053BB6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63542" name="Freeform 951">
                  <a:extLst>
                    <a:ext uri="{FF2B5EF4-FFF2-40B4-BE49-F238E27FC236}">
                      <a16:creationId xmlns:a16="http://schemas.microsoft.com/office/drawing/2014/main" id="{148CDEA2-1BA6-5642-8368-C5C11D777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2 w 354"/>
                    <a:gd name="T1" fmla="*/ 0 h 2742"/>
                    <a:gd name="T2" fmla="*/ 181 w 354"/>
                    <a:gd name="T3" fmla="*/ 197 h 2742"/>
                    <a:gd name="T4" fmla="*/ 177 w 354"/>
                    <a:gd name="T5" fmla="*/ 1521 h 2742"/>
                    <a:gd name="T6" fmla="*/ 0 w 354"/>
                    <a:gd name="T7" fmla="*/ 1589 h 2742"/>
                    <a:gd name="T8" fmla="*/ 3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43" name="Rectangle 952">
                  <a:extLst>
                    <a:ext uri="{FF2B5EF4-FFF2-40B4-BE49-F238E27FC236}">
                      <a16:creationId xmlns:a16="http://schemas.microsoft.com/office/drawing/2014/main" id="{E8E1FC1E-4481-224D-AA08-1A41D39C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44" name="Freeform 953">
                  <a:extLst>
                    <a:ext uri="{FF2B5EF4-FFF2-40B4-BE49-F238E27FC236}">
                      <a16:creationId xmlns:a16="http://schemas.microsoft.com/office/drawing/2014/main" id="{6FBD4D0B-6B3D-0D4E-A153-18119B22F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4 w 211"/>
                    <a:gd name="T1" fmla="*/ 0 h 2537"/>
                    <a:gd name="T2" fmla="*/ 108 w 211"/>
                    <a:gd name="T3" fmla="*/ 127 h 2537"/>
                    <a:gd name="T4" fmla="*/ 4 w 211"/>
                    <a:gd name="T5" fmla="*/ 1449 h 2537"/>
                    <a:gd name="T6" fmla="*/ 4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45" name="Freeform 954">
                  <a:extLst>
                    <a:ext uri="{FF2B5EF4-FFF2-40B4-BE49-F238E27FC236}">
                      <a16:creationId xmlns:a16="http://schemas.microsoft.com/office/drawing/2014/main" id="{46741818-4B67-2247-B4F5-F5699B2C2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69 w 328"/>
                    <a:gd name="T3" fmla="*/ 74 h 226"/>
                    <a:gd name="T4" fmla="*/ 168 w 328"/>
                    <a:gd name="T5" fmla="*/ 132 h 226"/>
                    <a:gd name="T6" fmla="*/ 0 w 328"/>
                    <a:gd name="T7" fmla="*/ 59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46" name="Rectangle 955">
                  <a:extLst>
                    <a:ext uri="{FF2B5EF4-FFF2-40B4-BE49-F238E27FC236}">
                      <a16:creationId xmlns:a16="http://schemas.microsoft.com/office/drawing/2014/main" id="{22ADE2EC-F91C-474D-85C8-01466997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547" name="Group 956">
                  <a:extLst>
                    <a:ext uri="{FF2B5EF4-FFF2-40B4-BE49-F238E27FC236}">
                      <a16:creationId xmlns:a16="http://schemas.microsoft.com/office/drawing/2014/main" id="{C1B1E836-AD05-FF49-BF3E-16B3528CD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3572" name="AutoShape 957">
                    <a:extLst>
                      <a:ext uri="{FF2B5EF4-FFF2-40B4-BE49-F238E27FC236}">
                        <a16:creationId xmlns:a16="http://schemas.microsoft.com/office/drawing/2014/main" id="{44723498-81D6-8348-8225-CA06DBFEB4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73" name="AutoShape 958">
                    <a:extLst>
                      <a:ext uri="{FF2B5EF4-FFF2-40B4-BE49-F238E27FC236}">
                        <a16:creationId xmlns:a16="http://schemas.microsoft.com/office/drawing/2014/main" id="{02BFD98A-9776-FB4C-A291-E19B76FEC6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48" name="Rectangle 959">
                  <a:extLst>
                    <a:ext uri="{FF2B5EF4-FFF2-40B4-BE49-F238E27FC236}">
                      <a16:creationId xmlns:a16="http://schemas.microsoft.com/office/drawing/2014/main" id="{EDE752EB-3C6C-1449-B51F-A0AAAC78E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549" name="Group 960">
                  <a:extLst>
                    <a:ext uri="{FF2B5EF4-FFF2-40B4-BE49-F238E27FC236}">
                      <a16:creationId xmlns:a16="http://schemas.microsoft.com/office/drawing/2014/main" id="{DE65B8B9-C858-8546-BBA1-7A7A242F38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3570" name="AutoShape 961">
                    <a:extLst>
                      <a:ext uri="{FF2B5EF4-FFF2-40B4-BE49-F238E27FC236}">
                        <a16:creationId xmlns:a16="http://schemas.microsoft.com/office/drawing/2014/main" id="{50487B75-42E0-EC41-ADF7-2E0EEF75F6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71" name="AutoShape 962">
                    <a:extLst>
                      <a:ext uri="{FF2B5EF4-FFF2-40B4-BE49-F238E27FC236}">
                        <a16:creationId xmlns:a16="http://schemas.microsoft.com/office/drawing/2014/main" id="{5B55608D-362A-5C40-B0DE-844AA8BCC3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50" name="Rectangle 963">
                  <a:extLst>
                    <a:ext uri="{FF2B5EF4-FFF2-40B4-BE49-F238E27FC236}">
                      <a16:creationId xmlns:a16="http://schemas.microsoft.com/office/drawing/2014/main" id="{10E43981-5355-4246-A593-8610D9681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51" name="Rectangle 964">
                  <a:extLst>
                    <a:ext uri="{FF2B5EF4-FFF2-40B4-BE49-F238E27FC236}">
                      <a16:creationId xmlns:a16="http://schemas.microsoft.com/office/drawing/2014/main" id="{E46FF860-FC47-654E-9940-188FB8861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552" name="Group 965">
                  <a:extLst>
                    <a:ext uri="{FF2B5EF4-FFF2-40B4-BE49-F238E27FC236}">
                      <a16:creationId xmlns:a16="http://schemas.microsoft.com/office/drawing/2014/main" id="{28FEFE19-1737-4F44-ABAC-C49BF87A00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3568" name="AutoShape 966">
                    <a:extLst>
                      <a:ext uri="{FF2B5EF4-FFF2-40B4-BE49-F238E27FC236}">
                        <a16:creationId xmlns:a16="http://schemas.microsoft.com/office/drawing/2014/main" id="{61D6C9F3-8173-7142-BBEA-153F7CAA26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69" name="AutoShape 967">
                    <a:extLst>
                      <a:ext uri="{FF2B5EF4-FFF2-40B4-BE49-F238E27FC236}">
                        <a16:creationId xmlns:a16="http://schemas.microsoft.com/office/drawing/2014/main" id="{688E2592-DEC8-0249-8B8F-FFA26F73F5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53" name="Freeform 968">
                  <a:extLst>
                    <a:ext uri="{FF2B5EF4-FFF2-40B4-BE49-F238E27FC236}">
                      <a16:creationId xmlns:a16="http://schemas.microsoft.com/office/drawing/2014/main" id="{5D205464-8A7A-DB47-BCFC-92A66EEEC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69 w 328"/>
                    <a:gd name="T3" fmla="*/ 73 h 226"/>
                    <a:gd name="T4" fmla="*/ 168 w 328"/>
                    <a:gd name="T5" fmla="*/ 130 h 226"/>
                    <a:gd name="T6" fmla="*/ 0 w 328"/>
                    <a:gd name="T7" fmla="*/ 5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63554" name="Group 969">
                  <a:extLst>
                    <a:ext uri="{FF2B5EF4-FFF2-40B4-BE49-F238E27FC236}">
                      <a16:creationId xmlns:a16="http://schemas.microsoft.com/office/drawing/2014/main" id="{38739E08-AAEB-324C-A238-55E9AFA50A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3566" name="AutoShape 970">
                    <a:extLst>
                      <a:ext uri="{FF2B5EF4-FFF2-40B4-BE49-F238E27FC236}">
                        <a16:creationId xmlns:a16="http://schemas.microsoft.com/office/drawing/2014/main" id="{C190ECE1-D6EA-7D4D-9D24-47A7E5F423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567" name="AutoShape 971">
                    <a:extLst>
                      <a:ext uri="{FF2B5EF4-FFF2-40B4-BE49-F238E27FC236}">
                        <a16:creationId xmlns:a16="http://schemas.microsoft.com/office/drawing/2014/main" id="{EFA0D1D6-639B-7C41-AB88-20C02360AF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zh-CN"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3555" name="Rectangle 972">
                  <a:extLst>
                    <a:ext uri="{FF2B5EF4-FFF2-40B4-BE49-F238E27FC236}">
                      <a16:creationId xmlns:a16="http://schemas.microsoft.com/office/drawing/2014/main" id="{915D1E83-F5D0-3043-B7EB-581852CC5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56" name="Freeform 973">
                  <a:extLst>
                    <a:ext uri="{FF2B5EF4-FFF2-40B4-BE49-F238E27FC236}">
                      <a16:creationId xmlns:a16="http://schemas.microsoft.com/office/drawing/2014/main" id="{139F0E5C-059F-4E48-967E-E74919B7B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50 w 296"/>
                    <a:gd name="T3" fmla="*/ 83 h 256"/>
                    <a:gd name="T4" fmla="*/ 152 w 296"/>
                    <a:gd name="T5" fmla="*/ 147 h 256"/>
                    <a:gd name="T6" fmla="*/ 0 w 296"/>
                    <a:gd name="T7" fmla="*/ 5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57" name="Freeform 974">
                  <a:extLst>
                    <a:ext uri="{FF2B5EF4-FFF2-40B4-BE49-F238E27FC236}">
                      <a16:creationId xmlns:a16="http://schemas.microsoft.com/office/drawing/2014/main" id="{8F98D4FF-A730-FC49-93C2-F808506B44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57 w 304"/>
                    <a:gd name="T3" fmla="*/ 95 h 288"/>
                    <a:gd name="T4" fmla="*/ 147 w 304"/>
                    <a:gd name="T5" fmla="*/ 167 h 288"/>
                    <a:gd name="T6" fmla="*/ 4 w 304"/>
                    <a:gd name="T7" fmla="*/ 72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58" name="Oval 975">
                  <a:extLst>
                    <a:ext uri="{FF2B5EF4-FFF2-40B4-BE49-F238E27FC236}">
                      <a16:creationId xmlns:a16="http://schemas.microsoft.com/office/drawing/2014/main" id="{2C99BBB0-3384-994C-9ABC-3D12066C85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59" name="Freeform 976">
                  <a:extLst>
                    <a:ext uri="{FF2B5EF4-FFF2-40B4-BE49-F238E27FC236}">
                      <a16:creationId xmlns:a16="http://schemas.microsoft.com/office/drawing/2014/main" id="{AF517603-536C-E444-BB7F-3942391C1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61 h 240"/>
                    <a:gd name="T2" fmla="*/ 2 w 306"/>
                    <a:gd name="T3" fmla="*/ 139 h 240"/>
                    <a:gd name="T4" fmla="*/ 157 w 306"/>
                    <a:gd name="T5" fmla="*/ 64 h 240"/>
                    <a:gd name="T6" fmla="*/ 154 w 306"/>
                    <a:gd name="T7" fmla="*/ 0 h 240"/>
                    <a:gd name="T8" fmla="*/ 0 w 306"/>
                    <a:gd name="T9" fmla="*/ 61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60" name="AutoShape 977">
                  <a:extLst>
                    <a:ext uri="{FF2B5EF4-FFF2-40B4-BE49-F238E27FC236}">
                      <a16:creationId xmlns:a16="http://schemas.microsoft.com/office/drawing/2014/main" id="{9038F91C-85BE-BE4B-8F30-66194F146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1" name="AutoShape 978">
                  <a:extLst>
                    <a:ext uri="{FF2B5EF4-FFF2-40B4-BE49-F238E27FC236}">
                      <a16:creationId xmlns:a16="http://schemas.microsoft.com/office/drawing/2014/main" id="{3DBC9F4F-866F-1847-BF83-417F1C5F6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2" name="Oval 979">
                  <a:extLst>
                    <a:ext uri="{FF2B5EF4-FFF2-40B4-BE49-F238E27FC236}">
                      <a16:creationId xmlns:a16="http://schemas.microsoft.com/office/drawing/2014/main" id="{4C03DF88-A06B-B04A-B203-36CC64D1A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3" name="Oval 980">
                  <a:extLst>
                    <a:ext uri="{FF2B5EF4-FFF2-40B4-BE49-F238E27FC236}">
                      <a16:creationId xmlns:a16="http://schemas.microsoft.com/office/drawing/2014/main" id="{B893ECA5-2E04-AD41-8E9A-985B9C0F7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FF0000"/>
                    </a:solidFill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4" name="Oval 981">
                  <a:extLst>
                    <a:ext uri="{FF2B5EF4-FFF2-40B4-BE49-F238E27FC236}">
                      <a16:creationId xmlns:a16="http://schemas.microsoft.com/office/drawing/2014/main" id="{F686FE35-8FDB-0A4F-931F-E4C46F2C2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565" name="Rectangle 982">
                  <a:extLst>
                    <a:ext uri="{FF2B5EF4-FFF2-40B4-BE49-F238E27FC236}">
                      <a16:creationId xmlns:a16="http://schemas.microsoft.com/office/drawing/2014/main" id="{85A4EC62-6BED-3E4F-95D8-50BFAA569C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zh-CN"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3540" name="Picture 4">
                <a:extLst>
                  <a:ext uri="{FF2B5EF4-FFF2-40B4-BE49-F238E27FC236}">
                    <a16:creationId xmlns:a16="http://schemas.microsoft.com/office/drawing/2014/main" id="{E2236141-D2C7-934C-BA2A-FCD96CF57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541" name="TextBox 149">
                <a:extLst>
                  <a:ext uri="{FF2B5EF4-FFF2-40B4-BE49-F238E27FC236}">
                    <a16:creationId xmlns:a16="http://schemas.microsoft.com/office/drawing/2014/main" id="{8AEAA6E1-B5A8-6C45-BF61-75E03B97C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20445" cy="584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>
                    <a:ea typeface="MS PGothic" panose="020B0600070205080204" pitchFamily="34" charset="-128"/>
                  </a:rPr>
                  <a:t>controller</a:t>
                </a:r>
              </a:p>
              <a:p>
                <a:endParaRPr lang="en-US" altLang="zh-CN"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538" name="Rectangle 82">
              <a:extLst>
                <a:ext uri="{FF2B5EF4-FFF2-40B4-BE49-F238E27FC236}">
                  <a16:creationId xmlns:a16="http://schemas.microsoft.com/office/drawing/2014/main" id="{0F31198B-30EA-0346-8E7E-1240AA09D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chemeClr val="bg1">
                <a:alpha val="6588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a typeface="MS PGothic" panose="020B0600070205080204" pitchFamily="34" charset="-128"/>
              </a:endParaRPr>
            </a:p>
          </p:txBody>
        </p:sp>
      </p:grpSp>
      <p:sp>
        <p:nvSpPr>
          <p:cNvPr id="63536" name="TextBox 211">
            <a:extLst>
              <a:ext uri="{FF2B5EF4-FFF2-40B4-BE49-F238E27FC236}">
                <a16:creationId xmlns:a16="http://schemas.microsoft.com/office/drawing/2014/main" id="{1EA84FA7-0D03-F84D-82D8-98E473920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375" y="1064164"/>
            <a:ext cx="3133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i="1" dirty="0">
                <a:solidFill>
                  <a:srgbClr val="CC0000"/>
                </a:solidFill>
                <a:ea typeface="MS PGothic" panose="020B0600070205080204" pitchFamily="34" charset="-128"/>
              </a:rPr>
              <a:t>Example: </a:t>
            </a:r>
            <a:r>
              <a:rPr lang="en-US" altLang="zh-CN" sz="2000" dirty="0">
                <a:latin typeface="宋体" panose="02010600030101010101" pitchFamily="2" charset="-122"/>
              </a:rPr>
              <a:t>来自主机h5和h6的数据报应该通过s1发送到h3或h4，然后从那里发送到s2</a:t>
            </a:r>
          </a:p>
        </p:txBody>
      </p:sp>
    </p:spTree>
    <p:extLst>
      <p:ext uri="{BB962C8B-B14F-4D97-AF65-F5344CB8AC3E}">
        <p14:creationId xmlns:p14="http://schemas.microsoft.com/office/powerpoint/2010/main" val="32676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6F546FCB-1136-E143-97BA-0D7888C8116E}"/>
              </a:ext>
            </a:extLst>
          </p:cNvPr>
          <p:cNvSpPr/>
          <p:nvPr/>
        </p:nvSpPr>
        <p:spPr bwMode="auto">
          <a:xfrm>
            <a:off x="5005064" y="3693863"/>
            <a:ext cx="830914" cy="7443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000"/>
                  <a:lumMod val="98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/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73D777-5983-E347-B3F6-91FD9AB7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回顾：传统的网络层实现方案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B14E19-9151-E943-964D-12931E83C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976"/>
            <a:ext cx="8229600" cy="4751387"/>
          </a:xfrm>
        </p:spPr>
        <p:txBody>
          <a:bodyPr/>
          <a:lstStyle/>
          <a:p>
            <a:r>
              <a:rPr kumimoji="1" lang="zh-CN" altLang="en-US" dirty="0"/>
              <a:t>各设备厂家网络层实现方式和架构封闭。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封闭架构导致层次和接口模糊封闭，功能单元界面不清晰。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封闭架构导致设备制造商对新技术的驱动力不强，协议更新慢。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AAD213-4911-C348-BBE0-E69930FE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E5752FE-C4E0-1F4F-8652-0E1DDAC22121}"/>
              </a:ext>
            </a:extLst>
          </p:cNvPr>
          <p:cNvSpPr/>
          <p:nvPr/>
        </p:nvSpPr>
        <p:spPr bwMode="auto">
          <a:xfrm>
            <a:off x="896376" y="5177035"/>
            <a:ext cx="3287726" cy="66987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u="none" dirty="0">
                <a:solidFill>
                  <a:schemeClr val="bg1"/>
                </a:solidFill>
              </a:rPr>
              <a:t>专有报文转发硬件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D05A71F-3A2D-3C47-A008-D11E874B41CC}"/>
              </a:ext>
            </a:extLst>
          </p:cNvPr>
          <p:cNvSpPr/>
          <p:nvPr/>
        </p:nvSpPr>
        <p:spPr bwMode="auto">
          <a:xfrm>
            <a:off x="895398" y="4420515"/>
            <a:ext cx="3239344" cy="669876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u="none" dirty="0">
                <a:solidFill>
                  <a:schemeClr val="bg1"/>
                </a:solidFill>
              </a:rPr>
              <a:t>专有路由器操作系统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7B4071E-005B-3B46-B433-EE78D2BE99F6}"/>
              </a:ext>
            </a:extLst>
          </p:cNvPr>
          <p:cNvSpPr/>
          <p:nvPr/>
        </p:nvSpPr>
        <p:spPr bwMode="auto">
          <a:xfrm>
            <a:off x="871734" y="3663995"/>
            <a:ext cx="815752" cy="6698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/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E3FA585-A052-154F-BC85-F6F39B90612B}"/>
              </a:ext>
            </a:extLst>
          </p:cNvPr>
          <p:cNvSpPr/>
          <p:nvPr/>
        </p:nvSpPr>
        <p:spPr bwMode="auto">
          <a:xfrm>
            <a:off x="1687486" y="3663995"/>
            <a:ext cx="815752" cy="6698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/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B7E6D25-877C-D04E-ABA2-CBF65381FF3E}"/>
              </a:ext>
            </a:extLst>
          </p:cNvPr>
          <p:cNvSpPr/>
          <p:nvPr/>
        </p:nvSpPr>
        <p:spPr bwMode="auto">
          <a:xfrm>
            <a:off x="3318990" y="3669678"/>
            <a:ext cx="815752" cy="6698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/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C99B275B-7477-BA4F-A606-452D3A66D9A3}"/>
              </a:ext>
            </a:extLst>
          </p:cNvPr>
          <p:cNvSpPr/>
          <p:nvPr/>
        </p:nvSpPr>
        <p:spPr bwMode="auto">
          <a:xfrm>
            <a:off x="5041134" y="5139895"/>
            <a:ext cx="3158836" cy="712519"/>
          </a:xfrm>
          <a:custGeom>
            <a:avLst/>
            <a:gdLst>
              <a:gd name="connsiteX0" fmla="*/ 0 w 3158836"/>
              <a:gd name="connsiteY0" fmla="*/ 0 h 712519"/>
              <a:gd name="connsiteX1" fmla="*/ 0 w 3158836"/>
              <a:gd name="connsiteY1" fmla="*/ 688769 h 712519"/>
              <a:gd name="connsiteX2" fmla="*/ 3146961 w 3158836"/>
              <a:gd name="connsiteY2" fmla="*/ 712519 h 712519"/>
              <a:gd name="connsiteX3" fmla="*/ 3158836 w 3158836"/>
              <a:gd name="connsiteY3" fmla="*/ 83127 h 712519"/>
              <a:gd name="connsiteX4" fmla="*/ 2398815 w 3158836"/>
              <a:gd name="connsiteY4" fmla="*/ 95002 h 712519"/>
              <a:gd name="connsiteX5" fmla="*/ 2398815 w 3158836"/>
              <a:gd name="connsiteY5" fmla="*/ 356259 h 712519"/>
              <a:gd name="connsiteX6" fmla="*/ 1294410 w 3158836"/>
              <a:gd name="connsiteY6" fmla="*/ 368135 h 712519"/>
              <a:gd name="connsiteX7" fmla="*/ 973776 w 3158836"/>
              <a:gd name="connsiteY7" fmla="*/ 154379 h 712519"/>
              <a:gd name="connsiteX8" fmla="*/ 0 w 3158836"/>
              <a:gd name="connsiteY8" fmla="*/ 0 h 71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8836" h="712519">
                <a:moveTo>
                  <a:pt x="0" y="0"/>
                </a:moveTo>
                <a:lnTo>
                  <a:pt x="0" y="688769"/>
                </a:lnTo>
                <a:lnTo>
                  <a:pt x="3146961" y="712519"/>
                </a:lnTo>
                <a:lnTo>
                  <a:pt x="3158836" y="83127"/>
                </a:lnTo>
                <a:lnTo>
                  <a:pt x="2398815" y="95002"/>
                </a:lnTo>
                <a:lnTo>
                  <a:pt x="2398815" y="356259"/>
                </a:lnTo>
                <a:lnTo>
                  <a:pt x="1294410" y="368135"/>
                </a:lnTo>
                <a:lnTo>
                  <a:pt x="973776" y="15437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2800" u="none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42398-79D1-FA4F-9628-7FC6551FC73E}"/>
              </a:ext>
            </a:extLst>
          </p:cNvPr>
          <p:cNvSpPr/>
          <p:nvPr/>
        </p:nvSpPr>
        <p:spPr>
          <a:xfrm>
            <a:off x="5375139" y="5454152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u="none" dirty="0">
                <a:solidFill>
                  <a:schemeClr val="bg1"/>
                </a:solidFill>
              </a:rPr>
              <a:t>专有报文转发硬件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5D48AF26-19E0-7142-BA78-2331E08EECAC}"/>
              </a:ext>
            </a:extLst>
          </p:cNvPr>
          <p:cNvSpPr/>
          <p:nvPr/>
        </p:nvSpPr>
        <p:spPr bwMode="auto">
          <a:xfrm>
            <a:off x="5005508" y="4082991"/>
            <a:ext cx="3194462" cy="1460665"/>
          </a:xfrm>
          <a:custGeom>
            <a:avLst/>
            <a:gdLst>
              <a:gd name="connsiteX0" fmla="*/ 35626 w 3194462"/>
              <a:gd name="connsiteY0" fmla="*/ 831273 h 1460665"/>
              <a:gd name="connsiteX1" fmla="*/ 486888 w 3194462"/>
              <a:gd name="connsiteY1" fmla="*/ 1235034 h 1460665"/>
              <a:gd name="connsiteX2" fmla="*/ 2090057 w 3194462"/>
              <a:gd name="connsiteY2" fmla="*/ 997527 h 1460665"/>
              <a:gd name="connsiteX3" fmla="*/ 2149433 w 3194462"/>
              <a:gd name="connsiteY3" fmla="*/ 1460665 h 1460665"/>
              <a:gd name="connsiteX4" fmla="*/ 2719449 w 3194462"/>
              <a:gd name="connsiteY4" fmla="*/ 1341912 h 1460665"/>
              <a:gd name="connsiteX5" fmla="*/ 2624446 w 3194462"/>
              <a:gd name="connsiteY5" fmla="*/ 1009402 h 1460665"/>
              <a:gd name="connsiteX6" fmla="*/ 3194462 w 3194462"/>
              <a:gd name="connsiteY6" fmla="*/ 1021278 h 1460665"/>
              <a:gd name="connsiteX7" fmla="*/ 3182587 w 3194462"/>
              <a:gd name="connsiteY7" fmla="*/ 391886 h 1460665"/>
              <a:gd name="connsiteX8" fmla="*/ 3182587 w 3194462"/>
              <a:gd name="connsiteY8" fmla="*/ 11875 h 1460665"/>
              <a:gd name="connsiteX9" fmla="*/ 2909454 w 3194462"/>
              <a:gd name="connsiteY9" fmla="*/ 35626 h 1460665"/>
              <a:gd name="connsiteX10" fmla="*/ 2897579 w 3194462"/>
              <a:gd name="connsiteY10" fmla="*/ 665018 h 1460665"/>
              <a:gd name="connsiteX11" fmla="*/ 2137558 w 3194462"/>
              <a:gd name="connsiteY11" fmla="*/ 688769 h 1460665"/>
              <a:gd name="connsiteX12" fmla="*/ 2125683 w 3194462"/>
              <a:gd name="connsiteY12" fmla="*/ 249382 h 1460665"/>
              <a:gd name="connsiteX13" fmla="*/ 1721922 w 3194462"/>
              <a:gd name="connsiteY13" fmla="*/ 273132 h 1460665"/>
              <a:gd name="connsiteX14" fmla="*/ 1686296 w 3194462"/>
              <a:gd name="connsiteY14" fmla="*/ 712519 h 1460665"/>
              <a:gd name="connsiteX15" fmla="*/ 1056904 w 3194462"/>
              <a:gd name="connsiteY15" fmla="*/ 748145 h 1460665"/>
              <a:gd name="connsiteX16" fmla="*/ 688768 w 3194462"/>
              <a:gd name="connsiteY16" fmla="*/ 130628 h 1460665"/>
              <a:gd name="connsiteX17" fmla="*/ 605641 w 3194462"/>
              <a:gd name="connsiteY17" fmla="*/ 0 h 1460665"/>
              <a:gd name="connsiteX18" fmla="*/ 0 w 3194462"/>
              <a:gd name="connsiteY18" fmla="*/ 71252 h 1460665"/>
              <a:gd name="connsiteX19" fmla="*/ 35626 w 3194462"/>
              <a:gd name="connsiteY19" fmla="*/ 831273 h 146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94462" h="1460665">
                <a:moveTo>
                  <a:pt x="35626" y="831273"/>
                </a:moveTo>
                <a:lnTo>
                  <a:pt x="486888" y="1235034"/>
                </a:lnTo>
                <a:lnTo>
                  <a:pt x="2090057" y="997527"/>
                </a:lnTo>
                <a:lnTo>
                  <a:pt x="2149433" y="1460665"/>
                </a:lnTo>
                <a:lnTo>
                  <a:pt x="2719449" y="1341912"/>
                </a:lnTo>
                <a:lnTo>
                  <a:pt x="2624446" y="1009402"/>
                </a:lnTo>
                <a:lnTo>
                  <a:pt x="3194462" y="1021278"/>
                </a:lnTo>
                <a:lnTo>
                  <a:pt x="3182587" y="391886"/>
                </a:lnTo>
                <a:lnTo>
                  <a:pt x="3182587" y="11875"/>
                </a:lnTo>
                <a:lnTo>
                  <a:pt x="2909454" y="35626"/>
                </a:lnTo>
                <a:lnTo>
                  <a:pt x="2897579" y="665018"/>
                </a:lnTo>
                <a:lnTo>
                  <a:pt x="2137558" y="688769"/>
                </a:lnTo>
                <a:lnTo>
                  <a:pt x="2125683" y="249382"/>
                </a:lnTo>
                <a:lnTo>
                  <a:pt x="1721922" y="273132"/>
                </a:lnTo>
                <a:lnTo>
                  <a:pt x="1686296" y="712519"/>
                </a:lnTo>
                <a:lnTo>
                  <a:pt x="1056904" y="748145"/>
                </a:lnTo>
                <a:lnTo>
                  <a:pt x="688768" y="130628"/>
                </a:lnTo>
                <a:lnTo>
                  <a:pt x="605641" y="0"/>
                </a:lnTo>
                <a:lnTo>
                  <a:pt x="0" y="71252"/>
                </a:lnTo>
                <a:lnTo>
                  <a:pt x="35626" y="83127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zh-CN" altLang="en-US" sz="2400" u="none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F0D691-292C-C040-AA05-3ECC8D9AB82D}"/>
              </a:ext>
            </a:extLst>
          </p:cNvPr>
          <p:cNvSpPr/>
          <p:nvPr/>
        </p:nvSpPr>
        <p:spPr>
          <a:xfrm>
            <a:off x="5125411" y="471537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u="none" dirty="0">
                <a:solidFill>
                  <a:schemeClr val="bg1"/>
                </a:solidFill>
              </a:rPr>
              <a:t>专有路由器操作系统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EB5001-CFDB-9A48-B75F-FE6EEB7A9C79}"/>
              </a:ext>
            </a:extLst>
          </p:cNvPr>
          <p:cNvSpPr/>
          <p:nvPr/>
        </p:nvSpPr>
        <p:spPr>
          <a:xfrm>
            <a:off x="2558252" y="377503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u="none" dirty="0"/>
              <a:t>……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F8E063F-5B31-EE4A-83BB-333744E7BE17}"/>
              </a:ext>
            </a:extLst>
          </p:cNvPr>
          <p:cNvSpPr/>
          <p:nvPr/>
        </p:nvSpPr>
        <p:spPr bwMode="auto">
          <a:xfrm>
            <a:off x="6167255" y="3895930"/>
            <a:ext cx="761182" cy="7007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6000"/>
                  <a:lumMod val="98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/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F8BF15F-4E3F-3244-BC5E-E6EAC5D7AE40}"/>
              </a:ext>
            </a:extLst>
          </p:cNvPr>
          <p:cNvSpPr/>
          <p:nvPr/>
        </p:nvSpPr>
        <p:spPr bwMode="auto">
          <a:xfrm>
            <a:off x="7452320" y="3808836"/>
            <a:ext cx="761182" cy="9513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  <a:alpha val="34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u="none" dirty="0"/>
              <a:t>路由应用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679B4C-921A-FA44-86B7-69746E2915A4}"/>
              </a:ext>
            </a:extLst>
          </p:cNvPr>
          <p:cNvSpPr/>
          <p:nvPr/>
        </p:nvSpPr>
        <p:spPr>
          <a:xfrm>
            <a:off x="1921396" y="582335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dirty="0"/>
              <a:t>标准网络层实现</a:t>
            </a:r>
            <a:endParaRPr lang="zh-CN" altLang="en-US" u="none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133617-9E9F-FA45-8470-C51858687737}"/>
              </a:ext>
            </a:extLst>
          </p:cNvPr>
          <p:cNvSpPr/>
          <p:nvPr/>
        </p:nvSpPr>
        <p:spPr>
          <a:xfrm>
            <a:off x="5452083" y="58531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dirty="0"/>
              <a:t>实际网络层的封闭实现</a:t>
            </a:r>
            <a:endParaRPr lang="zh-CN" altLang="en-US" u="none" dirty="0"/>
          </a:p>
        </p:txBody>
      </p:sp>
    </p:spTree>
    <p:extLst>
      <p:ext uri="{BB962C8B-B14F-4D97-AF65-F5344CB8AC3E}">
        <p14:creationId xmlns:p14="http://schemas.microsoft.com/office/powerpoint/2010/main" val="5763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9B33761-EB8F-4F47-8229-C7B510FAF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7355087"/>
            <a:ext cx="53562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i="1">
                <a:latin typeface="宋体" panose="02010600030101010101" pitchFamily="2" charset="-122"/>
              </a:rPr>
              <a:t>来自</a:t>
            </a:r>
            <a:r>
              <a:rPr lang="en-US" altLang="zh-CN" sz="2000" i="1">
                <a:latin typeface="宋体" panose="02010600030101010101" pitchFamily="2" charset="-122"/>
              </a:rPr>
              <a:t>MAC </a:t>
            </a:r>
            <a:r>
              <a:rPr lang="zh-CN" altLang="en-US" sz="2000" i="1">
                <a:latin typeface="宋体" panose="02010600030101010101" pitchFamily="2" charset="-122"/>
              </a:rPr>
              <a:t>地址为</a:t>
            </a:r>
            <a:r>
              <a:rPr lang="en-US" altLang="zh-CN" sz="2000" i="1">
                <a:latin typeface="宋体" panose="02010600030101010101" pitchFamily="2" charset="-122"/>
              </a:rPr>
              <a:t> 22:A7:23:11:E1:02</a:t>
            </a:r>
            <a:r>
              <a:rPr lang="zh-CN" altLang="en-US" sz="2000" i="1">
                <a:latin typeface="宋体" panose="02010600030101010101" pitchFamily="2" charset="-122"/>
              </a:rPr>
              <a:t>的帧</a:t>
            </a:r>
            <a:r>
              <a:rPr lang="en-US" altLang="zh-CN" sz="2000" i="1">
                <a:latin typeface="宋体" panose="02010600030101010101" pitchFamily="2" charset="-122"/>
              </a:rPr>
              <a:t> </a:t>
            </a:r>
            <a:r>
              <a:rPr lang="zh-CN" altLang="en-US" sz="2000" i="1">
                <a:latin typeface="宋体" panose="02010600030101010101" pitchFamily="2" charset="-122"/>
              </a:rPr>
              <a:t>应该通过</a:t>
            </a:r>
            <a:r>
              <a:rPr lang="en-US" altLang="zh-CN" sz="2000" i="1">
                <a:latin typeface="宋体" panose="02010600030101010101" pitchFamily="2" charset="-122"/>
              </a:rPr>
              <a:t>port </a:t>
            </a:r>
            <a:r>
              <a:rPr lang="en-US" altLang="zh-CN" sz="2000">
                <a:latin typeface="宋体" panose="02010600030101010101" pitchFamily="2" charset="-122"/>
              </a:rPr>
              <a:t>3</a:t>
            </a:r>
            <a:r>
              <a:rPr lang="zh-CN" altLang="en-US" sz="2000">
                <a:latin typeface="宋体" panose="02010600030101010101" pitchFamily="2" charset="-122"/>
              </a:rPr>
              <a:t>转发</a:t>
            </a:r>
            <a:r>
              <a:rPr lang="en-US" altLang="zh-CN" sz="200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71066384-087D-6240-8A8A-7A7FE2AAE648}"/>
              </a:ext>
            </a:extLst>
          </p:cNvPr>
          <p:cNvSpPr txBox="1">
            <a:spLocks noChangeArrowheads="1"/>
          </p:cNvSpPr>
          <p:nvPr/>
        </p:nvSpPr>
        <p:spPr>
          <a:xfrm>
            <a:off x="417513" y="485775"/>
            <a:ext cx="7772400" cy="65458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18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36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54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72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u="none" kern="0">
                <a:latin typeface="Calibri" panose="020F0502020204030204" pitchFamily="34" charset="0"/>
                <a:ea typeface="MS PGothic" panose="020B0600070205080204" pitchFamily="34" charset="-128"/>
              </a:rPr>
              <a:t>OpenFlow </a:t>
            </a:r>
            <a:r>
              <a:rPr lang="zh-CN" altLang="en-US" u="none" kern="0">
                <a:latin typeface="Calibri" panose="020F0502020204030204" pitchFamily="34" charset="0"/>
                <a:ea typeface="MS PGothic" panose="020B0600070205080204" pitchFamily="34" charset="-128"/>
              </a:rPr>
              <a:t>流表匹配示例</a:t>
            </a:r>
            <a:endParaRPr lang="en-US" altLang="zh-CN" u="none" kern="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0" name="Rectangle 2">
            <a:extLst>
              <a:ext uri="{FF2B5EF4-FFF2-40B4-BE49-F238E27FC236}">
                <a16:creationId xmlns:a16="http://schemas.microsoft.com/office/drawing/2014/main" id="{11D86F9A-0073-3244-A01E-211D4344EBFB}"/>
              </a:ext>
            </a:extLst>
          </p:cNvPr>
          <p:cNvSpPr>
            <a:spLocks/>
          </p:cNvSpPr>
          <p:nvPr/>
        </p:nvSpPr>
        <p:spPr bwMode="auto">
          <a:xfrm>
            <a:off x="582613" y="1256689"/>
            <a:ext cx="4616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u="none" dirty="0">
                <a:latin typeface="Calibri" charset="0"/>
                <a:cs typeface="Gill Sans" charset="0"/>
              </a:rPr>
              <a:t>交换</a:t>
            </a:r>
            <a:endParaRPr lang="en-US" u="none" dirty="0">
              <a:latin typeface="Calibri" charset="0"/>
              <a:cs typeface="Gill Sans" charset="0"/>
            </a:endParaRPr>
          </a:p>
        </p:txBody>
      </p:sp>
      <p:sp>
        <p:nvSpPr>
          <p:cNvPr id="121" name="Rectangle 3">
            <a:extLst>
              <a:ext uri="{FF2B5EF4-FFF2-40B4-BE49-F238E27FC236}">
                <a16:creationId xmlns:a16="http://schemas.microsoft.com/office/drawing/2014/main" id="{526EC541-5087-5748-83DA-B6AA22CF6344}"/>
              </a:ext>
            </a:extLst>
          </p:cNvPr>
          <p:cNvSpPr>
            <a:spLocks/>
          </p:cNvSpPr>
          <p:nvPr/>
        </p:nvSpPr>
        <p:spPr bwMode="auto">
          <a:xfrm>
            <a:off x="704850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grpSp>
        <p:nvGrpSpPr>
          <p:cNvPr id="122" name="Group 4">
            <a:extLst>
              <a:ext uri="{FF2B5EF4-FFF2-40B4-BE49-F238E27FC236}">
                <a16:creationId xmlns:a16="http://schemas.microsoft.com/office/drawing/2014/main" id="{DB5A4D07-A2CA-CA47-9CC9-3744AEEECCB9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1789682"/>
            <a:ext cx="7483475" cy="571500"/>
            <a:chOff x="0" y="0"/>
            <a:chExt cx="6704" cy="512"/>
          </a:xfrm>
        </p:grpSpPr>
        <p:sp>
          <p:nvSpPr>
            <p:cNvPr id="123" name="Rectangle 5">
              <a:extLst>
                <a:ext uri="{FF2B5EF4-FFF2-40B4-BE49-F238E27FC236}">
                  <a16:creationId xmlns:a16="http://schemas.microsoft.com/office/drawing/2014/main" id="{2BAA3D43-B672-AC47-B237-BD9078249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24" name="Rectangle 6">
              <a:extLst>
                <a:ext uri="{FF2B5EF4-FFF2-40B4-BE49-F238E27FC236}">
                  <a16:creationId xmlns:a16="http://schemas.microsoft.com/office/drawing/2014/main" id="{0D3E4C1D-2656-D843-B748-822EE9002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Switch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Port</a:t>
              </a:r>
            </a:p>
          </p:txBody>
        </p:sp>
        <p:sp>
          <p:nvSpPr>
            <p:cNvPr id="125" name="Rectangle 7">
              <a:extLst>
                <a:ext uri="{FF2B5EF4-FFF2-40B4-BE49-F238E27FC236}">
                  <a16:creationId xmlns:a16="http://schemas.microsoft.com/office/drawing/2014/main" id="{6071307B-D100-D34A-9BD6-7F9855115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26" name="Rectangle 8">
              <a:extLst>
                <a:ext uri="{FF2B5EF4-FFF2-40B4-BE49-F238E27FC236}">
                  <a16:creationId xmlns:a16="http://schemas.microsoft.com/office/drawing/2014/main" id="{DDCAD971-4769-9345-B259-06FFB35D8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127" name="Rectangle 9">
              <a:extLst>
                <a:ext uri="{FF2B5EF4-FFF2-40B4-BE49-F238E27FC236}">
                  <a16:creationId xmlns:a16="http://schemas.microsoft.com/office/drawing/2014/main" id="{9F95D69D-6C7B-0945-A462-74C39F85D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28" name="Rectangle 10">
              <a:extLst>
                <a:ext uri="{FF2B5EF4-FFF2-40B4-BE49-F238E27FC236}">
                  <a16:creationId xmlns:a16="http://schemas.microsoft.com/office/drawing/2014/main" id="{9FD87559-BF9E-3646-AE96-D44AC5239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129" name="Rectangle 11">
              <a:extLst>
                <a:ext uri="{FF2B5EF4-FFF2-40B4-BE49-F238E27FC236}">
                  <a16:creationId xmlns:a16="http://schemas.microsoft.com/office/drawing/2014/main" id="{3B9CB3A3-F755-C34B-8D18-75FECEE74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30" name="Rectangle 12">
              <a:extLst>
                <a:ext uri="{FF2B5EF4-FFF2-40B4-BE49-F238E27FC236}">
                  <a16:creationId xmlns:a16="http://schemas.microsoft.com/office/drawing/2014/main" id="{77BC8D19-8640-BD4E-A169-18333BBA1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Eth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type</a:t>
              </a:r>
            </a:p>
          </p:txBody>
        </p:sp>
        <p:sp>
          <p:nvSpPr>
            <p:cNvPr id="131" name="Rectangle 13">
              <a:extLst>
                <a:ext uri="{FF2B5EF4-FFF2-40B4-BE49-F238E27FC236}">
                  <a16:creationId xmlns:a16="http://schemas.microsoft.com/office/drawing/2014/main" id="{90047145-D4AC-FE46-A134-21036E8E6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32" name="Rectangle 14">
              <a:extLst>
                <a:ext uri="{FF2B5EF4-FFF2-40B4-BE49-F238E27FC236}">
                  <a16:creationId xmlns:a16="http://schemas.microsoft.com/office/drawing/2014/main" id="{7B0B9653-AD54-0044-AE00-DE55D2816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VLAN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ID</a:t>
              </a:r>
            </a:p>
          </p:txBody>
        </p:sp>
        <p:sp>
          <p:nvSpPr>
            <p:cNvPr id="133" name="Rectangle 15">
              <a:extLst>
                <a:ext uri="{FF2B5EF4-FFF2-40B4-BE49-F238E27FC236}">
                  <a16:creationId xmlns:a16="http://schemas.microsoft.com/office/drawing/2014/main" id="{6736C6DE-0D8D-1142-962F-9A23A155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34" name="Rectangle 16">
              <a:extLst>
                <a:ext uri="{FF2B5EF4-FFF2-40B4-BE49-F238E27FC236}">
                  <a16:creationId xmlns:a16="http://schemas.microsoft.com/office/drawing/2014/main" id="{88C33B34-7170-E644-9502-A104517CA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135" name="Rectangle 17">
              <a:extLst>
                <a:ext uri="{FF2B5EF4-FFF2-40B4-BE49-F238E27FC236}">
                  <a16:creationId xmlns:a16="http://schemas.microsoft.com/office/drawing/2014/main" id="{1FF3F626-3FDD-594B-B383-ABC814A6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36" name="Rectangle 18">
              <a:extLst>
                <a:ext uri="{FF2B5EF4-FFF2-40B4-BE49-F238E27FC236}">
                  <a16:creationId xmlns:a16="http://schemas.microsoft.com/office/drawing/2014/main" id="{BEEC66B5-6F39-6F44-882E-A120AC9B8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137" name="Rectangle 19">
              <a:extLst>
                <a:ext uri="{FF2B5EF4-FFF2-40B4-BE49-F238E27FC236}">
                  <a16:creationId xmlns:a16="http://schemas.microsoft.com/office/drawing/2014/main" id="{FA9AC44C-7544-4C40-A71C-5C791BDE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38" name="Rectangle 20">
              <a:extLst>
                <a:ext uri="{FF2B5EF4-FFF2-40B4-BE49-F238E27FC236}">
                  <a16:creationId xmlns:a16="http://schemas.microsoft.com/office/drawing/2014/main" id="{90E4A136-68A7-F047-84FA-9733BA7B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Prot</a:t>
              </a:r>
            </a:p>
          </p:txBody>
        </p:sp>
        <p:sp>
          <p:nvSpPr>
            <p:cNvPr id="139" name="Rectangle 21">
              <a:extLst>
                <a:ext uri="{FF2B5EF4-FFF2-40B4-BE49-F238E27FC236}">
                  <a16:creationId xmlns:a16="http://schemas.microsoft.com/office/drawing/2014/main" id="{428C68A3-5161-9749-8A0F-0AE75C63E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40" name="Rectangle 22">
              <a:extLst>
                <a:ext uri="{FF2B5EF4-FFF2-40B4-BE49-F238E27FC236}">
                  <a16:creationId xmlns:a16="http://schemas.microsoft.com/office/drawing/2014/main" id="{188A1F3E-2ADC-DC45-A17B-371D40933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sport</a:t>
              </a:r>
            </a:p>
          </p:txBody>
        </p:sp>
        <p:sp>
          <p:nvSpPr>
            <p:cNvPr id="141" name="Rectangle 23">
              <a:extLst>
                <a:ext uri="{FF2B5EF4-FFF2-40B4-BE49-F238E27FC236}">
                  <a16:creationId xmlns:a16="http://schemas.microsoft.com/office/drawing/2014/main" id="{0C86C52E-EC4E-1A4C-BBCF-388D0CA63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42" name="Rectangle 24">
              <a:extLst>
                <a:ext uri="{FF2B5EF4-FFF2-40B4-BE49-F238E27FC236}">
                  <a16:creationId xmlns:a16="http://schemas.microsoft.com/office/drawing/2014/main" id="{8ABB8329-02F6-724A-8CD3-CEC057CC3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dport</a:t>
              </a:r>
            </a:p>
          </p:txBody>
        </p:sp>
        <p:sp>
          <p:nvSpPr>
            <p:cNvPr id="143" name="Rectangle 25">
              <a:extLst>
                <a:ext uri="{FF2B5EF4-FFF2-40B4-BE49-F238E27FC236}">
                  <a16:creationId xmlns:a16="http://schemas.microsoft.com/office/drawing/2014/main" id="{08ECC196-DB5B-0B48-ACC4-37D05E41D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44" name="Rectangle 26">
              <a:extLst>
                <a:ext uri="{FF2B5EF4-FFF2-40B4-BE49-F238E27FC236}">
                  <a16:creationId xmlns:a16="http://schemas.microsoft.com/office/drawing/2014/main" id="{DBC2B5F9-460C-AF4C-A5EC-34D1D1A9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Action</a:t>
              </a:r>
            </a:p>
          </p:txBody>
        </p:sp>
      </p:grpSp>
      <p:sp>
        <p:nvSpPr>
          <p:cNvPr id="145" name="Rectangle 27">
            <a:extLst>
              <a:ext uri="{FF2B5EF4-FFF2-40B4-BE49-F238E27FC236}">
                <a16:creationId xmlns:a16="http://schemas.microsoft.com/office/drawing/2014/main" id="{1A562E45-366F-784C-B1FB-940F58013DED}"/>
              </a:ext>
            </a:extLst>
          </p:cNvPr>
          <p:cNvSpPr>
            <a:spLocks/>
          </p:cNvSpPr>
          <p:nvPr/>
        </p:nvSpPr>
        <p:spPr bwMode="auto">
          <a:xfrm>
            <a:off x="1365250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47" name="Rectangle 28">
            <a:extLst>
              <a:ext uri="{FF2B5EF4-FFF2-40B4-BE49-F238E27FC236}">
                <a16:creationId xmlns:a16="http://schemas.microsoft.com/office/drawing/2014/main" id="{D528F960-0235-AC4D-AC86-19ABC7996B32}"/>
              </a:ext>
            </a:extLst>
          </p:cNvPr>
          <p:cNvSpPr>
            <a:spLocks/>
          </p:cNvSpPr>
          <p:nvPr/>
        </p:nvSpPr>
        <p:spPr bwMode="auto">
          <a:xfrm>
            <a:off x="1962150" y="2437382"/>
            <a:ext cx="11350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00:1f:..</a:t>
            </a:r>
          </a:p>
        </p:txBody>
      </p:sp>
      <p:sp>
        <p:nvSpPr>
          <p:cNvPr id="148" name="Rectangle 29">
            <a:extLst>
              <a:ext uri="{FF2B5EF4-FFF2-40B4-BE49-F238E27FC236}">
                <a16:creationId xmlns:a16="http://schemas.microsoft.com/office/drawing/2014/main" id="{C9D543C4-6A71-5241-B9FB-9EA9F1F6CFC1}"/>
              </a:ext>
            </a:extLst>
          </p:cNvPr>
          <p:cNvSpPr>
            <a:spLocks/>
          </p:cNvSpPr>
          <p:nvPr/>
        </p:nvSpPr>
        <p:spPr bwMode="auto">
          <a:xfrm>
            <a:off x="2686050" y="2458019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50" name="Rectangle 30">
            <a:extLst>
              <a:ext uri="{FF2B5EF4-FFF2-40B4-BE49-F238E27FC236}">
                <a16:creationId xmlns:a16="http://schemas.microsoft.com/office/drawing/2014/main" id="{4F08B4A8-F2CB-0D43-871F-E5F3B5299F77}"/>
              </a:ext>
            </a:extLst>
          </p:cNvPr>
          <p:cNvSpPr>
            <a:spLocks/>
          </p:cNvSpPr>
          <p:nvPr/>
        </p:nvSpPr>
        <p:spPr bwMode="auto">
          <a:xfrm>
            <a:off x="3348038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53" name="Rectangle 31">
            <a:extLst>
              <a:ext uri="{FF2B5EF4-FFF2-40B4-BE49-F238E27FC236}">
                <a16:creationId xmlns:a16="http://schemas.microsoft.com/office/drawing/2014/main" id="{C51DCE4F-0110-F948-A091-69AC0A5DDB89}"/>
              </a:ext>
            </a:extLst>
          </p:cNvPr>
          <p:cNvSpPr>
            <a:spLocks/>
          </p:cNvSpPr>
          <p:nvPr/>
        </p:nvSpPr>
        <p:spPr bwMode="auto">
          <a:xfrm>
            <a:off x="4008438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64" name="Rectangle 32">
            <a:extLst>
              <a:ext uri="{FF2B5EF4-FFF2-40B4-BE49-F238E27FC236}">
                <a16:creationId xmlns:a16="http://schemas.microsoft.com/office/drawing/2014/main" id="{67190EB8-C6FC-AF4B-9FA3-CBC8545C18B9}"/>
              </a:ext>
            </a:extLst>
          </p:cNvPr>
          <p:cNvSpPr>
            <a:spLocks/>
          </p:cNvSpPr>
          <p:nvPr/>
        </p:nvSpPr>
        <p:spPr bwMode="auto">
          <a:xfrm>
            <a:off x="4668838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65" name="Rectangle 33">
            <a:extLst>
              <a:ext uri="{FF2B5EF4-FFF2-40B4-BE49-F238E27FC236}">
                <a16:creationId xmlns:a16="http://schemas.microsoft.com/office/drawing/2014/main" id="{6665D0F7-C158-674E-A533-09DDFD12ACB9}"/>
              </a:ext>
            </a:extLst>
          </p:cNvPr>
          <p:cNvSpPr>
            <a:spLocks/>
          </p:cNvSpPr>
          <p:nvPr/>
        </p:nvSpPr>
        <p:spPr bwMode="auto">
          <a:xfrm>
            <a:off x="5338763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66" name="Rectangle 34">
            <a:extLst>
              <a:ext uri="{FF2B5EF4-FFF2-40B4-BE49-F238E27FC236}">
                <a16:creationId xmlns:a16="http://schemas.microsoft.com/office/drawing/2014/main" id="{9E89EC50-FAE3-FD41-B687-9B34DE89DD0C}"/>
              </a:ext>
            </a:extLst>
          </p:cNvPr>
          <p:cNvSpPr>
            <a:spLocks/>
          </p:cNvSpPr>
          <p:nvPr/>
        </p:nvSpPr>
        <p:spPr bwMode="auto">
          <a:xfrm>
            <a:off x="5999163" y="2458019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67" name="Rectangle 35">
            <a:extLst>
              <a:ext uri="{FF2B5EF4-FFF2-40B4-BE49-F238E27FC236}">
                <a16:creationId xmlns:a16="http://schemas.microsoft.com/office/drawing/2014/main" id="{82F7370E-5110-5240-9187-E7B4B1D766B2}"/>
              </a:ext>
            </a:extLst>
          </p:cNvPr>
          <p:cNvSpPr>
            <a:spLocks/>
          </p:cNvSpPr>
          <p:nvPr/>
        </p:nvSpPr>
        <p:spPr bwMode="auto">
          <a:xfrm>
            <a:off x="6661150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68" name="Rectangle 36">
            <a:extLst>
              <a:ext uri="{FF2B5EF4-FFF2-40B4-BE49-F238E27FC236}">
                <a16:creationId xmlns:a16="http://schemas.microsoft.com/office/drawing/2014/main" id="{06769348-A287-784D-A655-57D47DE84210}"/>
              </a:ext>
            </a:extLst>
          </p:cNvPr>
          <p:cNvSpPr>
            <a:spLocks/>
          </p:cNvSpPr>
          <p:nvPr/>
        </p:nvSpPr>
        <p:spPr bwMode="auto">
          <a:xfrm>
            <a:off x="7419975" y="2458019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port6</a:t>
            </a:r>
          </a:p>
        </p:txBody>
      </p:sp>
      <p:sp>
        <p:nvSpPr>
          <p:cNvPr id="169" name="Rectangle 37">
            <a:extLst>
              <a:ext uri="{FF2B5EF4-FFF2-40B4-BE49-F238E27FC236}">
                <a16:creationId xmlns:a16="http://schemas.microsoft.com/office/drawing/2014/main" id="{061292B6-0BC9-C94C-808E-E651909895F8}"/>
              </a:ext>
            </a:extLst>
          </p:cNvPr>
          <p:cNvSpPr>
            <a:spLocks/>
          </p:cNvSpPr>
          <p:nvPr/>
        </p:nvSpPr>
        <p:spPr bwMode="auto">
          <a:xfrm>
            <a:off x="584200" y="2980714"/>
            <a:ext cx="9233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u="none" dirty="0">
                <a:latin typeface="Calibri" charset="0"/>
                <a:cs typeface="Gill Sans" charset="0"/>
              </a:rPr>
              <a:t>按流交换</a:t>
            </a:r>
            <a:endParaRPr lang="en-US" u="none" dirty="0">
              <a:latin typeface="Calibri" charset="0"/>
              <a:cs typeface="Gill Sans" charset="0"/>
            </a:endParaRPr>
          </a:p>
        </p:txBody>
      </p:sp>
      <p:sp>
        <p:nvSpPr>
          <p:cNvPr id="170" name="Rectangle 38">
            <a:extLst>
              <a:ext uri="{FF2B5EF4-FFF2-40B4-BE49-F238E27FC236}">
                <a16:creationId xmlns:a16="http://schemas.microsoft.com/office/drawing/2014/main" id="{7A917A40-6180-DF47-A737-5CC719D2E634}"/>
              </a:ext>
            </a:extLst>
          </p:cNvPr>
          <p:cNvSpPr>
            <a:spLocks/>
          </p:cNvSpPr>
          <p:nvPr/>
        </p:nvSpPr>
        <p:spPr bwMode="auto">
          <a:xfrm>
            <a:off x="704850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port3</a:t>
            </a:r>
          </a:p>
        </p:txBody>
      </p:sp>
      <p:grpSp>
        <p:nvGrpSpPr>
          <p:cNvPr id="171" name="Group 39">
            <a:extLst>
              <a:ext uri="{FF2B5EF4-FFF2-40B4-BE49-F238E27FC236}">
                <a16:creationId xmlns:a16="http://schemas.microsoft.com/office/drawing/2014/main" id="{44A61902-A281-4848-94B5-6C6934AEA567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3469257"/>
            <a:ext cx="7483475" cy="571500"/>
            <a:chOff x="0" y="0"/>
            <a:chExt cx="6704" cy="512"/>
          </a:xfrm>
        </p:grpSpPr>
        <p:sp>
          <p:nvSpPr>
            <p:cNvPr id="172" name="Rectangle 40">
              <a:extLst>
                <a:ext uri="{FF2B5EF4-FFF2-40B4-BE49-F238E27FC236}">
                  <a16:creationId xmlns:a16="http://schemas.microsoft.com/office/drawing/2014/main" id="{6654B5BE-902C-104B-BDFD-C6A828141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73" name="Rectangle 41">
              <a:extLst>
                <a:ext uri="{FF2B5EF4-FFF2-40B4-BE49-F238E27FC236}">
                  <a16:creationId xmlns:a16="http://schemas.microsoft.com/office/drawing/2014/main" id="{BEFBE179-30BE-DB45-9FAB-8F3FF0C82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Switch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Port</a:t>
              </a:r>
            </a:p>
          </p:txBody>
        </p:sp>
        <p:sp>
          <p:nvSpPr>
            <p:cNvPr id="174" name="Rectangle 42">
              <a:extLst>
                <a:ext uri="{FF2B5EF4-FFF2-40B4-BE49-F238E27FC236}">
                  <a16:creationId xmlns:a16="http://schemas.microsoft.com/office/drawing/2014/main" id="{2B87C1EE-C4AF-E546-856A-DCA85DE1C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75" name="Rectangle 43">
              <a:extLst>
                <a:ext uri="{FF2B5EF4-FFF2-40B4-BE49-F238E27FC236}">
                  <a16:creationId xmlns:a16="http://schemas.microsoft.com/office/drawing/2014/main" id="{C925A84E-F423-D94D-A8EC-4EE92EC2D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176" name="Rectangle 44">
              <a:extLst>
                <a:ext uri="{FF2B5EF4-FFF2-40B4-BE49-F238E27FC236}">
                  <a16:creationId xmlns:a16="http://schemas.microsoft.com/office/drawing/2014/main" id="{2CCF16F2-C406-9A44-A39D-AC9697D98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77" name="Rectangle 45">
              <a:extLst>
                <a:ext uri="{FF2B5EF4-FFF2-40B4-BE49-F238E27FC236}">
                  <a16:creationId xmlns:a16="http://schemas.microsoft.com/office/drawing/2014/main" id="{EFAC923F-49DA-EE42-BAE4-27F62DAF9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178" name="Rectangle 46">
              <a:extLst>
                <a:ext uri="{FF2B5EF4-FFF2-40B4-BE49-F238E27FC236}">
                  <a16:creationId xmlns:a16="http://schemas.microsoft.com/office/drawing/2014/main" id="{1C6F0C51-F9B3-A143-A1C2-31DB539B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79" name="Rectangle 47">
              <a:extLst>
                <a:ext uri="{FF2B5EF4-FFF2-40B4-BE49-F238E27FC236}">
                  <a16:creationId xmlns:a16="http://schemas.microsoft.com/office/drawing/2014/main" id="{CDEDF973-4DF9-9C46-B849-F1E05DBE8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Eth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type</a:t>
              </a:r>
            </a:p>
          </p:txBody>
        </p:sp>
        <p:sp>
          <p:nvSpPr>
            <p:cNvPr id="180" name="Rectangle 48">
              <a:extLst>
                <a:ext uri="{FF2B5EF4-FFF2-40B4-BE49-F238E27FC236}">
                  <a16:creationId xmlns:a16="http://schemas.microsoft.com/office/drawing/2014/main" id="{4C91420D-A9FA-FE42-BD6F-B4BC36ABD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81" name="Rectangle 49">
              <a:extLst>
                <a:ext uri="{FF2B5EF4-FFF2-40B4-BE49-F238E27FC236}">
                  <a16:creationId xmlns:a16="http://schemas.microsoft.com/office/drawing/2014/main" id="{7A624607-F0DB-8E46-9E72-EF3FE87BE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VLAN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ID</a:t>
              </a:r>
            </a:p>
          </p:txBody>
        </p:sp>
        <p:sp>
          <p:nvSpPr>
            <p:cNvPr id="182" name="Rectangle 50">
              <a:extLst>
                <a:ext uri="{FF2B5EF4-FFF2-40B4-BE49-F238E27FC236}">
                  <a16:creationId xmlns:a16="http://schemas.microsoft.com/office/drawing/2014/main" id="{A48CABE4-9B79-4844-8E41-E15CCCDC8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83" name="Rectangle 51">
              <a:extLst>
                <a:ext uri="{FF2B5EF4-FFF2-40B4-BE49-F238E27FC236}">
                  <a16:creationId xmlns:a16="http://schemas.microsoft.com/office/drawing/2014/main" id="{EE88FB4B-76E7-0E41-B8CA-75735E923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184" name="Rectangle 52">
              <a:extLst>
                <a:ext uri="{FF2B5EF4-FFF2-40B4-BE49-F238E27FC236}">
                  <a16:creationId xmlns:a16="http://schemas.microsoft.com/office/drawing/2014/main" id="{619518EB-ADB0-E541-96F4-8E08762B5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85" name="Rectangle 53">
              <a:extLst>
                <a:ext uri="{FF2B5EF4-FFF2-40B4-BE49-F238E27FC236}">
                  <a16:creationId xmlns:a16="http://schemas.microsoft.com/office/drawing/2014/main" id="{A965F3A5-7163-D845-84B0-F61DEDA05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187" name="Rectangle 54">
              <a:extLst>
                <a:ext uri="{FF2B5EF4-FFF2-40B4-BE49-F238E27FC236}">
                  <a16:creationId xmlns:a16="http://schemas.microsoft.com/office/drawing/2014/main" id="{1EB74685-9998-7544-8E34-11EE71D73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88" name="Rectangle 55">
              <a:extLst>
                <a:ext uri="{FF2B5EF4-FFF2-40B4-BE49-F238E27FC236}">
                  <a16:creationId xmlns:a16="http://schemas.microsoft.com/office/drawing/2014/main" id="{D472B904-6E46-544C-97EC-7FC179F5B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Prot</a:t>
              </a:r>
            </a:p>
          </p:txBody>
        </p:sp>
        <p:sp>
          <p:nvSpPr>
            <p:cNvPr id="190" name="Rectangle 56">
              <a:extLst>
                <a:ext uri="{FF2B5EF4-FFF2-40B4-BE49-F238E27FC236}">
                  <a16:creationId xmlns:a16="http://schemas.microsoft.com/office/drawing/2014/main" id="{07D7D0F9-9C67-9646-BA33-E0648F65E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93" name="Rectangle 57">
              <a:extLst>
                <a:ext uri="{FF2B5EF4-FFF2-40B4-BE49-F238E27FC236}">
                  <a16:creationId xmlns:a16="http://schemas.microsoft.com/office/drawing/2014/main" id="{43C2658D-69C1-6A49-B9CE-A396B64BD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sport</a:t>
              </a:r>
            </a:p>
          </p:txBody>
        </p:sp>
        <p:sp>
          <p:nvSpPr>
            <p:cNvPr id="204" name="Rectangle 58">
              <a:extLst>
                <a:ext uri="{FF2B5EF4-FFF2-40B4-BE49-F238E27FC236}">
                  <a16:creationId xmlns:a16="http://schemas.microsoft.com/office/drawing/2014/main" id="{AAD2973D-B854-5745-9814-475B85F85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05" name="Rectangle 59">
              <a:extLst>
                <a:ext uri="{FF2B5EF4-FFF2-40B4-BE49-F238E27FC236}">
                  <a16:creationId xmlns:a16="http://schemas.microsoft.com/office/drawing/2014/main" id="{D1EEC7B3-9874-D547-AEB8-8FA4FD7B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dport</a:t>
              </a:r>
            </a:p>
          </p:txBody>
        </p:sp>
        <p:sp>
          <p:nvSpPr>
            <p:cNvPr id="206" name="Rectangle 60">
              <a:extLst>
                <a:ext uri="{FF2B5EF4-FFF2-40B4-BE49-F238E27FC236}">
                  <a16:creationId xmlns:a16="http://schemas.microsoft.com/office/drawing/2014/main" id="{78FAA1F1-A618-C342-B732-654F3FCE2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07" name="Rectangle 61">
              <a:extLst>
                <a:ext uri="{FF2B5EF4-FFF2-40B4-BE49-F238E27FC236}">
                  <a16:creationId xmlns:a16="http://schemas.microsoft.com/office/drawing/2014/main" id="{67DE19A5-6783-9A49-B9F4-1035C6F59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Action</a:t>
              </a:r>
            </a:p>
          </p:txBody>
        </p:sp>
      </p:grpSp>
      <p:sp>
        <p:nvSpPr>
          <p:cNvPr id="208" name="Rectangle 62">
            <a:extLst>
              <a:ext uri="{FF2B5EF4-FFF2-40B4-BE49-F238E27FC236}">
                <a16:creationId xmlns:a16="http://schemas.microsoft.com/office/drawing/2014/main" id="{2A2D4F9C-FEA4-5B40-80EF-C7676649102D}"/>
              </a:ext>
            </a:extLst>
          </p:cNvPr>
          <p:cNvSpPr>
            <a:spLocks/>
          </p:cNvSpPr>
          <p:nvPr/>
        </p:nvSpPr>
        <p:spPr bwMode="auto">
          <a:xfrm>
            <a:off x="1365250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00:20..</a:t>
            </a:r>
          </a:p>
        </p:txBody>
      </p:sp>
      <p:sp>
        <p:nvSpPr>
          <p:cNvPr id="209" name="Rectangle 63">
            <a:extLst>
              <a:ext uri="{FF2B5EF4-FFF2-40B4-BE49-F238E27FC236}">
                <a16:creationId xmlns:a16="http://schemas.microsoft.com/office/drawing/2014/main" id="{F50D2F9A-E960-994C-9296-846A22863636}"/>
              </a:ext>
            </a:extLst>
          </p:cNvPr>
          <p:cNvSpPr>
            <a:spLocks/>
          </p:cNvSpPr>
          <p:nvPr/>
        </p:nvSpPr>
        <p:spPr bwMode="auto">
          <a:xfrm>
            <a:off x="2058988" y="4136007"/>
            <a:ext cx="8683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00:1f..</a:t>
            </a:r>
          </a:p>
        </p:txBody>
      </p:sp>
      <p:sp>
        <p:nvSpPr>
          <p:cNvPr id="210" name="Rectangle 64">
            <a:extLst>
              <a:ext uri="{FF2B5EF4-FFF2-40B4-BE49-F238E27FC236}">
                <a16:creationId xmlns:a16="http://schemas.microsoft.com/office/drawing/2014/main" id="{9AD31B83-FE98-084A-836E-0BBCE886DFCE}"/>
              </a:ext>
            </a:extLst>
          </p:cNvPr>
          <p:cNvSpPr>
            <a:spLocks/>
          </p:cNvSpPr>
          <p:nvPr/>
        </p:nvSpPr>
        <p:spPr bwMode="auto">
          <a:xfrm>
            <a:off x="2686050" y="4136007"/>
            <a:ext cx="6619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0800</a:t>
            </a:r>
          </a:p>
        </p:txBody>
      </p:sp>
      <p:sp>
        <p:nvSpPr>
          <p:cNvPr id="211" name="Rectangle 65">
            <a:extLst>
              <a:ext uri="{FF2B5EF4-FFF2-40B4-BE49-F238E27FC236}">
                <a16:creationId xmlns:a16="http://schemas.microsoft.com/office/drawing/2014/main" id="{B9145F53-72C5-F149-B5B1-236958228141}"/>
              </a:ext>
            </a:extLst>
          </p:cNvPr>
          <p:cNvSpPr>
            <a:spLocks/>
          </p:cNvSpPr>
          <p:nvPr/>
        </p:nvSpPr>
        <p:spPr bwMode="auto">
          <a:xfrm>
            <a:off x="3348038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vlan1</a:t>
            </a:r>
          </a:p>
        </p:txBody>
      </p:sp>
      <p:sp>
        <p:nvSpPr>
          <p:cNvPr id="212" name="Rectangle 66">
            <a:extLst>
              <a:ext uri="{FF2B5EF4-FFF2-40B4-BE49-F238E27FC236}">
                <a16:creationId xmlns:a16="http://schemas.microsoft.com/office/drawing/2014/main" id="{D9E7D550-889E-2942-BDDF-BA8AF9540EB1}"/>
              </a:ext>
            </a:extLst>
          </p:cNvPr>
          <p:cNvSpPr>
            <a:spLocks/>
          </p:cNvSpPr>
          <p:nvPr/>
        </p:nvSpPr>
        <p:spPr bwMode="auto">
          <a:xfrm>
            <a:off x="4008438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1.2.3.4</a:t>
            </a:r>
          </a:p>
        </p:txBody>
      </p:sp>
      <p:sp>
        <p:nvSpPr>
          <p:cNvPr id="213" name="Rectangle 67">
            <a:extLst>
              <a:ext uri="{FF2B5EF4-FFF2-40B4-BE49-F238E27FC236}">
                <a16:creationId xmlns:a16="http://schemas.microsoft.com/office/drawing/2014/main" id="{0CF1A36E-8DAA-5542-8D6D-32F4D2B15794}"/>
              </a:ext>
            </a:extLst>
          </p:cNvPr>
          <p:cNvSpPr>
            <a:spLocks/>
          </p:cNvSpPr>
          <p:nvPr/>
        </p:nvSpPr>
        <p:spPr bwMode="auto">
          <a:xfrm>
            <a:off x="4705350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5.6.7.8</a:t>
            </a:r>
          </a:p>
        </p:txBody>
      </p:sp>
      <p:sp>
        <p:nvSpPr>
          <p:cNvPr id="214" name="Rectangle 68">
            <a:extLst>
              <a:ext uri="{FF2B5EF4-FFF2-40B4-BE49-F238E27FC236}">
                <a16:creationId xmlns:a16="http://schemas.microsoft.com/office/drawing/2014/main" id="{0414A0F4-D6E1-8744-AB9B-5907BC3FD11C}"/>
              </a:ext>
            </a:extLst>
          </p:cNvPr>
          <p:cNvSpPr>
            <a:spLocks/>
          </p:cNvSpPr>
          <p:nvPr/>
        </p:nvSpPr>
        <p:spPr bwMode="auto">
          <a:xfrm>
            <a:off x="5567363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4</a:t>
            </a:r>
          </a:p>
        </p:txBody>
      </p:sp>
      <p:sp>
        <p:nvSpPr>
          <p:cNvPr id="215" name="Rectangle 69">
            <a:extLst>
              <a:ext uri="{FF2B5EF4-FFF2-40B4-BE49-F238E27FC236}">
                <a16:creationId xmlns:a16="http://schemas.microsoft.com/office/drawing/2014/main" id="{DDBC7BA4-9CA3-B749-82DF-4FE7F10620FB}"/>
              </a:ext>
            </a:extLst>
          </p:cNvPr>
          <p:cNvSpPr>
            <a:spLocks/>
          </p:cNvSpPr>
          <p:nvPr/>
        </p:nvSpPr>
        <p:spPr bwMode="auto">
          <a:xfrm>
            <a:off x="5999163" y="4136007"/>
            <a:ext cx="6619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17264</a:t>
            </a:r>
          </a:p>
        </p:txBody>
      </p:sp>
      <p:sp>
        <p:nvSpPr>
          <p:cNvPr id="216" name="Rectangle 70">
            <a:extLst>
              <a:ext uri="{FF2B5EF4-FFF2-40B4-BE49-F238E27FC236}">
                <a16:creationId xmlns:a16="http://schemas.microsoft.com/office/drawing/2014/main" id="{085DDD55-B80C-0F45-930A-67C507F48E82}"/>
              </a:ext>
            </a:extLst>
          </p:cNvPr>
          <p:cNvSpPr>
            <a:spLocks/>
          </p:cNvSpPr>
          <p:nvPr/>
        </p:nvSpPr>
        <p:spPr bwMode="auto">
          <a:xfrm>
            <a:off x="6661150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80</a:t>
            </a:r>
          </a:p>
        </p:txBody>
      </p:sp>
      <p:sp>
        <p:nvSpPr>
          <p:cNvPr id="217" name="Rectangle 71">
            <a:extLst>
              <a:ext uri="{FF2B5EF4-FFF2-40B4-BE49-F238E27FC236}">
                <a16:creationId xmlns:a16="http://schemas.microsoft.com/office/drawing/2014/main" id="{DD69EF3C-A2BD-2247-B596-61D08391F055}"/>
              </a:ext>
            </a:extLst>
          </p:cNvPr>
          <p:cNvSpPr>
            <a:spLocks/>
          </p:cNvSpPr>
          <p:nvPr/>
        </p:nvSpPr>
        <p:spPr bwMode="auto">
          <a:xfrm>
            <a:off x="7419975" y="41360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port6</a:t>
            </a:r>
          </a:p>
        </p:txBody>
      </p:sp>
      <p:sp>
        <p:nvSpPr>
          <p:cNvPr id="218" name="Rectangle 72">
            <a:extLst>
              <a:ext uri="{FF2B5EF4-FFF2-40B4-BE49-F238E27FC236}">
                <a16:creationId xmlns:a16="http://schemas.microsoft.com/office/drawing/2014/main" id="{712EDBAB-F15C-8647-B5BA-FA35A56A92CD}"/>
              </a:ext>
            </a:extLst>
          </p:cNvPr>
          <p:cNvSpPr>
            <a:spLocks/>
          </p:cNvSpPr>
          <p:nvPr/>
        </p:nvSpPr>
        <p:spPr bwMode="auto">
          <a:xfrm>
            <a:off x="581025" y="4642032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u="none" dirty="0">
                <a:latin typeface="Calibri" charset="0"/>
                <a:cs typeface="Gill Sans" charset="0"/>
              </a:rPr>
              <a:t>防火墙</a:t>
            </a:r>
            <a:endParaRPr lang="en-US" u="none" dirty="0">
              <a:latin typeface="Calibri" charset="0"/>
              <a:cs typeface="Gill Sans" charset="0"/>
            </a:endParaRPr>
          </a:p>
        </p:txBody>
      </p:sp>
      <p:sp>
        <p:nvSpPr>
          <p:cNvPr id="219" name="Rectangle 73">
            <a:extLst>
              <a:ext uri="{FF2B5EF4-FFF2-40B4-BE49-F238E27FC236}">
                <a16:creationId xmlns:a16="http://schemas.microsoft.com/office/drawing/2014/main" id="{023B68A8-6D8A-F24F-B2A8-B0D06E030157}"/>
              </a:ext>
            </a:extLst>
          </p:cNvPr>
          <p:cNvSpPr>
            <a:spLocks/>
          </p:cNvSpPr>
          <p:nvPr/>
        </p:nvSpPr>
        <p:spPr bwMode="auto">
          <a:xfrm>
            <a:off x="704850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grpSp>
        <p:nvGrpSpPr>
          <p:cNvPr id="220" name="Group 74">
            <a:extLst>
              <a:ext uri="{FF2B5EF4-FFF2-40B4-BE49-F238E27FC236}">
                <a16:creationId xmlns:a16="http://schemas.microsoft.com/office/drawing/2014/main" id="{D25B0F35-25CF-4045-BC1C-6F07100CE5CC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5183757"/>
            <a:ext cx="7483475" cy="571500"/>
            <a:chOff x="0" y="0"/>
            <a:chExt cx="6704" cy="512"/>
          </a:xfrm>
        </p:grpSpPr>
        <p:sp>
          <p:nvSpPr>
            <p:cNvPr id="221" name="Rectangle 75">
              <a:extLst>
                <a:ext uri="{FF2B5EF4-FFF2-40B4-BE49-F238E27FC236}">
                  <a16:creationId xmlns:a16="http://schemas.microsoft.com/office/drawing/2014/main" id="{E41E69A5-F150-0A48-963C-8D7A90068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22" name="Rectangle 76">
              <a:extLst>
                <a:ext uri="{FF2B5EF4-FFF2-40B4-BE49-F238E27FC236}">
                  <a16:creationId xmlns:a16="http://schemas.microsoft.com/office/drawing/2014/main" id="{ADEF8806-A67A-284B-8EEB-4710257E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Switch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Port</a:t>
              </a:r>
            </a:p>
          </p:txBody>
        </p:sp>
        <p:sp>
          <p:nvSpPr>
            <p:cNvPr id="223" name="Rectangle 77">
              <a:extLst>
                <a:ext uri="{FF2B5EF4-FFF2-40B4-BE49-F238E27FC236}">
                  <a16:creationId xmlns:a16="http://schemas.microsoft.com/office/drawing/2014/main" id="{8C6D435C-8D5F-F744-A6BB-508CC75F6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24" name="Rectangle 78">
              <a:extLst>
                <a:ext uri="{FF2B5EF4-FFF2-40B4-BE49-F238E27FC236}">
                  <a16:creationId xmlns:a16="http://schemas.microsoft.com/office/drawing/2014/main" id="{CD4B2EF0-BE12-CF44-AE36-C3B3D71D7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225" name="Rectangle 79">
              <a:extLst>
                <a:ext uri="{FF2B5EF4-FFF2-40B4-BE49-F238E27FC236}">
                  <a16:creationId xmlns:a16="http://schemas.microsoft.com/office/drawing/2014/main" id="{4E77BF0D-1BE1-1843-9106-15C207968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28" name="Rectangle 80">
              <a:extLst>
                <a:ext uri="{FF2B5EF4-FFF2-40B4-BE49-F238E27FC236}">
                  <a16:creationId xmlns:a16="http://schemas.microsoft.com/office/drawing/2014/main" id="{214EFFCE-1486-2B49-9A92-9B4F3FCAE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233" name="Rectangle 81">
              <a:extLst>
                <a:ext uri="{FF2B5EF4-FFF2-40B4-BE49-F238E27FC236}">
                  <a16:creationId xmlns:a16="http://schemas.microsoft.com/office/drawing/2014/main" id="{401903B6-EC6A-B445-A5A7-783F10370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39" name="Rectangle 82">
              <a:extLst>
                <a:ext uri="{FF2B5EF4-FFF2-40B4-BE49-F238E27FC236}">
                  <a16:creationId xmlns:a16="http://schemas.microsoft.com/office/drawing/2014/main" id="{9469E5E0-F2DF-ED46-AE07-AFDA7EFB5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Eth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type</a:t>
              </a:r>
            </a:p>
          </p:txBody>
        </p:sp>
        <p:sp>
          <p:nvSpPr>
            <p:cNvPr id="240" name="Rectangle 83">
              <a:extLst>
                <a:ext uri="{FF2B5EF4-FFF2-40B4-BE49-F238E27FC236}">
                  <a16:creationId xmlns:a16="http://schemas.microsoft.com/office/drawing/2014/main" id="{A2D6FD0F-9825-BE4D-9643-CAC40B77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41" name="Rectangle 84">
              <a:extLst>
                <a:ext uri="{FF2B5EF4-FFF2-40B4-BE49-F238E27FC236}">
                  <a16:creationId xmlns:a16="http://schemas.microsoft.com/office/drawing/2014/main" id="{F101FC46-8DFF-7546-B58E-A828068FE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VLAN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ID</a:t>
              </a:r>
            </a:p>
          </p:txBody>
        </p:sp>
        <p:sp>
          <p:nvSpPr>
            <p:cNvPr id="242" name="Rectangle 85">
              <a:extLst>
                <a:ext uri="{FF2B5EF4-FFF2-40B4-BE49-F238E27FC236}">
                  <a16:creationId xmlns:a16="http://schemas.microsoft.com/office/drawing/2014/main" id="{16307E84-3590-034F-8E24-E26B41E4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43" name="Rectangle 86">
              <a:extLst>
                <a:ext uri="{FF2B5EF4-FFF2-40B4-BE49-F238E27FC236}">
                  <a16:creationId xmlns:a16="http://schemas.microsoft.com/office/drawing/2014/main" id="{6361AC42-7656-EB42-9B28-660481B7D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244" name="Rectangle 87">
              <a:extLst>
                <a:ext uri="{FF2B5EF4-FFF2-40B4-BE49-F238E27FC236}">
                  <a16:creationId xmlns:a16="http://schemas.microsoft.com/office/drawing/2014/main" id="{A5908018-8239-B146-936B-E7714E712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45" name="Rectangle 88">
              <a:extLst>
                <a:ext uri="{FF2B5EF4-FFF2-40B4-BE49-F238E27FC236}">
                  <a16:creationId xmlns:a16="http://schemas.microsoft.com/office/drawing/2014/main" id="{1111D339-483E-894C-BDE3-DBD8847C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246" name="Rectangle 89">
              <a:extLst>
                <a:ext uri="{FF2B5EF4-FFF2-40B4-BE49-F238E27FC236}">
                  <a16:creationId xmlns:a16="http://schemas.microsoft.com/office/drawing/2014/main" id="{3C4B4F56-3BBF-3142-AD09-D65805684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47" name="Rectangle 90">
              <a:extLst>
                <a:ext uri="{FF2B5EF4-FFF2-40B4-BE49-F238E27FC236}">
                  <a16:creationId xmlns:a16="http://schemas.microsoft.com/office/drawing/2014/main" id="{1BFC82E6-0112-704A-9125-5DCCFC7B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Prot</a:t>
              </a:r>
            </a:p>
          </p:txBody>
        </p:sp>
        <p:sp>
          <p:nvSpPr>
            <p:cNvPr id="248" name="Rectangle 91">
              <a:extLst>
                <a:ext uri="{FF2B5EF4-FFF2-40B4-BE49-F238E27FC236}">
                  <a16:creationId xmlns:a16="http://schemas.microsoft.com/office/drawing/2014/main" id="{382F793C-D0E6-FB47-8A0E-C9EF8410B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49" name="Rectangle 92">
              <a:extLst>
                <a:ext uri="{FF2B5EF4-FFF2-40B4-BE49-F238E27FC236}">
                  <a16:creationId xmlns:a16="http://schemas.microsoft.com/office/drawing/2014/main" id="{9A853253-60F3-AC4E-ADAE-9B9BFD62B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sport</a:t>
              </a:r>
            </a:p>
          </p:txBody>
        </p:sp>
        <p:sp>
          <p:nvSpPr>
            <p:cNvPr id="250" name="Rectangle 93">
              <a:extLst>
                <a:ext uri="{FF2B5EF4-FFF2-40B4-BE49-F238E27FC236}">
                  <a16:creationId xmlns:a16="http://schemas.microsoft.com/office/drawing/2014/main" id="{1BC20557-0149-074F-A4D1-11F6FDCD9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51" name="Rectangle 94">
              <a:extLst>
                <a:ext uri="{FF2B5EF4-FFF2-40B4-BE49-F238E27FC236}">
                  <a16:creationId xmlns:a16="http://schemas.microsoft.com/office/drawing/2014/main" id="{8B33B4D8-01E1-A146-91C9-F9BD4ECF8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dport</a:t>
              </a:r>
            </a:p>
          </p:txBody>
        </p:sp>
        <p:sp>
          <p:nvSpPr>
            <p:cNvPr id="252" name="Rectangle 95">
              <a:extLst>
                <a:ext uri="{FF2B5EF4-FFF2-40B4-BE49-F238E27FC236}">
                  <a16:creationId xmlns:a16="http://schemas.microsoft.com/office/drawing/2014/main" id="{9C845A74-B82C-7742-A416-1DA7F9E45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53" name="Rectangle 96">
              <a:extLst>
                <a:ext uri="{FF2B5EF4-FFF2-40B4-BE49-F238E27FC236}">
                  <a16:creationId xmlns:a16="http://schemas.microsoft.com/office/drawing/2014/main" id="{99C3DE25-B7C3-314C-B8AA-8357EDAB3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Action</a:t>
              </a:r>
            </a:p>
          </p:txBody>
        </p:sp>
      </p:grpSp>
      <p:sp>
        <p:nvSpPr>
          <p:cNvPr id="254" name="Rectangle 97">
            <a:extLst>
              <a:ext uri="{FF2B5EF4-FFF2-40B4-BE49-F238E27FC236}">
                <a16:creationId xmlns:a16="http://schemas.microsoft.com/office/drawing/2014/main" id="{3B3561CF-47DE-D14A-958F-0C2BBBCF1903}"/>
              </a:ext>
            </a:extLst>
          </p:cNvPr>
          <p:cNvSpPr>
            <a:spLocks/>
          </p:cNvSpPr>
          <p:nvPr/>
        </p:nvSpPr>
        <p:spPr bwMode="auto">
          <a:xfrm>
            <a:off x="1365250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55" name="Rectangle 98">
            <a:extLst>
              <a:ext uri="{FF2B5EF4-FFF2-40B4-BE49-F238E27FC236}">
                <a16:creationId xmlns:a16="http://schemas.microsoft.com/office/drawing/2014/main" id="{B7D6A711-DD17-A64E-8D26-A1A43A2B68F0}"/>
              </a:ext>
            </a:extLst>
          </p:cNvPr>
          <p:cNvSpPr>
            <a:spLocks/>
          </p:cNvSpPr>
          <p:nvPr/>
        </p:nvSpPr>
        <p:spPr bwMode="auto">
          <a:xfrm>
            <a:off x="1793875" y="5850507"/>
            <a:ext cx="11334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56" name="Rectangle 99">
            <a:extLst>
              <a:ext uri="{FF2B5EF4-FFF2-40B4-BE49-F238E27FC236}">
                <a16:creationId xmlns:a16="http://schemas.microsoft.com/office/drawing/2014/main" id="{39586DFC-247C-B84F-A704-C028CB72DA56}"/>
              </a:ext>
            </a:extLst>
          </p:cNvPr>
          <p:cNvSpPr>
            <a:spLocks/>
          </p:cNvSpPr>
          <p:nvPr/>
        </p:nvSpPr>
        <p:spPr bwMode="auto">
          <a:xfrm>
            <a:off x="2686050" y="5850507"/>
            <a:ext cx="6619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57" name="Rectangle 100">
            <a:extLst>
              <a:ext uri="{FF2B5EF4-FFF2-40B4-BE49-F238E27FC236}">
                <a16:creationId xmlns:a16="http://schemas.microsoft.com/office/drawing/2014/main" id="{6DC4F7D5-865A-CA4C-A9C7-B3FFD359C292}"/>
              </a:ext>
            </a:extLst>
          </p:cNvPr>
          <p:cNvSpPr>
            <a:spLocks/>
          </p:cNvSpPr>
          <p:nvPr/>
        </p:nvSpPr>
        <p:spPr bwMode="auto">
          <a:xfrm>
            <a:off x="3348038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58" name="Rectangle 101">
            <a:extLst>
              <a:ext uri="{FF2B5EF4-FFF2-40B4-BE49-F238E27FC236}">
                <a16:creationId xmlns:a16="http://schemas.microsoft.com/office/drawing/2014/main" id="{57250CBF-6D7E-9443-B8BC-8849F4AD5937}"/>
              </a:ext>
            </a:extLst>
          </p:cNvPr>
          <p:cNvSpPr>
            <a:spLocks/>
          </p:cNvSpPr>
          <p:nvPr/>
        </p:nvSpPr>
        <p:spPr bwMode="auto">
          <a:xfrm>
            <a:off x="4008438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59" name="Rectangle 102">
            <a:extLst>
              <a:ext uri="{FF2B5EF4-FFF2-40B4-BE49-F238E27FC236}">
                <a16:creationId xmlns:a16="http://schemas.microsoft.com/office/drawing/2014/main" id="{1DA4E2AD-82AE-9440-ABF6-97286C820E85}"/>
              </a:ext>
            </a:extLst>
          </p:cNvPr>
          <p:cNvSpPr>
            <a:spLocks/>
          </p:cNvSpPr>
          <p:nvPr/>
        </p:nvSpPr>
        <p:spPr bwMode="auto">
          <a:xfrm>
            <a:off x="4668838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60" name="Rectangle 103">
            <a:extLst>
              <a:ext uri="{FF2B5EF4-FFF2-40B4-BE49-F238E27FC236}">
                <a16:creationId xmlns:a16="http://schemas.microsoft.com/office/drawing/2014/main" id="{F9A4048C-810B-D041-B006-95EADC2A283D}"/>
              </a:ext>
            </a:extLst>
          </p:cNvPr>
          <p:cNvSpPr>
            <a:spLocks/>
          </p:cNvSpPr>
          <p:nvPr/>
        </p:nvSpPr>
        <p:spPr bwMode="auto">
          <a:xfrm>
            <a:off x="5338763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61" name="Rectangle 104">
            <a:extLst>
              <a:ext uri="{FF2B5EF4-FFF2-40B4-BE49-F238E27FC236}">
                <a16:creationId xmlns:a16="http://schemas.microsoft.com/office/drawing/2014/main" id="{2C46440C-4E19-C340-B949-C1E5F114CBDB}"/>
              </a:ext>
            </a:extLst>
          </p:cNvPr>
          <p:cNvSpPr>
            <a:spLocks/>
          </p:cNvSpPr>
          <p:nvPr/>
        </p:nvSpPr>
        <p:spPr bwMode="auto">
          <a:xfrm>
            <a:off x="5999163" y="5850507"/>
            <a:ext cx="6619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62" name="Rectangle 105">
            <a:extLst>
              <a:ext uri="{FF2B5EF4-FFF2-40B4-BE49-F238E27FC236}">
                <a16:creationId xmlns:a16="http://schemas.microsoft.com/office/drawing/2014/main" id="{9BE5E1BF-61D7-3044-BAED-D40E8922410B}"/>
              </a:ext>
            </a:extLst>
          </p:cNvPr>
          <p:cNvSpPr>
            <a:spLocks/>
          </p:cNvSpPr>
          <p:nvPr/>
        </p:nvSpPr>
        <p:spPr bwMode="auto">
          <a:xfrm>
            <a:off x="6661150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22</a:t>
            </a:r>
          </a:p>
        </p:txBody>
      </p:sp>
      <p:sp>
        <p:nvSpPr>
          <p:cNvPr id="263" name="Rectangle 106">
            <a:extLst>
              <a:ext uri="{FF2B5EF4-FFF2-40B4-BE49-F238E27FC236}">
                <a16:creationId xmlns:a16="http://schemas.microsoft.com/office/drawing/2014/main" id="{4608495A-F67F-DB46-ACD9-453C65741E99}"/>
              </a:ext>
            </a:extLst>
          </p:cNvPr>
          <p:cNvSpPr>
            <a:spLocks/>
          </p:cNvSpPr>
          <p:nvPr/>
        </p:nvSpPr>
        <p:spPr bwMode="auto">
          <a:xfrm>
            <a:off x="7419975" y="5850507"/>
            <a:ext cx="6604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3031610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9B33761-EB8F-4F47-8229-C7B510FAF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7355087"/>
            <a:ext cx="535622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i="1">
                <a:latin typeface="宋体" panose="02010600030101010101" pitchFamily="2" charset="-122"/>
              </a:rPr>
              <a:t>来自</a:t>
            </a:r>
            <a:r>
              <a:rPr lang="en-US" altLang="zh-CN" sz="2000" i="1">
                <a:latin typeface="宋体" panose="02010600030101010101" pitchFamily="2" charset="-122"/>
              </a:rPr>
              <a:t>MAC </a:t>
            </a:r>
            <a:r>
              <a:rPr lang="zh-CN" altLang="en-US" sz="2000" i="1">
                <a:latin typeface="宋体" panose="02010600030101010101" pitchFamily="2" charset="-122"/>
              </a:rPr>
              <a:t>地址为</a:t>
            </a:r>
            <a:r>
              <a:rPr lang="en-US" altLang="zh-CN" sz="2000" i="1">
                <a:latin typeface="宋体" panose="02010600030101010101" pitchFamily="2" charset="-122"/>
              </a:rPr>
              <a:t> 22:A7:23:11:E1:02</a:t>
            </a:r>
            <a:r>
              <a:rPr lang="zh-CN" altLang="en-US" sz="2000" i="1">
                <a:latin typeface="宋体" panose="02010600030101010101" pitchFamily="2" charset="-122"/>
              </a:rPr>
              <a:t>的帧</a:t>
            </a:r>
            <a:r>
              <a:rPr lang="en-US" altLang="zh-CN" sz="2000" i="1">
                <a:latin typeface="宋体" panose="02010600030101010101" pitchFamily="2" charset="-122"/>
              </a:rPr>
              <a:t> </a:t>
            </a:r>
            <a:r>
              <a:rPr lang="zh-CN" altLang="en-US" sz="2000" i="1">
                <a:latin typeface="宋体" panose="02010600030101010101" pitchFamily="2" charset="-122"/>
              </a:rPr>
              <a:t>应该通过</a:t>
            </a:r>
            <a:r>
              <a:rPr lang="en-US" altLang="zh-CN" sz="2000" i="1">
                <a:latin typeface="宋体" panose="02010600030101010101" pitchFamily="2" charset="-122"/>
              </a:rPr>
              <a:t>port </a:t>
            </a:r>
            <a:r>
              <a:rPr lang="en-US" altLang="zh-CN" sz="2000">
                <a:latin typeface="宋体" panose="02010600030101010101" pitchFamily="2" charset="-122"/>
              </a:rPr>
              <a:t>3</a:t>
            </a:r>
            <a:r>
              <a:rPr lang="zh-CN" altLang="en-US" sz="2000">
                <a:latin typeface="宋体" panose="02010600030101010101" pitchFamily="2" charset="-122"/>
              </a:rPr>
              <a:t>转发</a:t>
            </a:r>
            <a:r>
              <a:rPr lang="en-US" altLang="zh-CN" sz="200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71066384-087D-6240-8A8A-7A7FE2AAE648}"/>
              </a:ext>
            </a:extLst>
          </p:cNvPr>
          <p:cNvSpPr txBox="1">
            <a:spLocks noChangeArrowheads="1"/>
          </p:cNvSpPr>
          <p:nvPr/>
        </p:nvSpPr>
        <p:spPr>
          <a:xfrm>
            <a:off x="417513" y="485775"/>
            <a:ext cx="7772400" cy="65458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18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36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54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72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u="none" kern="0" dirty="0">
                <a:latin typeface="Calibri" panose="020F0502020204030204" pitchFamily="34" charset="0"/>
                <a:ea typeface="MS PGothic" panose="020B0600070205080204" pitchFamily="34" charset="-128"/>
              </a:rPr>
              <a:t>OpenFlow </a:t>
            </a:r>
            <a:r>
              <a:rPr lang="zh-CN" altLang="en-US" u="none" kern="0" dirty="0">
                <a:latin typeface="Calibri" panose="020F0502020204030204" pitchFamily="34" charset="0"/>
                <a:ea typeface="MS PGothic" panose="020B0600070205080204" pitchFamily="34" charset="-128"/>
              </a:rPr>
              <a:t>流表匹配示例</a:t>
            </a:r>
            <a:endParaRPr lang="en-US" altLang="zh-CN" u="none" kern="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9BD9808F-E33C-E94A-95F9-C92BE271265F}"/>
              </a:ext>
            </a:extLst>
          </p:cNvPr>
          <p:cNvSpPr>
            <a:spLocks/>
          </p:cNvSpPr>
          <p:nvPr/>
        </p:nvSpPr>
        <p:spPr bwMode="auto">
          <a:xfrm>
            <a:off x="563563" y="1345813"/>
            <a:ext cx="4616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u="none" dirty="0">
                <a:latin typeface="Calibri" charset="0"/>
                <a:cs typeface="Gill Sans" charset="0"/>
              </a:rPr>
              <a:t>路由</a:t>
            </a:r>
            <a:endParaRPr lang="en-US" u="none" dirty="0">
              <a:latin typeface="Calibri" charset="0"/>
              <a:cs typeface="Gill Sans" charset="0"/>
            </a:endParaRP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4AFA4A3C-92D1-D14A-99AF-AC9D22180396}"/>
              </a:ext>
            </a:extLst>
          </p:cNvPr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grpSp>
        <p:nvGrpSpPr>
          <p:cNvPr id="111" name="Group 4">
            <a:extLst>
              <a:ext uri="{FF2B5EF4-FFF2-40B4-BE49-F238E27FC236}">
                <a16:creationId xmlns:a16="http://schemas.microsoft.com/office/drawing/2014/main" id="{C06A1A8B-9F30-914C-B6BD-CEAAFAEC80FD}"/>
              </a:ext>
            </a:extLst>
          </p:cNvPr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79B4F263-4C78-0144-9C9B-A90FBCC92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13" name="Rectangle 6">
              <a:extLst>
                <a:ext uri="{FF2B5EF4-FFF2-40B4-BE49-F238E27FC236}">
                  <a16:creationId xmlns:a16="http://schemas.microsoft.com/office/drawing/2014/main" id="{4F69B67E-4A78-F743-B689-28B9EF1E5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Switch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Port</a:t>
              </a:r>
            </a:p>
          </p:txBody>
        </p:sp>
        <p:sp>
          <p:nvSpPr>
            <p:cNvPr id="114" name="Rectangle 7">
              <a:extLst>
                <a:ext uri="{FF2B5EF4-FFF2-40B4-BE49-F238E27FC236}">
                  <a16:creationId xmlns:a16="http://schemas.microsoft.com/office/drawing/2014/main" id="{11A1CB91-E12A-8048-B0CD-BE89894D9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C7EB8AF8-0B22-F74F-99CB-E7AEBDD2D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33486D66-54AC-064E-84C6-BA0E752E8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17" name="Rectangle 10">
              <a:extLst>
                <a:ext uri="{FF2B5EF4-FFF2-40B4-BE49-F238E27FC236}">
                  <a16:creationId xmlns:a16="http://schemas.microsoft.com/office/drawing/2014/main" id="{36C5674E-32B5-FE46-96ED-13EFE7852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118" name="Rectangle 11">
              <a:extLst>
                <a:ext uri="{FF2B5EF4-FFF2-40B4-BE49-F238E27FC236}">
                  <a16:creationId xmlns:a16="http://schemas.microsoft.com/office/drawing/2014/main" id="{108187D9-8C79-EE45-A290-AF328721A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46" name="Rectangle 12">
              <a:extLst>
                <a:ext uri="{FF2B5EF4-FFF2-40B4-BE49-F238E27FC236}">
                  <a16:creationId xmlns:a16="http://schemas.microsoft.com/office/drawing/2014/main" id="{F5CCF1BF-0044-EC4A-9652-E980FDB42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Eth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type</a:t>
              </a:r>
            </a:p>
          </p:txBody>
        </p:sp>
        <p:sp>
          <p:nvSpPr>
            <p:cNvPr id="149" name="Rectangle 13">
              <a:extLst>
                <a:ext uri="{FF2B5EF4-FFF2-40B4-BE49-F238E27FC236}">
                  <a16:creationId xmlns:a16="http://schemas.microsoft.com/office/drawing/2014/main" id="{42E6F1C4-76F6-EB45-9109-6B30C3A70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51" name="Rectangle 14">
              <a:extLst>
                <a:ext uri="{FF2B5EF4-FFF2-40B4-BE49-F238E27FC236}">
                  <a16:creationId xmlns:a16="http://schemas.microsoft.com/office/drawing/2014/main" id="{86F05ED5-F348-7142-9743-3FED7517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VLAN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ID</a:t>
              </a:r>
            </a:p>
          </p:txBody>
        </p:sp>
        <p:sp>
          <p:nvSpPr>
            <p:cNvPr id="152" name="Rectangle 15">
              <a:extLst>
                <a:ext uri="{FF2B5EF4-FFF2-40B4-BE49-F238E27FC236}">
                  <a16:creationId xmlns:a16="http://schemas.microsoft.com/office/drawing/2014/main" id="{558A3D72-55D7-014C-A90D-14DD5F324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54" name="Rectangle 16">
              <a:extLst>
                <a:ext uri="{FF2B5EF4-FFF2-40B4-BE49-F238E27FC236}">
                  <a16:creationId xmlns:a16="http://schemas.microsoft.com/office/drawing/2014/main" id="{4F9E5705-AA60-7241-A095-6C762E2F6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155" name="Rectangle 17">
              <a:extLst>
                <a:ext uri="{FF2B5EF4-FFF2-40B4-BE49-F238E27FC236}">
                  <a16:creationId xmlns:a16="http://schemas.microsoft.com/office/drawing/2014/main" id="{222FE684-7E1D-704A-AC0B-23668CB2C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56" name="Rectangle 18">
              <a:extLst>
                <a:ext uri="{FF2B5EF4-FFF2-40B4-BE49-F238E27FC236}">
                  <a16:creationId xmlns:a16="http://schemas.microsoft.com/office/drawing/2014/main" id="{07D03302-1A68-9146-AA04-2898D27C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157" name="Rectangle 19">
              <a:extLst>
                <a:ext uri="{FF2B5EF4-FFF2-40B4-BE49-F238E27FC236}">
                  <a16:creationId xmlns:a16="http://schemas.microsoft.com/office/drawing/2014/main" id="{8AF722F2-9334-5142-A329-899857E8A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58" name="Rectangle 20">
              <a:extLst>
                <a:ext uri="{FF2B5EF4-FFF2-40B4-BE49-F238E27FC236}">
                  <a16:creationId xmlns:a16="http://schemas.microsoft.com/office/drawing/2014/main" id="{D67B525A-B059-3D42-9E10-4CF233F3A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Prot</a:t>
              </a:r>
            </a:p>
          </p:txBody>
        </p:sp>
        <p:sp>
          <p:nvSpPr>
            <p:cNvPr id="159" name="Rectangle 21">
              <a:extLst>
                <a:ext uri="{FF2B5EF4-FFF2-40B4-BE49-F238E27FC236}">
                  <a16:creationId xmlns:a16="http://schemas.microsoft.com/office/drawing/2014/main" id="{782B573A-A1C9-4F4B-8512-6F352A6E5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60" name="Rectangle 22">
              <a:extLst>
                <a:ext uri="{FF2B5EF4-FFF2-40B4-BE49-F238E27FC236}">
                  <a16:creationId xmlns:a16="http://schemas.microsoft.com/office/drawing/2014/main" id="{040F8756-AAE1-7C49-A561-0E7259C39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sport</a:t>
              </a:r>
            </a:p>
          </p:txBody>
        </p:sp>
        <p:sp>
          <p:nvSpPr>
            <p:cNvPr id="161" name="Rectangle 23">
              <a:extLst>
                <a:ext uri="{FF2B5EF4-FFF2-40B4-BE49-F238E27FC236}">
                  <a16:creationId xmlns:a16="http://schemas.microsoft.com/office/drawing/2014/main" id="{DA12AD4A-3B33-F24B-A185-B5D7D767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62" name="Rectangle 24">
              <a:extLst>
                <a:ext uri="{FF2B5EF4-FFF2-40B4-BE49-F238E27FC236}">
                  <a16:creationId xmlns:a16="http://schemas.microsoft.com/office/drawing/2014/main" id="{A6DE5D63-D9F5-2147-A9AC-BA26B81D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dport</a:t>
              </a:r>
            </a:p>
          </p:txBody>
        </p:sp>
        <p:sp>
          <p:nvSpPr>
            <p:cNvPr id="163" name="Rectangle 25">
              <a:extLst>
                <a:ext uri="{FF2B5EF4-FFF2-40B4-BE49-F238E27FC236}">
                  <a16:creationId xmlns:a16="http://schemas.microsoft.com/office/drawing/2014/main" id="{86B6B4CF-BF3A-2640-9AE3-69FE5C425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186" name="Rectangle 26">
              <a:extLst>
                <a:ext uri="{FF2B5EF4-FFF2-40B4-BE49-F238E27FC236}">
                  <a16:creationId xmlns:a16="http://schemas.microsoft.com/office/drawing/2014/main" id="{AC393268-4EA0-BB40-9AA5-8688A374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Action</a:t>
              </a:r>
            </a:p>
          </p:txBody>
        </p:sp>
      </p:grpSp>
      <p:sp>
        <p:nvSpPr>
          <p:cNvPr id="189" name="Rectangle 27">
            <a:extLst>
              <a:ext uri="{FF2B5EF4-FFF2-40B4-BE49-F238E27FC236}">
                <a16:creationId xmlns:a16="http://schemas.microsoft.com/office/drawing/2014/main" id="{48D0D5C8-579C-E341-8DB9-037C0AB54B3D}"/>
              </a:ext>
            </a:extLst>
          </p:cNvPr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1" name="Rectangle 28">
            <a:extLst>
              <a:ext uri="{FF2B5EF4-FFF2-40B4-BE49-F238E27FC236}">
                <a16:creationId xmlns:a16="http://schemas.microsoft.com/office/drawing/2014/main" id="{4C32E07E-742F-4E4D-9764-A6D355747E4A}"/>
              </a:ext>
            </a:extLst>
          </p:cNvPr>
          <p:cNvSpPr>
            <a:spLocks/>
          </p:cNvSpPr>
          <p:nvPr/>
        </p:nvSpPr>
        <p:spPr bwMode="auto">
          <a:xfrm>
            <a:off x="1774825" y="2546350"/>
            <a:ext cx="1133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2" name="Rectangle 29">
            <a:extLst>
              <a:ext uri="{FF2B5EF4-FFF2-40B4-BE49-F238E27FC236}">
                <a16:creationId xmlns:a16="http://schemas.microsoft.com/office/drawing/2014/main" id="{13D12751-6F0F-874C-A64E-3DC9A39F0DF0}"/>
              </a:ext>
            </a:extLst>
          </p:cNvPr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4" name="Rectangle 30">
            <a:extLst>
              <a:ext uri="{FF2B5EF4-FFF2-40B4-BE49-F238E27FC236}">
                <a16:creationId xmlns:a16="http://schemas.microsoft.com/office/drawing/2014/main" id="{5C368231-0578-1642-A816-E6244326FF8D}"/>
              </a:ext>
            </a:extLst>
          </p:cNvPr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5" name="Rectangle 31">
            <a:extLst>
              <a:ext uri="{FF2B5EF4-FFF2-40B4-BE49-F238E27FC236}">
                <a16:creationId xmlns:a16="http://schemas.microsoft.com/office/drawing/2014/main" id="{61538EB5-076A-F049-8580-62D400FA6627}"/>
              </a:ext>
            </a:extLst>
          </p:cNvPr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C3231A15-59B6-7243-9B30-3893E484AA9B}"/>
              </a:ext>
            </a:extLst>
          </p:cNvPr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5.6.7.8</a:t>
            </a:r>
          </a:p>
        </p:txBody>
      </p:sp>
      <p:sp>
        <p:nvSpPr>
          <p:cNvPr id="197" name="Rectangle 33">
            <a:extLst>
              <a:ext uri="{FF2B5EF4-FFF2-40B4-BE49-F238E27FC236}">
                <a16:creationId xmlns:a16="http://schemas.microsoft.com/office/drawing/2014/main" id="{9CAB2823-AA67-A046-ACB9-5621027EE5B7}"/>
              </a:ext>
            </a:extLst>
          </p:cNvPr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8" name="Rectangle 34">
            <a:extLst>
              <a:ext uri="{FF2B5EF4-FFF2-40B4-BE49-F238E27FC236}">
                <a16:creationId xmlns:a16="http://schemas.microsoft.com/office/drawing/2014/main" id="{82F3C7DA-3AF1-B642-9BC7-2A15FB63EA11}"/>
              </a:ext>
            </a:extLst>
          </p:cNvPr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199" name="Rectangle 35">
            <a:extLst>
              <a:ext uri="{FF2B5EF4-FFF2-40B4-BE49-F238E27FC236}">
                <a16:creationId xmlns:a16="http://schemas.microsoft.com/office/drawing/2014/main" id="{7AACBB7B-BD50-514C-BED4-18A174511485}"/>
              </a:ext>
            </a:extLst>
          </p:cNvPr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00" name="Rectangle 36">
            <a:extLst>
              <a:ext uri="{FF2B5EF4-FFF2-40B4-BE49-F238E27FC236}">
                <a16:creationId xmlns:a16="http://schemas.microsoft.com/office/drawing/2014/main" id="{A3047132-1C25-D94B-ABFE-0DA2EC95DA7E}"/>
              </a:ext>
            </a:extLst>
          </p:cNvPr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port6</a:t>
            </a:r>
          </a:p>
        </p:txBody>
      </p:sp>
      <p:sp>
        <p:nvSpPr>
          <p:cNvPr id="201" name="Rectangle 37">
            <a:extLst>
              <a:ext uri="{FF2B5EF4-FFF2-40B4-BE49-F238E27FC236}">
                <a16:creationId xmlns:a16="http://schemas.microsoft.com/office/drawing/2014/main" id="{FA61A10F-9235-CD49-842A-8E0540F1FFB8}"/>
              </a:ext>
            </a:extLst>
          </p:cNvPr>
          <p:cNvSpPr>
            <a:spLocks/>
          </p:cNvSpPr>
          <p:nvPr/>
        </p:nvSpPr>
        <p:spPr bwMode="auto">
          <a:xfrm>
            <a:off x="565150" y="3069045"/>
            <a:ext cx="9730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u="none" dirty="0">
                <a:latin typeface="Calibri" charset="0"/>
                <a:cs typeface="Gill Sans" charset="0"/>
              </a:rPr>
              <a:t>VLAN</a:t>
            </a:r>
            <a:r>
              <a:rPr lang="zh-CN" altLang="en-US" u="none" dirty="0">
                <a:latin typeface="Calibri" charset="0"/>
                <a:cs typeface="Gill Sans" charset="0"/>
              </a:rPr>
              <a:t>交换</a:t>
            </a:r>
            <a:endParaRPr lang="en-US" u="none" dirty="0">
              <a:latin typeface="Calibri" charset="0"/>
              <a:cs typeface="Gill Sans" charset="0"/>
            </a:endParaRPr>
          </a:p>
        </p:txBody>
      </p:sp>
      <p:sp>
        <p:nvSpPr>
          <p:cNvPr id="202" name="Rectangle 38">
            <a:extLst>
              <a:ext uri="{FF2B5EF4-FFF2-40B4-BE49-F238E27FC236}">
                <a16:creationId xmlns:a16="http://schemas.microsoft.com/office/drawing/2014/main" id="{41AFFA6A-1A39-E94C-B6EB-EBB6EBC00392}"/>
              </a:ext>
            </a:extLst>
          </p:cNvPr>
          <p:cNvSpPr>
            <a:spLocks/>
          </p:cNvSpPr>
          <p:nvPr/>
        </p:nvSpPr>
        <p:spPr bwMode="auto">
          <a:xfrm>
            <a:off x="6858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grpSp>
        <p:nvGrpSpPr>
          <p:cNvPr id="203" name="Group 39">
            <a:extLst>
              <a:ext uri="{FF2B5EF4-FFF2-40B4-BE49-F238E27FC236}">
                <a16:creationId xmlns:a16="http://schemas.microsoft.com/office/drawing/2014/main" id="{DB66C0B0-88C9-FC4E-B602-04051B6F4A82}"/>
              </a:ext>
            </a:extLst>
          </p:cNvPr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226" name="Rectangle 40">
              <a:extLst>
                <a:ext uri="{FF2B5EF4-FFF2-40B4-BE49-F238E27FC236}">
                  <a16:creationId xmlns:a16="http://schemas.microsoft.com/office/drawing/2014/main" id="{C176D0B1-1DE8-1D43-8578-713A484E9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27" name="Rectangle 41">
              <a:extLst>
                <a:ext uri="{FF2B5EF4-FFF2-40B4-BE49-F238E27FC236}">
                  <a16:creationId xmlns:a16="http://schemas.microsoft.com/office/drawing/2014/main" id="{628FFC87-5B60-9F46-BCB4-49648146E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Switch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Port</a:t>
              </a:r>
            </a:p>
          </p:txBody>
        </p:sp>
        <p:sp>
          <p:nvSpPr>
            <p:cNvPr id="229" name="Rectangle 42">
              <a:extLst>
                <a:ext uri="{FF2B5EF4-FFF2-40B4-BE49-F238E27FC236}">
                  <a16:creationId xmlns:a16="http://schemas.microsoft.com/office/drawing/2014/main" id="{F2BA408E-8B4A-BC4C-9A9E-4C9E6A48F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30" name="Rectangle 43">
              <a:extLst>
                <a:ext uri="{FF2B5EF4-FFF2-40B4-BE49-F238E27FC236}">
                  <a16:creationId xmlns:a16="http://schemas.microsoft.com/office/drawing/2014/main" id="{45B80EF1-D3CF-0045-AFC8-1AD3AE342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231" name="Rectangle 44">
              <a:extLst>
                <a:ext uri="{FF2B5EF4-FFF2-40B4-BE49-F238E27FC236}">
                  <a16:creationId xmlns:a16="http://schemas.microsoft.com/office/drawing/2014/main" id="{2DE7D3EF-3FBC-724E-B83B-96E0B4ECF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32" name="Rectangle 45">
              <a:extLst>
                <a:ext uri="{FF2B5EF4-FFF2-40B4-BE49-F238E27FC236}">
                  <a16:creationId xmlns:a16="http://schemas.microsoft.com/office/drawing/2014/main" id="{7DFA63E5-0128-BF4F-9E97-BC6A0AFA2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MAC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234" name="Rectangle 46">
              <a:extLst>
                <a:ext uri="{FF2B5EF4-FFF2-40B4-BE49-F238E27FC236}">
                  <a16:creationId xmlns:a16="http://schemas.microsoft.com/office/drawing/2014/main" id="{37ACEE65-AE13-514C-8F0B-B1795FB7D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35" name="Rectangle 47">
              <a:extLst>
                <a:ext uri="{FF2B5EF4-FFF2-40B4-BE49-F238E27FC236}">
                  <a16:creationId xmlns:a16="http://schemas.microsoft.com/office/drawing/2014/main" id="{781D7BB4-C7CE-0147-8463-C707B06B1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Eth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type</a:t>
              </a:r>
            </a:p>
          </p:txBody>
        </p:sp>
        <p:sp>
          <p:nvSpPr>
            <p:cNvPr id="236" name="Rectangle 48">
              <a:extLst>
                <a:ext uri="{FF2B5EF4-FFF2-40B4-BE49-F238E27FC236}">
                  <a16:creationId xmlns:a16="http://schemas.microsoft.com/office/drawing/2014/main" id="{CC09FB83-BFCC-CC4E-9542-8D95780FC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37" name="Rectangle 49">
              <a:extLst>
                <a:ext uri="{FF2B5EF4-FFF2-40B4-BE49-F238E27FC236}">
                  <a16:creationId xmlns:a16="http://schemas.microsoft.com/office/drawing/2014/main" id="{F11D4D98-56DF-6C4B-A277-81CA4F018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VLAN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ID</a:t>
              </a:r>
            </a:p>
          </p:txBody>
        </p:sp>
        <p:sp>
          <p:nvSpPr>
            <p:cNvPr id="238" name="Rectangle 50">
              <a:extLst>
                <a:ext uri="{FF2B5EF4-FFF2-40B4-BE49-F238E27FC236}">
                  <a16:creationId xmlns:a16="http://schemas.microsoft.com/office/drawing/2014/main" id="{AB62446B-9A89-A945-AE0C-D7F948117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64" name="Rectangle 51">
              <a:extLst>
                <a:ext uri="{FF2B5EF4-FFF2-40B4-BE49-F238E27FC236}">
                  <a16:creationId xmlns:a16="http://schemas.microsoft.com/office/drawing/2014/main" id="{2902A146-A04F-4244-8B26-E21DCE98F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Src</a:t>
              </a:r>
            </a:p>
          </p:txBody>
        </p:sp>
        <p:sp>
          <p:nvSpPr>
            <p:cNvPr id="265" name="Rectangle 52">
              <a:extLst>
                <a:ext uri="{FF2B5EF4-FFF2-40B4-BE49-F238E27FC236}">
                  <a16:creationId xmlns:a16="http://schemas.microsoft.com/office/drawing/2014/main" id="{27445CF6-0938-F645-98ED-4B943B9BE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66" name="Rectangle 53">
              <a:extLst>
                <a:ext uri="{FF2B5EF4-FFF2-40B4-BE49-F238E27FC236}">
                  <a16:creationId xmlns:a16="http://schemas.microsoft.com/office/drawing/2014/main" id="{F7C9F483-ADE3-F749-9538-E6482F23A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Dst</a:t>
              </a:r>
            </a:p>
          </p:txBody>
        </p:sp>
        <p:sp>
          <p:nvSpPr>
            <p:cNvPr id="267" name="Rectangle 54">
              <a:extLst>
                <a:ext uri="{FF2B5EF4-FFF2-40B4-BE49-F238E27FC236}">
                  <a16:creationId xmlns:a16="http://schemas.microsoft.com/office/drawing/2014/main" id="{13C45D25-7523-AF43-8D97-FBB93AB22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68" name="Rectangle 55">
              <a:extLst>
                <a:ext uri="{FF2B5EF4-FFF2-40B4-BE49-F238E27FC236}">
                  <a16:creationId xmlns:a16="http://schemas.microsoft.com/office/drawing/2014/main" id="{89275AAD-A1CA-F94C-90BC-D7D7313EC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IP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Prot</a:t>
              </a:r>
            </a:p>
          </p:txBody>
        </p:sp>
        <p:sp>
          <p:nvSpPr>
            <p:cNvPr id="269" name="Rectangle 56">
              <a:extLst>
                <a:ext uri="{FF2B5EF4-FFF2-40B4-BE49-F238E27FC236}">
                  <a16:creationId xmlns:a16="http://schemas.microsoft.com/office/drawing/2014/main" id="{8A67ABA1-B1C1-684B-82B6-EBF65F2C7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70" name="Rectangle 57">
              <a:extLst>
                <a:ext uri="{FF2B5EF4-FFF2-40B4-BE49-F238E27FC236}">
                  <a16:creationId xmlns:a16="http://schemas.microsoft.com/office/drawing/2014/main" id="{B7C1A84E-F6D0-FD47-A26B-1409303CC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sport</a:t>
              </a:r>
            </a:p>
          </p:txBody>
        </p:sp>
        <p:sp>
          <p:nvSpPr>
            <p:cNvPr id="271" name="Rectangle 58">
              <a:extLst>
                <a:ext uri="{FF2B5EF4-FFF2-40B4-BE49-F238E27FC236}">
                  <a16:creationId xmlns:a16="http://schemas.microsoft.com/office/drawing/2014/main" id="{87880533-5C55-9149-B5B8-C47C430A5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72" name="Rectangle 59">
              <a:extLst>
                <a:ext uri="{FF2B5EF4-FFF2-40B4-BE49-F238E27FC236}">
                  <a16:creationId xmlns:a16="http://schemas.microsoft.com/office/drawing/2014/main" id="{0A713B9D-E390-7644-97D8-EE7A54502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TCP</a:t>
              </a:r>
            </a:p>
            <a:p>
              <a:r>
                <a:rPr lang="en-US" sz="1700" u="none">
                  <a:latin typeface="Calibri" charset="0"/>
                  <a:cs typeface="Gill Sans" charset="0"/>
                </a:rPr>
                <a:t>dport</a:t>
              </a:r>
            </a:p>
          </p:txBody>
        </p:sp>
        <p:sp>
          <p:nvSpPr>
            <p:cNvPr id="273" name="Rectangle 60">
              <a:extLst>
                <a:ext uri="{FF2B5EF4-FFF2-40B4-BE49-F238E27FC236}">
                  <a16:creationId xmlns:a16="http://schemas.microsoft.com/office/drawing/2014/main" id="{FC24BE48-39B5-6747-8220-E3EC6FD3A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u="none">
                <a:latin typeface="Calibri" charset="0"/>
              </a:endParaRPr>
            </a:p>
          </p:txBody>
        </p:sp>
        <p:sp>
          <p:nvSpPr>
            <p:cNvPr id="274" name="Rectangle 61">
              <a:extLst>
                <a:ext uri="{FF2B5EF4-FFF2-40B4-BE49-F238E27FC236}">
                  <a16:creationId xmlns:a16="http://schemas.microsoft.com/office/drawing/2014/main" id="{F8B8B900-8B36-1C44-9C14-70A0C4587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700" u="none">
                  <a:latin typeface="Calibri" charset="0"/>
                  <a:cs typeface="Gill Sans" charset="0"/>
                </a:rPr>
                <a:t>Action</a:t>
              </a:r>
            </a:p>
          </p:txBody>
        </p:sp>
      </p:grpSp>
      <p:sp>
        <p:nvSpPr>
          <p:cNvPr id="275" name="Rectangle 62">
            <a:extLst>
              <a:ext uri="{FF2B5EF4-FFF2-40B4-BE49-F238E27FC236}">
                <a16:creationId xmlns:a16="http://schemas.microsoft.com/office/drawing/2014/main" id="{76FAF1A6-1992-5543-B00D-2C073DD57EFF}"/>
              </a:ext>
            </a:extLst>
          </p:cNvPr>
          <p:cNvSpPr>
            <a:spLocks/>
          </p:cNvSpPr>
          <p:nvPr/>
        </p:nvSpPr>
        <p:spPr bwMode="auto">
          <a:xfrm>
            <a:off x="13462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76" name="Rectangle 64">
            <a:extLst>
              <a:ext uri="{FF2B5EF4-FFF2-40B4-BE49-F238E27FC236}">
                <a16:creationId xmlns:a16="http://schemas.microsoft.com/office/drawing/2014/main" id="{1EB00884-55C2-7345-B0E2-5314A967EF26}"/>
              </a:ext>
            </a:extLst>
          </p:cNvPr>
          <p:cNvSpPr>
            <a:spLocks/>
          </p:cNvSpPr>
          <p:nvPr/>
        </p:nvSpPr>
        <p:spPr bwMode="auto">
          <a:xfrm>
            <a:off x="2667000" y="4386263"/>
            <a:ext cx="6619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77" name="Rectangle 65">
            <a:extLst>
              <a:ext uri="{FF2B5EF4-FFF2-40B4-BE49-F238E27FC236}">
                <a16:creationId xmlns:a16="http://schemas.microsoft.com/office/drawing/2014/main" id="{F0772005-EE33-B14D-AD9E-FC7BE91BD675}"/>
              </a:ext>
            </a:extLst>
          </p:cNvPr>
          <p:cNvSpPr>
            <a:spLocks/>
          </p:cNvSpPr>
          <p:nvPr/>
        </p:nvSpPr>
        <p:spPr bwMode="auto">
          <a:xfrm>
            <a:off x="3311525" y="434181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vlan1</a:t>
            </a:r>
          </a:p>
        </p:txBody>
      </p:sp>
      <p:sp>
        <p:nvSpPr>
          <p:cNvPr id="278" name="Rectangle 66">
            <a:extLst>
              <a:ext uri="{FF2B5EF4-FFF2-40B4-BE49-F238E27FC236}">
                <a16:creationId xmlns:a16="http://schemas.microsoft.com/office/drawing/2014/main" id="{CD6FAA5E-991F-904A-8E4F-B29FDB3D3215}"/>
              </a:ext>
            </a:extLst>
          </p:cNvPr>
          <p:cNvSpPr>
            <a:spLocks/>
          </p:cNvSpPr>
          <p:nvPr/>
        </p:nvSpPr>
        <p:spPr bwMode="auto">
          <a:xfrm>
            <a:off x="3989388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79" name="Rectangle 67">
            <a:extLst>
              <a:ext uri="{FF2B5EF4-FFF2-40B4-BE49-F238E27FC236}">
                <a16:creationId xmlns:a16="http://schemas.microsoft.com/office/drawing/2014/main" id="{0D588248-62E3-0449-B683-F78E3A25DE25}"/>
              </a:ext>
            </a:extLst>
          </p:cNvPr>
          <p:cNvSpPr>
            <a:spLocks/>
          </p:cNvSpPr>
          <p:nvPr/>
        </p:nvSpPr>
        <p:spPr bwMode="auto">
          <a:xfrm>
            <a:off x="46863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80" name="Rectangle 68">
            <a:extLst>
              <a:ext uri="{FF2B5EF4-FFF2-40B4-BE49-F238E27FC236}">
                <a16:creationId xmlns:a16="http://schemas.microsoft.com/office/drawing/2014/main" id="{91758527-1D5B-4940-9889-C5F58C9AF565}"/>
              </a:ext>
            </a:extLst>
          </p:cNvPr>
          <p:cNvSpPr>
            <a:spLocks/>
          </p:cNvSpPr>
          <p:nvPr/>
        </p:nvSpPr>
        <p:spPr bwMode="auto">
          <a:xfrm>
            <a:off x="5319713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81" name="Rectangle 69">
            <a:extLst>
              <a:ext uri="{FF2B5EF4-FFF2-40B4-BE49-F238E27FC236}">
                <a16:creationId xmlns:a16="http://schemas.microsoft.com/office/drawing/2014/main" id="{24D8D81D-4B46-B041-86A4-C489F027D313}"/>
              </a:ext>
            </a:extLst>
          </p:cNvPr>
          <p:cNvSpPr>
            <a:spLocks/>
          </p:cNvSpPr>
          <p:nvPr/>
        </p:nvSpPr>
        <p:spPr bwMode="auto">
          <a:xfrm>
            <a:off x="5980113" y="4386263"/>
            <a:ext cx="6619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82" name="Rectangle 70">
            <a:extLst>
              <a:ext uri="{FF2B5EF4-FFF2-40B4-BE49-F238E27FC236}">
                <a16:creationId xmlns:a16="http://schemas.microsoft.com/office/drawing/2014/main" id="{ADDE4AA0-1D6C-6947-87E7-C8ED0DFAB0EA}"/>
              </a:ext>
            </a:extLst>
          </p:cNvPr>
          <p:cNvSpPr>
            <a:spLocks/>
          </p:cNvSpPr>
          <p:nvPr/>
        </p:nvSpPr>
        <p:spPr bwMode="auto">
          <a:xfrm>
            <a:off x="6642100" y="4386263"/>
            <a:ext cx="6604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*</a:t>
            </a:r>
          </a:p>
        </p:txBody>
      </p:sp>
      <p:sp>
        <p:nvSpPr>
          <p:cNvPr id="283" name="Rectangle 71">
            <a:extLst>
              <a:ext uri="{FF2B5EF4-FFF2-40B4-BE49-F238E27FC236}">
                <a16:creationId xmlns:a16="http://schemas.microsoft.com/office/drawing/2014/main" id="{5ECFC58D-118B-EF49-AEB5-C76D416F34AE}"/>
              </a:ext>
            </a:extLst>
          </p:cNvPr>
          <p:cNvSpPr>
            <a:spLocks/>
          </p:cNvSpPr>
          <p:nvPr/>
        </p:nvSpPr>
        <p:spPr bwMode="auto">
          <a:xfrm>
            <a:off x="7400925" y="4054475"/>
            <a:ext cx="66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port6, 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port7,</a:t>
            </a:r>
          </a:p>
          <a:p>
            <a:r>
              <a:rPr lang="en-US" sz="1700" u="none">
                <a:latin typeface="Calibri" charset="0"/>
                <a:cs typeface="Gill Sans" charset="0"/>
              </a:rPr>
              <a:t>port9</a:t>
            </a:r>
          </a:p>
        </p:txBody>
      </p:sp>
      <p:sp>
        <p:nvSpPr>
          <p:cNvPr id="284" name="Rectangle 63">
            <a:extLst>
              <a:ext uri="{FF2B5EF4-FFF2-40B4-BE49-F238E27FC236}">
                <a16:creationId xmlns:a16="http://schemas.microsoft.com/office/drawing/2014/main" id="{302FB557-CAA5-0D42-B8AC-FF69DA269483}"/>
              </a:ext>
            </a:extLst>
          </p:cNvPr>
          <p:cNvSpPr>
            <a:spLocks/>
          </p:cNvSpPr>
          <p:nvPr/>
        </p:nvSpPr>
        <p:spPr bwMode="auto">
          <a:xfrm>
            <a:off x="1939925" y="4351338"/>
            <a:ext cx="8683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u="none">
                <a:latin typeface="Calibri" charset="0"/>
                <a:cs typeface="Gill Sans" charset="0"/>
              </a:rPr>
              <a:t>00:1f..</a:t>
            </a:r>
          </a:p>
        </p:txBody>
      </p:sp>
    </p:spTree>
    <p:extLst>
      <p:ext uri="{BB962C8B-B14F-4D97-AF65-F5344CB8AC3E}">
        <p14:creationId xmlns:p14="http://schemas.microsoft.com/office/powerpoint/2010/main" val="911583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7BF01E-20B7-DE40-B033-2598EC74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CA71224-EA44-0740-A6D8-53A62031AD18}"/>
              </a:ext>
            </a:extLst>
          </p:cNvPr>
          <p:cNvSpPr>
            <a:spLocks/>
          </p:cNvSpPr>
          <p:nvPr/>
        </p:nvSpPr>
        <p:spPr bwMode="auto">
          <a:xfrm>
            <a:off x="481778" y="1484784"/>
            <a:ext cx="3892550" cy="4104456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B5948-C470-FF4D-A31F-27BE4FA23202}"/>
              </a:ext>
            </a:extLst>
          </p:cNvPr>
          <p:cNvSpPr txBox="1">
            <a:spLocks noChangeArrowheads="1"/>
          </p:cNvSpPr>
          <p:nvPr/>
        </p:nvSpPr>
        <p:spPr>
          <a:xfrm>
            <a:off x="615128" y="1610196"/>
            <a:ext cx="3581400" cy="4365625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800" u="none" kern="0" dirty="0">
                <a:latin typeface="Calibri" charset="0"/>
              </a:rPr>
              <a:t>基于流的流表</a:t>
            </a:r>
            <a:endParaRPr lang="en-US" sz="2800" u="none" kern="0" dirty="0">
              <a:latin typeface="Calibri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endParaRPr lang="en-US" sz="2200" u="none" dirty="0"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cs typeface="Gill Sans" charset="0"/>
              </a:rPr>
              <a:t>每条流由控制器独立设置</a:t>
            </a:r>
            <a:endParaRPr lang="en-US" sz="2200" u="none" dirty="0"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cs typeface="Gill Sans" charset="0"/>
              </a:rPr>
              <a:t>按流表条目精确匹配</a:t>
            </a:r>
            <a:endParaRPr lang="en-US" sz="2200" u="none" dirty="0"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cs typeface="Gill Sans" charset="0"/>
              </a:rPr>
              <a:t>每条流包含一条条目</a:t>
            </a:r>
            <a:endParaRPr lang="en-US" sz="2200" u="none" dirty="0"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cs typeface="Gill Sans" charset="0"/>
              </a:rPr>
              <a:t>支持细颗粒度控制，如校园网络</a:t>
            </a:r>
            <a:endParaRPr lang="en-US" sz="2200" u="none" dirty="0">
              <a:cs typeface="Gill Sans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EFABE-932F-1447-8D16-C8F5E0934E3C}"/>
              </a:ext>
            </a:extLst>
          </p:cNvPr>
          <p:cNvSpPr>
            <a:spLocks/>
          </p:cNvSpPr>
          <p:nvPr/>
        </p:nvSpPr>
        <p:spPr bwMode="auto">
          <a:xfrm>
            <a:off x="4812478" y="1484784"/>
            <a:ext cx="3892550" cy="4104456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88899" dir="3600021" algn="ctr" rotWithShape="0">
              <a:srgbClr val="000000">
                <a:alpha val="54999"/>
              </a:srgbClr>
            </a:outerShdw>
          </a:effectLst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91467-2406-E647-A825-C53DE7DBD54F}"/>
              </a:ext>
            </a:extLst>
          </p:cNvPr>
          <p:cNvSpPr>
            <a:spLocks/>
          </p:cNvSpPr>
          <p:nvPr/>
        </p:nvSpPr>
        <p:spPr bwMode="auto">
          <a:xfrm>
            <a:off x="4945828" y="1610196"/>
            <a:ext cx="3581400" cy="43656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u="none" dirty="0">
                <a:latin typeface="+mn-lt"/>
                <a:ea typeface="Gill Sans" charset="0"/>
                <a:cs typeface="Gill Sans" charset="0"/>
              </a:rPr>
              <a:t>  </a:t>
            </a:r>
            <a:r>
              <a:rPr lang="zh-CN" altLang="en-US" sz="2800" u="none" dirty="0">
                <a:latin typeface="+mn-lt"/>
                <a:ea typeface="Gill Sans" charset="0"/>
                <a:cs typeface="Gill Sans" charset="0"/>
              </a:rPr>
              <a:t>聚合流表</a:t>
            </a:r>
            <a:endParaRPr lang="en-US" sz="2800" u="none" dirty="0">
              <a:latin typeface="+mn-lt"/>
              <a:ea typeface="Gill Sans" charset="0"/>
              <a:cs typeface="Gill Sans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u="none" dirty="0">
              <a:latin typeface="+mn-lt"/>
              <a:ea typeface="Gill Sans" charset="0"/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latin typeface="+mn-lt"/>
                <a:ea typeface="Gill Sans" charset="0"/>
                <a:cs typeface="Gill Sans" charset="0"/>
              </a:rPr>
              <a:t>一条流条目覆盖一组流</a:t>
            </a:r>
            <a:endParaRPr lang="en-US" sz="2200" u="none" dirty="0">
              <a:latin typeface="+mn-lt"/>
              <a:ea typeface="Gill Sans" charset="0"/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latin typeface="+mn-lt"/>
                <a:ea typeface="Gill Sans" charset="0"/>
                <a:cs typeface="Gill Sans" charset="0"/>
              </a:rPr>
              <a:t>流条目通配符</a:t>
            </a:r>
            <a:endParaRPr lang="en-US" sz="2200" u="none" dirty="0">
              <a:latin typeface="+mn-lt"/>
              <a:ea typeface="Gill Sans" charset="0"/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latin typeface="+mn-lt"/>
                <a:ea typeface="Gill Sans" charset="0"/>
                <a:cs typeface="Gill Sans" charset="0"/>
              </a:rPr>
              <a:t>每个流表条目覆盖一类流</a:t>
            </a:r>
            <a:endParaRPr lang="en-US" altLang="zh-CN" sz="2200" u="none" dirty="0">
              <a:latin typeface="+mn-lt"/>
              <a:ea typeface="Gill Sans" charset="0"/>
              <a:cs typeface="Gill Sans" charset="0"/>
            </a:endParaRPr>
          </a:p>
          <a:p>
            <a:pPr marL="341313" indent="-341313" fontAlgn="auto">
              <a:spcBef>
                <a:spcPts val="0"/>
              </a:spcBef>
              <a:spcAft>
                <a:spcPts val="0"/>
              </a:spcAft>
              <a:buSzPct val="125000"/>
              <a:buFont typeface="Gill Sans" charset="0"/>
              <a:buChar char="•"/>
              <a:defRPr/>
            </a:pPr>
            <a:r>
              <a:rPr lang="zh-CN" altLang="en-US" sz="2200" u="none" dirty="0">
                <a:latin typeface="+mn-lt"/>
                <a:ea typeface="Gill Sans" charset="0"/>
                <a:cs typeface="Gill Sans" charset="0"/>
              </a:rPr>
              <a:t>对大规模流适用，如骨干网</a:t>
            </a:r>
            <a:endParaRPr lang="en-US" sz="2200" u="none" dirty="0">
              <a:latin typeface="+mn-lt"/>
              <a:ea typeface="Gill Sans" charset="0"/>
              <a:cs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43A61B-5152-F149-932E-B4696C925FA2}"/>
              </a:ext>
            </a:extLst>
          </p:cNvPr>
          <p:cNvSpPr txBox="1">
            <a:spLocks noChangeArrowheads="1"/>
          </p:cNvSpPr>
          <p:nvPr/>
        </p:nvSpPr>
        <p:spPr>
          <a:xfrm>
            <a:off x="417513" y="485775"/>
            <a:ext cx="7772400" cy="65458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18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36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54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72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u="none" kern="0" dirty="0">
                <a:latin typeface="Calibri" panose="020F0502020204030204" pitchFamily="34" charset="0"/>
                <a:ea typeface="MS PGothic" panose="020B0600070205080204" pitchFamily="34" charset="-128"/>
              </a:rPr>
              <a:t>OpenFlow </a:t>
            </a:r>
            <a:r>
              <a:rPr lang="zh-CN" altLang="en-US" u="none" kern="0" dirty="0">
                <a:latin typeface="Calibri" panose="020F0502020204030204" pitchFamily="34" charset="0"/>
                <a:ea typeface="MS PGothic" panose="020B0600070205080204" pitchFamily="34" charset="-128"/>
              </a:rPr>
              <a:t>流表条目粒度</a:t>
            </a:r>
            <a:endParaRPr lang="en-US" altLang="zh-CN" u="none" kern="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37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3879C-A17C-D347-BEA2-E35189E1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40"/>
            <a:ext cx="4573379" cy="4751387"/>
          </a:xfrm>
        </p:spPr>
        <p:txBody>
          <a:bodyPr/>
          <a:lstStyle/>
          <a:p>
            <a:r>
              <a:rPr kumimoji="1" lang="en-US" altLang="zh-CN" sz="2400" dirty="0"/>
              <a:t>OpenFlow</a:t>
            </a:r>
            <a:r>
              <a:rPr kumimoji="1" lang="zh-CN" altLang="en-US" sz="2400" dirty="0"/>
              <a:t>交换机由</a:t>
            </a:r>
            <a:r>
              <a:rPr kumimoji="1" lang="en-US" altLang="zh-CN" sz="2400" dirty="0"/>
              <a:t>OpenFlow</a:t>
            </a:r>
            <a:r>
              <a:rPr kumimoji="1" lang="zh-CN" altLang="en-US" sz="2400" dirty="0"/>
              <a:t>协议、安全通道、报文匹配、流表和动作等组成。</a:t>
            </a:r>
            <a:endParaRPr kumimoji="1" lang="en-US" altLang="zh-CN" sz="2400" dirty="0"/>
          </a:p>
          <a:p>
            <a:r>
              <a:rPr kumimoji="1" lang="zh-CN" altLang="en-US" sz="2400" dirty="0"/>
              <a:t>报文匹配功能基于流表对输入报文（</a:t>
            </a:r>
            <a:r>
              <a:rPr kumimoji="1" lang="en-US" altLang="zh-CN" sz="2400" dirty="0"/>
              <a:t>X</a:t>
            </a:r>
            <a:r>
              <a:rPr kumimoji="1" lang="zh-CN" altLang="en-US" sz="2400" dirty="0"/>
              <a:t>）进行匹配，将其引导至动作箱。</a:t>
            </a:r>
            <a:endParaRPr kumimoji="1" lang="en-US" altLang="zh-CN" sz="2400" dirty="0"/>
          </a:p>
          <a:p>
            <a:r>
              <a:rPr kumimoji="1" lang="zh-CN" altLang="en-US" sz="2400" dirty="0"/>
              <a:t>动作包括三种可选操作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转发报文输出，可能先修改头域字段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丢弃报文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通过报文输入（</a:t>
            </a:r>
            <a:r>
              <a:rPr kumimoji="1" lang="en-US" altLang="zh-CN" sz="2000" dirty="0"/>
              <a:t>PAKCET_IN</a:t>
            </a:r>
            <a:r>
              <a:rPr kumimoji="1" lang="zh-CN" altLang="en-US" sz="2000" dirty="0"/>
              <a:t>）消息将报文转发至控制器</a:t>
            </a:r>
            <a:endParaRPr kumimoji="1"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0319-F13C-B64B-AD32-C3F59C4D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87AFD53-6ADA-0D47-BB52-B0EC28B6D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交换机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A60A3975-AC19-724B-80CB-0CAB8BB9CA3C}"/>
              </a:ext>
            </a:extLst>
          </p:cNvPr>
          <p:cNvGrpSpPr/>
          <p:nvPr/>
        </p:nvGrpSpPr>
        <p:grpSpPr>
          <a:xfrm>
            <a:off x="5095057" y="1772816"/>
            <a:ext cx="3769008" cy="3863085"/>
            <a:chOff x="4060071" y="1329093"/>
            <a:chExt cx="4976425" cy="43068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AFEBAE-5135-D54B-94C7-A09F31A6916D}"/>
                </a:ext>
              </a:extLst>
            </p:cNvPr>
            <p:cNvSpPr/>
            <p:nvPr/>
          </p:nvSpPr>
          <p:spPr bwMode="auto">
            <a:xfrm>
              <a:off x="4060071" y="1329093"/>
              <a:ext cx="4976425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OpenFlow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 控制器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5C9864-5C46-DA4E-A6D4-39098B487856}"/>
                </a:ext>
              </a:extLst>
            </p:cNvPr>
            <p:cNvSpPr/>
            <p:nvPr/>
          </p:nvSpPr>
          <p:spPr>
            <a:xfrm>
              <a:off x="5915112" y="1917933"/>
              <a:ext cx="1467180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OpenFlow</a:t>
              </a:r>
              <a:r>
                <a:rPr lang="zh-CN" altLang="en-US" sz="1100" u="none" dirty="0"/>
                <a:t>协议</a:t>
              </a:r>
              <a:endParaRPr lang="zh-CN" altLang="en-US" sz="11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97E422-D9E7-174D-BB4A-DFC49D3850A3}"/>
                </a:ext>
              </a:extLst>
            </p:cNvPr>
            <p:cNvSpPr/>
            <p:nvPr/>
          </p:nvSpPr>
          <p:spPr bwMode="auto">
            <a:xfrm>
              <a:off x="4060071" y="2444729"/>
              <a:ext cx="4976425" cy="31911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BC156A-C8EF-464B-9EB2-44CE3A1998A3}"/>
                </a:ext>
              </a:extLst>
            </p:cNvPr>
            <p:cNvSpPr/>
            <p:nvPr/>
          </p:nvSpPr>
          <p:spPr bwMode="auto">
            <a:xfrm>
              <a:off x="5212200" y="2527181"/>
              <a:ext cx="2635652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安全通道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A8E37D-4C59-604D-A0AD-974F0565F7CD}"/>
                </a:ext>
              </a:extLst>
            </p:cNvPr>
            <p:cNvSpPr/>
            <p:nvPr/>
          </p:nvSpPr>
          <p:spPr bwMode="auto">
            <a:xfrm>
              <a:off x="4830719" y="3307436"/>
              <a:ext cx="3608168" cy="16628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1A7665-8D4E-A445-992B-FA04B2B11FCA}"/>
                </a:ext>
              </a:extLst>
            </p:cNvPr>
            <p:cNvSpPr/>
            <p:nvPr/>
          </p:nvSpPr>
          <p:spPr bwMode="auto">
            <a:xfrm>
              <a:off x="4123399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8423A6-95B5-C947-A193-3E20A6B5E4AD}"/>
                </a:ext>
              </a:extLst>
            </p:cNvPr>
            <p:cNvSpPr/>
            <p:nvPr/>
          </p:nvSpPr>
          <p:spPr bwMode="auto">
            <a:xfrm>
              <a:off x="489744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DE04451-8800-B34D-A772-E33E15FBDDB6}"/>
                </a:ext>
              </a:extLst>
            </p:cNvPr>
            <p:cNvSpPr/>
            <p:nvPr/>
          </p:nvSpPr>
          <p:spPr bwMode="auto">
            <a:xfrm>
              <a:off x="565636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80608D3-0CE3-E346-ACCF-FC73493A332D}"/>
                </a:ext>
              </a:extLst>
            </p:cNvPr>
            <p:cNvSpPr/>
            <p:nvPr/>
          </p:nvSpPr>
          <p:spPr bwMode="auto">
            <a:xfrm>
              <a:off x="8271044" y="5197536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75B5C89-C978-E04D-93C1-FCFC5A922110}"/>
                </a:ext>
              </a:extLst>
            </p:cNvPr>
            <p:cNvSpPr/>
            <p:nvPr/>
          </p:nvSpPr>
          <p:spPr>
            <a:xfrm>
              <a:off x="6321979" y="5171332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EC19ECE-35B4-3147-B8DD-024BCA478970}"/>
                </a:ext>
              </a:extLst>
            </p:cNvPr>
            <p:cNvCxnSpPr>
              <a:cxnSpLocks/>
              <a:stCxn id="12" idx="0"/>
            </p:cNvCxnSpPr>
            <p:nvPr/>
          </p:nvCxnSpPr>
          <p:spPr bwMode="auto">
            <a:xfrm flipH="1" flipV="1">
              <a:off x="4467124" y="3187629"/>
              <a:ext cx="11632" cy="2022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706F9C7E-365F-B948-A1F0-39321D86E4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247" y="3194241"/>
              <a:ext cx="1236113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AB092DDD-FF82-4E4C-8EBD-DF55506C90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6360" y="3194240"/>
              <a:ext cx="0" cy="3534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44D3B7B-7B38-D94E-800E-08BA6C526A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0272" y="3010914"/>
              <a:ext cx="0" cy="5367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6E256B-5602-7B42-9E8E-2FED8C889913}"/>
                </a:ext>
              </a:extLst>
            </p:cNvPr>
            <p:cNvSpPr/>
            <p:nvPr/>
          </p:nvSpPr>
          <p:spPr>
            <a:xfrm>
              <a:off x="5252797" y="3463530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本地输入</a:t>
              </a:r>
              <a:endParaRPr lang="zh-CN" altLang="en-US" sz="11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BCA9E10-DECA-4B47-BC04-2E8F5344EC0C}"/>
                </a:ext>
              </a:extLst>
            </p:cNvPr>
            <p:cNvSpPr/>
            <p:nvPr/>
          </p:nvSpPr>
          <p:spPr>
            <a:xfrm>
              <a:off x="4879776" y="3714355"/>
              <a:ext cx="776579" cy="669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u="none" dirty="0"/>
                <a:t>报文匹配功能</a:t>
              </a:r>
              <a:endParaRPr lang="zh-CN" altLang="en-US" sz="1100" dirty="0"/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CE838C97-63F5-B047-9D04-3ECFDF048A9E}"/>
                </a:ext>
              </a:extLst>
            </p:cNvPr>
            <p:cNvSpPr/>
            <p:nvPr/>
          </p:nvSpPr>
          <p:spPr bwMode="auto">
            <a:xfrm>
              <a:off x="5492446" y="3923110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FDBE9951-C480-6A4D-8081-570C863EEEB9}"/>
                </a:ext>
              </a:extLst>
            </p:cNvPr>
            <p:cNvSpPr/>
            <p:nvPr/>
          </p:nvSpPr>
          <p:spPr bwMode="auto">
            <a:xfrm>
              <a:off x="5492445" y="4370114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51941C7-A5DF-7747-B610-B01059CEEB69}"/>
                </a:ext>
              </a:extLst>
            </p:cNvPr>
            <p:cNvSpPr/>
            <p:nvPr/>
          </p:nvSpPr>
          <p:spPr bwMode="auto">
            <a:xfrm>
              <a:off x="6247325" y="3802486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32776A-F6F3-2040-B9EE-2A840F28BD4E}"/>
                </a:ext>
              </a:extLst>
            </p:cNvPr>
            <p:cNvSpPr/>
            <p:nvPr/>
          </p:nvSpPr>
          <p:spPr bwMode="auto">
            <a:xfrm>
              <a:off x="6262157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77800AE-4761-7049-8F13-AC0C949B9630}"/>
                </a:ext>
              </a:extLst>
            </p:cNvPr>
            <p:cNvSpPr/>
            <p:nvPr/>
          </p:nvSpPr>
          <p:spPr bwMode="auto">
            <a:xfrm>
              <a:off x="6551163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4CB03AF-0BE7-824F-9BFD-EB83194CDF50}"/>
                </a:ext>
              </a:extLst>
            </p:cNvPr>
            <p:cNvSpPr/>
            <p:nvPr/>
          </p:nvSpPr>
          <p:spPr bwMode="auto">
            <a:xfrm>
              <a:off x="6269025" y="4114673"/>
              <a:ext cx="692417" cy="19278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1C88D50-18AE-DA41-B121-5201363D485B}"/>
                </a:ext>
              </a:extLst>
            </p:cNvPr>
            <p:cNvSpPr/>
            <p:nvPr/>
          </p:nvSpPr>
          <p:spPr bwMode="auto">
            <a:xfrm>
              <a:off x="6262157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5D15EA7-E82E-164E-B80A-6B6BDA5C0813}"/>
                </a:ext>
              </a:extLst>
            </p:cNvPr>
            <p:cNvSpPr/>
            <p:nvPr/>
          </p:nvSpPr>
          <p:spPr bwMode="auto">
            <a:xfrm>
              <a:off x="6551163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6F1C841-053A-F747-921E-AD72A7194A4F}"/>
                </a:ext>
              </a:extLst>
            </p:cNvPr>
            <p:cNvSpPr/>
            <p:nvPr/>
          </p:nvSpPr>
          <p:spPr bwMode="auto">
            <a:xfrm>
              <a:off x="6258500" y="4445083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3B2D67D-6A27-A445-98D7-060EC424E011}"/>
                </a:ext>
              </a:extLst>
            </p:cNvPr>
            <p:cNvSpPr/>
            <p:nvPr/>
          </p:nvSpPr>
          <p:spPr bwMode="auto">
            <a:xfrm>
              <a:off x="6262157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1350D05-4E24-5B42-A27A-FAF7C7209169}"/>
                </a:ext>
              </a:extLst>
            </p:cNvPr>
            <p:cNvSpPr/>
            <p:nvPr/>
          </p:nvSpPr>
          <p:spPr bwMode="auto">
            <a:xfrm>
              <a:off x="6551163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214F25B9-1FAA-824D-ABEC-67FA2B403930}"/>
                </a:ext>
              </a:extLst>
            </p:cNvPr>
            <p:cNvCxnSpPr>
              <a:cxnSpLocks/>
              <a:stCxn id="33" idx="0"/>
            </p:cNvCxnSpPr>
            <p:nvPr/>
          </p:nvCxnSpPr>
          <p:spPr bwMode="auto">
            <a:xfrm flipH="1" flipV="1">
              <a:off x="5771878" y="4139076"/>
              <a:ext cx="15078" cy="2310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25FE6B0-76C3-D245-8172-56EC17589F47}"/>
                </a:ext>
              </a:extLst>
            </p:cNvPr>
            <p:cNvSpPr/>
            <p:nvPr/>
          </p:nvSpPr>
          <p:spPr bwMode="auto">
            <a:xfrm>
              <a:off x="7200370" y="3835793"/>
              <a:ext cx="647486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动作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1E4ECD8-DC2A-5546-92D9-DBE5D7223B8B}"/>
                </a:ext>
              </a:extLst>
            </p:cNvPr>
            <p:cNvSpPr/>
            <p:nvPr/>
          </p:nvSpPr>
          <p:spPr>
            <a:xfrm>
              <a:off x="4174140" y="4577510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X</a:t>
              </a:r>
              <a:endParaRPr lang="zh-CN" altLang="en-US" sz="110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45ED2CA-D663-7945-B069-7BAAE567FEC4}"/>
                </a:ext>
              </a:extLst>
            </p:cNvPr>
            <p:cNvSpPr/>
            <p:nvPr/>
          </p:nvSpPr>
          <p:spPr>
            <a:xfrm>
              <a:off x="5830808" y="2923748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Y</a:t>
              </a:r>
              <a:endParaRPr lang="zh-CN" altLang="en-US" sz="1100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8BBB169-5B08-AB48-8423-C9C1EF4481AB}"/>
                </a:ext>
              </a:extLst>
            </p:cNvPr>
            <p:cNvSpPr/>
            <p:nvPr/>
          </p:nvSpPr>
          <p:spPr>
            <a:xfrm>
              <a:off x="6076098" y="2919902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报文输出</a:t>
              </a:r>
            </a:p>
          </p:txBody>
        </p: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89937A0A-1148-FC45-8702-ED0B5C836582}"/>
                </a:ext>
              </a:extLst>
            </p:cNvPr>
            <p:cNvCxnSpPr>
              <a:cxnSpLocks/>
              <a:stCxn id="40" idx="1"/>
              <a:endCxn id="32" idx="3"/>
            </p:cNvCxnSpPr>
            <p:nvPr/>
          </p:nvCxnSpPr>
          <p:spPr bwMode="auto">
            <a:xfrm flipH="1" flipV="1">
              <a:off x="6081467" y="4033466"/>
              <a:ext cx="180690" cy="3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593695C3-E220-7046-873E-E1881DA7B738}"/>
                </a:ext>
              </a:extLst>
            </p:cNvPr>
            <p:cNvCxnSpPr>
              <a:cxnSpLocks/>
              <a:stCxn id="41" idx="3"/>
            </p:cNvCxnSpPr>
            <p:nvPr/>
          </p:nvCxnSpPr>
          <p:spPr bwMode="auto">
            <a:xfrm>
              <a:off x="6961442" y="4037312"/>
              <a:ext cx="148462" cy="14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F9C622D1-A562-884C-832D-782DF58C7711}"/>
                </a:ext>
              </a:extLst>
            </p:cNvPr>
            <p:cNvCxnSpPr>
              <a:cxnSpLocks/>
              <a:stCxn id="50" idx="0"/>
            </p:cNvCxnSpPr>
            <p:nvPr/>
          </p:nvCxnSpPr>
          <p:spPr bwMode="auto">
            <a:xfrm flipV="1">
              <a:off x="7524113" y="2958557"/>
              <a:ext cx="0" cy="877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6E8FC7B-CFD1-8F48-AC2D-D33EB150B269}"/>
                </a:ext>
              </a:extLst>
            </p:cNvPr>
            <p:cNvSpPr/>
            <p:nvPr/>
          </p:nvSpPr>
          <p:spPr>
            <a:xfrm>
              <a:off x="7253697" y="2948189"/>
              <a:ext cx="379282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C</a:t>
              </a:r>
              <a:endParaRPr lang="zh-CN" altLang="en-US" sz="1100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3BC33F0-6686-CE4F-8247-DC7D5ADFA0AF}"/>
                </a:ext>
              </a:extLst>
            </p:cNvPr>
            <p:cNvSpPr/>
            <p:nvPr/>
          </p:nvSpPr>
          <p:spPr>
            <a:xfrm>
              <a:off x="7548865" y="2948189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报文输入</a:t>
              </a:r>
            </a:p>
          </p:txBody>
        </p: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CCA5DDFD-E58B-914B-BADA-943AA8C0CC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00442" y="2751446"/>
              <a:ext cx="92003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C9E9B892-CB07-E944-BA10-FA28922908FC}"/>
                </a:ext>
              </a:extLst>
            </p:cNvPr>
            <p:cNvCxnSpPr>
              <a:cxnSpLocks/>
              <a:stCxn id="50" idx="2"/>
            </p:cNvCxnSpPr>
            <p:nvPr/>
          </p:nvCxnSpPr>
          <p:spPr bwMode="auto">
            <a:xfrm>
              <a:off x="7524113" y="4267169"/>
              <a:ext cx="0" cy="4140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B8DB861-930C-E94C-8F94-A050DDA7DF21}"/>
                </a:ext>
              </a:extLst>
            </p:cNvPr>
            <p:cNvSpPr/>
            <p:nvPr/>
          </p:nvSpPr>
          <p:spPr>
            <a:xfrm>
              <a:off x="7171126" y="4660663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B</a:t>
              </a:r>
              <a:endParaRPr lang="zh-CN" altLang="en-US" sz="1100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C792028-0F8F-1A45-BEBE-DF3893EC714A}"/>
                </a:ext>
              </a:extLst>
            </p:cNvPr>
            <p:cNvSpPr/>
            <p:nvPr/>
          </p:nvSpPr>
          <p:spPr>
            <a:xfrm>
              <a:off x="7349515" y="4660663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报文丢弃</a:t>
              </a:r>
            </a:p>
          </p:txBody>
        </p:sp>
        <p:cxnSp>
          <p:nvCxnSpPr>
            <p:cNvPr id="76" name="直线箭头连接符 75">
              <a:extLst>
                <a:ext uri="{FF2B5EF4-FFF2-40B4-BE49-F238E27FC236}">
                  <a16:creationId xmlns:a16="http://schemas.microsoft.com/office/drawing/2014/main" id="{7740F00F-C80D-A74B-B08A-7778402AE2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93827" y="2763187"/>
              <a:ext cx="0" cy="24634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0CBF481-1685-C249-9ED7-9849310538C1}"/>
                </a:ext>
              </a:extLst>
            </p:cNvPr>
            <p:cNvSpPr/>
            <p:nvPr/>
          </p:nvSpPr>
          <p:spPr bwMode="auto">
            <a:xfrm>
              <a:off x="6975534" y="5208799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lang="en-US" altLang="zh-CN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9E2EDFF-9C6E-964D-A043-EFB9CDA61D6C}"/>
                </a:ext>
              </a:extLst>
            </p:cNvPr>
            <p:cNvSpPr/>
            <p:nvPr/>
          </p:nvSpPr>
          <p:spPr>
            <a:xfrm>
              <a:off x="7641152" y="5169891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5BAEA37F-5017-9447-9CA8-98DE002A47CF}"/>
                </a:ext>
              </a:extLst>
            </p:cNvPr>
            <p:cNvCxnSpPr>
              <a:cxnSpLocks/>
              <a:stCxn id="50" idx="3"/>
            </p:cNvCxnSpPr>
            <p:nvPr/>
          </p:nvCxnSpPr>
          <p:spPr bwMode="auto">
            <a:xfrm>
              <a:off x="7847856" y="4051481"/>
              <a:ext cx="970095" cy="6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5EF05AF-276F-BA4D-B49B-5AD8183D4E85}"/>
                </a:ext>
              </a:extLst>
            </p:cNvPr>
            <p:cNvSpPr/>
            <p:nvPr/>
          </p:nvSpPr>
          <p:spPr>
            <a:xfrm>
              <a:off x="8522411" y="374534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A</a:t>
              </a:r>
              <a:endParaRPr lang="zh-CN" altLang="en-US" sz="1100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6C0967E-1383-AB45-9016-DD3E932B2DB3}"/>
                </a:ext>
              </a:extLst>
            </p:cNvPr>
            <p:cNvSpPr/>
            <p:nvPr/>
          </p:nvSpPr>
          <p:spPr>
            <a:xfrm>
              <a:off x="7811862" y="2468942"/>
              <a:ext cx="1113720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Y</a:t>
              </a:r>
              <a:r>
                <a:rPr lang="zh-CN" altLang="en-US" sz="1100" u="none" dirty="0"/>
                <a:t>报文输出</a:t>
              </a:r>
              <a:endParaRPr lang="zh-CN" altLang="en-US" sz="1100" dirty="0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89549CE-A6E6-0D4A-A1E3-515721BD52D1}"/>
                </a:ext>
              </a:extLst>
            </p:cNvPr>
            <p:cNvSpPr/>
            <p:nvPr/>
          </p:nvSpPr>
          <p:spPr>
            <a:xfrm>
              <a:off x="8029853" y="4913251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本地输出</a:t>
              </a:r>
              <a:endParaRPr lang="zh-CN" altLang="en-US" sz="1100" dirty="0"/>
            </a:p>
          </p:txBody>
        </p: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FCF8066A-30FB-F449-B3EE-18DA31C772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48864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13710EF5-BAF4-3F46-ABB8-6B3CD0D4AA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71878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</p:spTree>
    <p:extLst>
      <p:ext uri="{BB962C8B-B14F-4D97-AF65-F5344CB8AC3E}">
        <p14:creationId xmlns:p14="http://schemas.microsoft.com/office/powerpoint/2010/main" val="227754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3879C-A17C-D347-BEA2-E35189E1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885" y="1695234"/>
            <a:ext cx="4555597" cy="3940668"/>
          </a:xfrm>
        </p:spPr>
        <p:txBody>
          <a:bodyPr/>
          <a:lstStyle/>
          <a:p>
            <a:r>
              <a:rPr kumimoji="1" lang="zh-CN" altLang="en-US" sz="2400" dirty="0"/>
              <a:t>控制器和交换机之间的报文通过安全通道传输。</a:t>
            </a:r>
            <a:endParaRPr kumimoji="1" lang="en-US" altLang="zh-CN" sz="2400" dirty="0"/>
          </a:p>
          <a:p>
            <a:r>
              <a:rPr kumimoji="1" lang="zh-CN" altLang="en-US" sz="2400" dirty="0"/>
              <a:t>当控制器有报文需要通过交换机输出时，采用</a:t>
            </a:r>
            <a:r>
              <a:rPr kumimoji="1" lang="en-US" altLang="zh-CN" sz="2400" dirty="0"/>
              <a:t>PACKET_OUT</a:t>
            </a:r>
            <a:r>
              <a:rPr kumimoji="1" lang="zh-CN" altLang="en-US" sz="2400" dirty="0"/>
              <a:t>消息，图中所示的两条</a:t>
            </a:r>
            <a:r>
              <a:rPr kumimoji="1" lang="en-US" altLang="zh-CN" sz="2400" dirty="0"/>
              <a:t>Y</a:t>
            </a:r>
            <a:r>
              <a:rPr kumimoji="1" lang="zh-CN" altLang="en-US" sz="2400" dirty="0"/>
              <a:t>路径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控制器直接指定输出端口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控制器通过报文匹配逻辑决定转发策略</a:t>
            </a:r>
            <a:endParaRPr kumimoji="1"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0319-F13C-B64B-AD32-C3F59C4D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87AFD53-6ADA-0D47-BB52-B0EC28B6D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交换机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A60A3975-AC19-724B-80CB-0CAB8BB9CA3C}"/>
              </a:ext>
            </a:extLst>
          </p:cNvPr>
          <p:cNvGrpSpPr/>
          <p:nvPr/>
        </p:nvGrpSpPr>
        <p:grpSpPr>
          <a:xfrm>
            <a:off x="5095057" y="1772816"/>
            <a:ext cx="3769008" cy="3863085"/>
            <a:chOff x="4060071" y="1329093"/>
            <a:chExt cx="4976425" cy="43068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AFEBAE-5135-D54B-94C7-A09F31A6916D}"/>
                </a:ext>
              </a:extLst>
            </p:cNvPr>
            <p:cNvSpPr/>
            <p:nvPr/>
          </p:nvSpPr>
          <p:spPr bwMode="auto">
            <a:xfrm>
              <a:off x="4060071" y="1329093"/>
              <a:ext cx="4976425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OpenFlow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 控制器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5C9864-5C46-DA4E-A6D4-39098B487856}"/>
                </a:ext>
              </a:extLst>
            </p:cNvPr>
            <p:cNvSpPr/>
            <p:nvPr/>
          </p:nvSpPr>
          <p:spPr>
            <a:xfrm>
              <a:off x="5581473" y="1930685"/>
              <a:ext cx="2241830" cy="411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u="none" dirty="0"/>
                <a:t>OpenFlow</a:t>
              </a:r>
              <a:r>
                <a:rPr lang="zh-CN" altLang="en-US" u="none" dirty="0"/>
                <a:t>协议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F97E422-D9E7-174D-BB4A-DFC49D3850A3}"/>
                </a:ext>
              </a:extLst>
            </p:cNvPr>
            <p:cNvSpPr/>
            <p:nvPr/>
          </p:nvSpPr>
          <p:spPr bwMode="auto">
            <a:xfrm>
              <a:off x="4060071" y="2444729"/>
              <a:ext cx="4976425" cy="31911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BC156A-C8EF-464B-9EB2-44CE3A1998A3}"/>
                </a:ext>
              </a:extLst>
            </p:cNvPr>
            <p:cNvSpPr/>
            <p:nvPr/>
          </p:nvSpPr>
          <p:spPr bwMode="auto">
            <a:xfrm>
              <a:off x="5212200" y="2527181"/>
              <a:ext cx="2635652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安全通道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A8E37D-4C59-604D-A0AD-974F0565F7CD}"/>
                </a:ext>
              </a:extLst>
            </p:cNvPr>
            <p:cNvSpPr/>
            <p:nvPr/>
          </p:nvSpPr>
          <p:spPr bwMode="auto">
            <a:xfrm>
              <a:off x="4830719" y="3307436"/>
              <a:ext cx="3608168" cy="16628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1A7665-8D4E-A445-992B-FA04B2B11FCA}"/>
                </a:ext>
              </a:extLst>
            </p:cNvPr>
            <p:cNvSpPr/>
            <p:nvPr/>
          </p:nvSpPr>
          <p:spPr bwMode="auto">
            <a:xfrm>
              <a:off x="4123399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8423A6-95B5-C947-A193-3E20A6B5E4AD}"/>
                </a:ext>
              </a:extLst>
            </p:cNvPr>
            <p:cNvSpPr/>
            <p:nvPr/>
          </p:nvSpPr>
          <p:spPr bwMode="auto">
            <a:xfrm>
              <a:off x="489744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DE04451-8800-B34D-A772-E33E15FBDDB6}"/>
                </a:ext>
              </a:extLst>
            </p:cNvPr>
            <p:cNvSpPr/>
            <p:nvPr/>
          </p:nvSpPr>
          <p:spPr bwMode="auto">
            <a:xfrm>
              <a:off x="565636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80608D3-0CE3-E346-ACCF-FC73493A332D}"/>
                </a:ext>
              </a:extLst>
            </p:cNvPr>
            <p:cNvSpPr/>
            <p:nvPr/>
          </p:nvSpPr>
          <p:spPr bwMode="auto">
            <a:xfrm>
              <a:off x="8271044" y="5197536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75B5C89-C978-E04D-93C1-FCFC5A922110}"/>
                </a:ext>
              </a:extLst>
            </p:cNvPr>
            <p:cNvSpPr/>
            <p:nvPr/>
          </p:nvSpPr>
          <p:spPr>
            <a:xfrm>
              <a:off x="6321979" y="5171332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8EC19ECE-35B4-3147-B8DD-024BCA478970}"/>
                </a:ext>
              </a:extLst>
            </p:cNvPr>
            <p:cNvCxnSpPr>
              <a:cxnSpLocks/>
              <a:stCxn id="12" idx="0"/>
            </p:cNvCxnSpPr>
            <p:nvPr/>
          </p:nvCxnSpPr>
          <p:spPr bwMode="auto">
            <a:xfrm flipH="1" flipV="1">
              <a:off x="4467124" y="3187629"/>
              <a:ext cx="11632" cy="2022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706F9C7E-365F-B948-A1F0-39321D86E4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247" y="3194241"/>
              <a:ext cx="1236113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AB092DDD-FF82-4E4C-8EBD-DF55506C90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6360" y="3194240"/>
              <a:ext cx="0" cy="3534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044D3B7B-7B38-D94E-800E-08BA6C526A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0272" y="3010914"/>
              <a:ext cx="0" cy="5367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A6E256B-5602-7B42-9E8E-2FED8C889913}"/>
                </a:ext>
              </a:extLst>
            </p:cNvPr>
            <p:cNvSpPr/>
            <p:nvPr/>
          </p:nvSpPr>
          <p:spPr>
            <a:xfrm>
              <a:off x="5252797" y="3463530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本地输入</a:t>
              </a:r>
              <a:endParaRPr lang="zh-CN" altLang="en-US" sz="11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BCA9E10-DECA-4B47-BC04-2E8F5344EC0C}"/>
                </a:ext>
              </a:extLst>
            </p:cNvPr>
            <p:cNvSpPr/>
            <p:nvPr/>
          </p:nvSpPr>
          <p:spPr>
            <a:xfrm>
              <a:off x="4848264" y="3847219"/>
              <a:ext cx="776579" cy="669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u="none" dirty="0"/>
                <a:t>报文匹配功能</a:t>
              </a:r>
              <a:endParaRPr lang="zh-CN" altLang="en-US" sz="1100" dirty="0"/>
            </a:p>
          </p:txBody>
        </p:sp>
        <p:sp>
          <p:nvSpPr>
            <p:cNvPr id="32" name="菱形 31">
              <a:extLst>
                <a:ext uri="{FF2B5EF4-FFF2-40B4-BE49-F238E27FC236}">
                  <a16:creationId xmlns:a16="http://schemas.microsoft.com/office/drawing/2014/main" id="{CE838C97-63F5-B047-9D04-3ECFDF048A9E}"/>
                </a:ext>
              </a:extLst>
            </p:cNvPr>
            <p:cNvSpPr/>
            <p:nvPr/>
          </p:nvSpPr>
          <p:spPr bwMode="auto">
            <a:xfrm>
              <a:off x="5492446" y="3923110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FDBE9951-C480-6A4D-8081-570C863EEEB9}"/>
                </a:ext>
              </a:extLst>
            </p:cNvPr>
            <p:cNvSpPr/>
            <p:nvPr/>
          </p:nvSpPr>
          <p:spPr bwMode="auto">
            <a:xfrm>
              <a:off x="5492445" y="4370114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51941C7-A5DF-7747-B610-B01059CEEB69}"/>
                </a:ext>
              </a:extLst>
            </p:cNvPr>
            <p:cNvSpPr/>
            <p:nvPr/>
          </p:nvSpPr>
          <p:spPr bwMode="auto">
            <a:xfrm>
              <a:off x="6247325" y="3802486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32776A-F6F3-2040-B9EE-2A840F28BD4E}"/>
                </a:ext>
              </a:extLst>
            </p:cNvPr>
            <p:cNvSpPr/>
            <p:nvPr/>
          </p:nvSpPr>
          <p:spPr bwMode="auto">
            <a:xfrm>
              <a:off x="6262157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77800AE-4761-7049-8F13-AC0C949B9630}"/>
                </a:ext>
              </a:extLst>
            </p:cNvPr>
            <p:cNvSpPr/>
            <p:nvPr/>
          </p:nvSpPr>
          <p:spPr bwMode="auto">
            <a:xfrm>
              <a:off x="6551163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4CB03AF-0BE7-824F-9BFD-EB83194CDF50}"/>
                </a:ext>
              </a:extLst>
            </p:cNvPr>
            <p:cNvSpPr/>
            <p:nvPr/>
          </p:nvSpPr>
          <p:spPr bwMode="auto">
            <a:xfrm>
              <a:off x="6269025" y="4114673"/>
              <a:ext cx="692417" cy="19278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1C88D50-18AE-DA41-B121-5201363D485B}"/>
                </a:ext>
              </a:extLst>
            </p:cNvPr>
            <p:cNvSpPr/>
            <p:nvPr/>
          </p:nvSpPr>
          <p:spPr bwMode="auto">
            <a:xfrm>
              <a:off x="6262157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5D15EA7-E82E-164E-B80A-6B6BDA5C0813}"/>
                </a:ext>
              </a:extLst>
            </p:cNvPr>
            <p:cNvSpPr/>
            <p:nvPr/>
          </p:nvSpPr>
          <p:spPr bwMode="auto">
            <a:xfrm>
              <a:off x="6551163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6F1C841-053A-F747-921E-AD72A7194A4F}"/>
                </a:ext>
              </a:extLst>
            </p:cNvPr>
            <p:cNvSpPr/>
            <p:nvPr/>
          </p:nvSpPr>
          <p:spPr bwMode="auto">
            <a:xfrm>
              <a:off x="6258500" y="4445083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3B2D67D-6A27-A445-98D7-060EC424E011}"/>
                </a:ext>
              </a:extLst>
            </p:cNvPr>
            <p:cNvSpPr/>
            <p:nvPr/>
          </p:nvSpPr>
          <p:spPr bwMode="auto">
            <a:xfrm>
              <a:off x="6262157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1350D05-4E24-5B42-A27A-FAF7C7209169}"/>
                </a:ext>
              </a:extLst>
            </p:cNvPr>
            <p:cNvSpPr/>
            <p:nvPr/>
          </p:nvSpPr>
          <p:spPr bwMode="auto">
            <a:xfrm>
              <a:off x="6551163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214F25B9-1FAA-824D-ABEC-67FA2B403930}"/>
                </a:ext>
              </a:extLst>
            </p:cNvPr>
            <p:cNvCxnSpPr>
              <a:cxnSpLocks/>
              <a:stCxn id="33" idx="0"/>
            </p:cNvCxnSpPr>
            <p:nvPr/>
          </p:nvCxnSpPr>
          <p:spPr bwMode="auto">
            <a:xfrm flipH="1" flipV="1">
              <a:off x="5771878" y="4139076"/>
              <a:ext cx="15078" cy="2310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25FE6B0-76C3-D245-8172-56EC17589F47}"/>
                </a:ext>
              </a:extLst>
            </p:cNvPr>
            <p:cNvSpPr/>
            <p:nvPr/>
          </p:nvSpPr>
          <p:spPr bwMode="auto">
            <a:xfrm>
              <a:off x="7200370" y="3835793"/>
              <a:ext cx="647486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动作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1E4ECD8-DC2A-5546-92D9-DBE5D7223B8B}"/>
                </a:ext>
              </a:extLst>
            </p:cNvPr>
            <p:cNvSpPr/>
            <p:nvPr/>
          </p:nvSpPr>
          <p:spPr>
            <a:xfrm>
              <a:off x="4174140" y="4577510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X</a:t>
              </a:r>
              <a:endParaRPr lang="zh-CN" altLang="en-US" sz="110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45ED2CA-D663-7945-B069-7BAAE567FEC4}"/>
                </a:ext>
              </a:extLst>
            </p:cNvPr>
            <p:cNvSpPr/>
            <p:nvPr/>
          </p:nvSpPr>
          <p:spPr>
            <a:xfrm>
              <a:off x="5830808" y="2964130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Y</a:t>
              </a:r>
              <a:endParaRPr lang="zh-CN" altLang="en-US" sz="1100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8BBB169-5B08-AB48-8423-C9C1EF4481AB}"/>
                </a:ext>
              </a:extLst>
            </p:cNvPr>
            <p:cNvSpPr/>
            <p:nvPr/>
          </p:nvSpPr>
          <p:spPr>
            <a:xfrm>
              <a:off x="6076098" y="2960285"/>
              <a:ext cx="988844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报文输出</a:t>
              </a:r>
            </a:p>
          </p:txBody>
        </p: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89937A0A-1148-FC45-8702-ED0B5C836582}"/>
                </a:ext>
              </a:extLst>
            </p:cNvPr>
            <p:cNvCxnSpPr>
              <a:cxnSpLocks/>
              <a:stCxn id="40" idx="1"/>
              <a:endCxn id="32" idx="3"/>
            </p:cNvCxnSpPr>
            <p:nvPr/>
          </p:nvCxnSpPr>
          <p:spPr bwMode="auto">
            <a:xfrm flipH="1" flipV="1">
              <a:off x="6081467" y="4033466"/>
              <a:ext cx="180690" cy="3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593695C3-E220-7046-873E-E1881DA7B738}"/>
                </a:ext>
              </a:extLst>
            </p:cNvPr>
            <p:cNvCxnSpPr>
              <a:cxnSpLocks/>
              <a:stCxn id="41" idx="3"/>
            </p:cNvCxnSpPr>
            <p:nvPr/>
          </p:nvCxnSpPr>
          <p:spPr bwMode="auto">
            <a:xfrm>
              <a:off x="6961442" y="4037312"/>
              <a:ext cx="148462" cy="14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F9C622D1-A562-884C-832D-782DF58C7711}"/>
                </a:ext>
              </a:extLst>
            </p:cNvPr>
            <p:cNvCxnSpPr>
              <a:cxnSpLocks/>
              <a:stCxn id="50" idx="0"/>
            </p:cNvCxnSpPr>
            <p:nvPr/>
          </p:nvCxnSpPr>
          <p:spPr bwMode="auto">
            <a:xfrm flipV="1">
              <a:off x="7524113" y="2958557"/>
              <a:ext cx="0" cy="877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6E8FC7B-CFD1-8F48-AC2D-D33EB150B269}"/>
                </a:ext>
              </a:extLst>
            </p:cNvPr>
            <p:cNvSpPr/>
            <p:nvPr/>
          </p:nvSpPr>
          <p:spPr>
            <a:xfrm>
              <a:off x="7253697" y="2948189"/>
              <a:ext cx="379282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C</a:t>
              </a:r>
              <a:endParaRPr lang="zh-CN" altLang="en-US" sz="1100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3BC33F0-6686-CE4F-8247-DC7D5ADFA0AF}"/>
                </a:ext>
              </a:extLst>
            </p:cNvPr>
            <p:cNvSpPr/>
            <p:nvPr/>
          </p:nvSpPr>
          <p:spPr>
            <a:xfrm>
              <a:off x="7548865" y="2948189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报文输入</a:t>
              </a:r>
            </a:p>
          </p:txBody>
        </p: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CCA5DDFD-E58B-914B-BADA-943AA8C0CC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00442" y="2751446"/>
              <a:ext cx="92003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直线箭头连接符 67">
              <a:extLst>
                <a:ext uri="{FF2B5EF4-FFF2-40B4-BE49-F238E27FC236}">
                  <a16:creationId xmlns:a16="http://schemas.microsoft.com/office/drawing/2014/main" id="{C9E9B892-CB07-E944-BA10-FA28922908FC}"/>
                </a:ext>
              </a:extLst>
            </p:cNvPr>
            <p:cNvCxnSpPr>
              <a:cxnSpLocks/>
              <a:stCxn id="50" idx="2"/>
            </p:cNvCxnSpPr>
            <p:nvPr/>
          </p:nvCxnSpPr>
          <p:spPr bwMode="auto">
            <a:xfrm>
              <a:off x="7524113" y="4267169"/>
              <a:ext cx="0" cy="4140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1B8DB861-930C-E94C-8F94-A050DDA7DF21}"/>
                </a:ext>
              </a:extLst>
            </p:cNvPr>
            <p:cNvSpPr/>
            <p:nvPr/>
          </p:nvSpPr>
          <p:spPr>
            <a:xfrm>
              <a:off x="7171126" y="4660663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B</a:t>
              </a:r>
              <a:endParaRPr lang="zh-CN" altLang="en-US" sz="1100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C792028-0F8F-1A45-BEBE-DF3893EC714A}"/>
                </a:ext>
              </a:extLst>
            </p:cNvPr>
            <p:cNvSpPr/>
            <p:nvPr/>
          </p:nvSpPr>
          <p:spPr>
            <a:xfrm>
              <a:off x="7349515" y="4660663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报文丢弃</a:t>
              </a:r>
            </a:p>
          </p:txBody>
        </p:sp>
        <p:cxnSp>
          <p:nvCxnSpPr>
            <p:cNvPr id="76" name="直线箭头连接符 75">
              <a:extLst>
                <a:ext uri="{FF2B5EF4-FFF2-40B4-BE49-F238E27FC236}">
                  <a16:creationId xmlns:a16="http://schemas.microsoft.com/office/drawing/2014/main" id="{7740F00F-C80D-A74B-B08A-7778402AE2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93827" y="2763187"/>
              <a:ext cx="0" cy="24634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0CBF481-1685-C249-9ED7-9849310538C1}"/>
                </a:ext>
              </a:extLst>
            </p:cNvPr>
            <p:cNvSpPr/>
            <p:nvPr/>
          </p:nvSpPr>
          <p:spPr bwMode="auto">
            <a:xfrm>
              <a:off x="6975534" y="5208799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lang="en-US" altLang="zh-CN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9E2EDFF-9C6E-964D-A043-EFB9CDA61D6C}"/>
                </a:ext>
              </a:extLst>
            </p:cNvPr>
            <p:cNvSpPr/>
            <p:nvPr/>
          </p:nvSpPr>
          <p:spPr>
            <a:xfrm>
              <a:off x="7641152" y="5169891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5BAEA37F-5017-9447-9CA8-98DE002A47CF}"/>
                </a:ext>
              </a:extLst>
            </p:cNvPr>
            <p:cNvCxnSpPr>
              <a:cxnSpLocks/>
              <a:stCxn id="50" idx="3"/>
            </p:cNvCxnSpPr>
            <p:nvPr/>
          </p:nvCxnSpPr>
          <p:spPr bwMode="auto">
            <a:xfrm>
              <a:off x="7847856" y="4051481"/>
              <a:ext cx="970095" cy="6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5EF05AF-276F-BA4D-B49B-5AD8183D4E85}"/>
                </a:ext>
              </a:extLst>
            </p:cNvPr>
            <p:cNvSpPr/>
            <p:nvPr/>
          </p:nvSpPr>
          <p:spPr>
            <a:xfrm>
              <a:off x="8522411" y="374534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A</a:t>
              </a:r>
              <a:endParaRPr lang="zh-CN" altLang="en-US" sz="1100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6C0967E-1383-AB45-9016-DD3E932B2DB3}"/>
                </a:ext>
              </a:extLst>
            </p:cNvPr>
            <p:cNvSpPr/>
            <p:nvPr/>
          </p:nvSpPr>
          <p:spPr>
            <a:xfrm>
              <a:off x="7811862" y="2468942"/>
              <a:ext cx="1113720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Y</a:t>
              </a:r>
              <a:r>
                <a:rPr lang="zh-CN" altLang="en-US" sz="1100" u="none" dirty="0"/>
                <a:t>报文输出</a:t>
              </a:r>
              <a:endParaRPr lang="zh-CN" altLang="en-US" sz="1100" dirty="0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89549CE-A6E6-0D4A-A1E3-515721BD52D1}"/>
                </a:ext>
              </a:extLst>
            </p:cNvPr>
            <p:cNvSpPr/>
            <p:nvPr/>
          </p:nvSpPr>
          <p:spPr>
            <a:xfrm>
              <a:off x="8029853" y="4913251"/>
              <a:ext cx="98884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u="none" dirty="0"/>
                <a:t>本地输出</a:t>
              </a:r>
              <a:endParaRPr lang="zh-CN" altLang="en-US" sz="1100" dirty="0"/>
            </a:p>
          </p:txBody>
        </p: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FCF8066A-30FB-F449-B3EE-18DA31C772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48864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13710EF5-BAF4-3F46-ABB8-6B3CD0D4AA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71878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A492D1DF-CA09-4F4A-B930-0AD98F501870}"/>
              </a:ext>
            </a:extLst>
          </p:cNvPr>
          <p:cNvSpPr/>
          <p:nvPr/>
        </p:nvSpPr>
        <p:spPr>
          <a:xfrm>
            <a:off x="7945226" y="3018557"/>
            <a:ext cx="1128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u="none" dirty="0"/>
              <a:t>PACKET_OUT</a:t>
            </a:r>
            <a:endParaRPr lang="zh-CN" altLang="en-US" sz="11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DA4EA52-ECDB-DA4F-8FF2-6218BD483529}"/>
              </a:ext>
            </a:extLst>
          </p:cNvPr>
          <p:cNvSpPr/>
          <p:nvPr/>
        </p:nvSpPr>
        <p:spPr>
          <a:xfrm>
            <a:off x="6468224" y="3429518"/>
            <a:ext cx="1128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u="none" dirty="0"/>
              <a:t>PACKET_OUT</a:t>
            </a:r>
            <a:endParaRPr lang="zh-CN" altLang="en-US" sz="11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A091AE1-C51F-9047-8229-C3AF45AF1646}"/>
              </a:ext>
            </a:extLst>
          </p:cNvPr>
          <p:cNvSpPr/>
          <p:nvPr/>
        </p:nvSpPr>
        <p:spPr>
          <a:xfrm>
            <a:off x="7737373" y="3414752"/>
            <a:ext cx="9717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u="none" dirty="0"/>
              <a:t>PACKET_IN</a:t>
            </a:r>
          </a:p>
        </p:txBody>
      </p:sp>
    </p:spTree>
    <p:extLst>
      <p:ext uri="{BB962C8B-B14F-4D97-AF65-F5344CB8AC3E}">
        <p14:creationId xmlns:p14="http://schemas.microsoft.com/office/powerpoint/2010/main" val="31990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6570C-E47D-0546-8DC2-81560673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90" y="1211554"/>
            <a:ext cx="4855792" cy="5032083"/>
          </a:xfrm>
        </p:spPr>
        <p:txBody>
          <a:bodyPr/>
          <a:lstStyle/>
          <a:p>
            <a:r>
              <a:rPr kumimoji="1" lang="zh-CN" altLang="en-US" sz="2800" dirty="0"/>
              <a:t>控制器和交换机之间的通信通常采用基于</a:t>
            </a:r>
            <a:r>
              <a:rPr kumimoji="1" lang="en-US" altLang="zh-CN" sz="2800" dirty="0"/>
              <a:t>TLS</a:t>
            </a:r>
            <a:r>
              <a:rPr kumimoji="1" lang="zh-CN" altLang="en-US" sz="2800" dirty="0"/>
              <a:t>的异步加密通道。</a:t>
            </a:r>
            <a:endParaRPr kumimoji="1" lang="en-US" altLang="zh-CN" sz="2800" dirty="0"/>
          </a:p>
          <a:p>
            <a:r>
              <a:rPr kumimoji="1" lang="zh-CN" altLang="en-US" sz="2800" dirty="0"/>
              <a:t>控制器和交换机之间的通信也允许采用非加密的</a:t>
            </a:r>
            <a:r>
              <a:rPr kumimoji="1" lang="en-US" altLang="zh-CN" sz="2800" dirty="0"/>
              <a:t>TCP</a:t>
            </a:r>
            <a:r>
              <a:rPr kumimoji="1" lang="zh-CN" altLang="en-US" sz="2800" dirty="0"/>
              <a:t>连接。</a:t>
            </a:r>
            <a:endParaRPr kumimoji="1" lang="en-US" altLang="zh-CN" sz="2800" dirty="0"/>
          </a:p>
          <a:p>
            <a:r>
              <a:rPr kumimoji="1" lang="zh-CN" altLang="en-US" sz="2800" dirty="0"/>
              <a:t>连接包括带内和带外两种。</a:t>
            </a:r>
            <a:endParaRPr kumimoji="1" lang="en-US" altLang="zh-CN" sz="2800" dirty="0"/>
          </a:p>
          <a:p>
            <a:r>
              <a:rPr kumimoji="1" lang="zh-CN" altLang="en-US" sz="2800" dirty="0"/>
              <a:t>带内连接中，需通过构建流表，</a:t>
            </a:r>
            <a:r>
              <a:rPr kumimoji="1" lang="en-US" altLang="zh-CN" sz="2800" dirty="0"/>
              <a:t>OpenFlow</a:t>
            </a:r>
            <a:r>
              <a:rPr kumimoji="1" lang="zh-CN" altLang="en-US" sz="2800" dirty="0"/>
              <a:t>流转发至本地虚拟端口，由其转交给安全通道。</a:t>
            </a:r>
            <a:endParaRPr kumimoji="1" lang="en-US" altLang="zh-CN" sz="2800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76858-1E83-C040-ACC9-85CC2075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DE2CA4C-B299-C248-BCE6-563C68D4E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安全通道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BB9FD0-B8EA-2B4A-8B04-81386F4F1D13}"/>
              </a:ext>
            </a:extLst>
          </p:cNvPr>
          <p:cNvGrpSpPr/>
          <p:nvPr/>
        </p:nvGrpSpPr>
        <p:grpSpPr>
          <a:xfrm>
            <a:off x="5095057" y="1772816"/>
            <a:ext cx="3769008" cy="3863085"/>
            <a:chOff x="4060071" y="1329093"/>
            <a:chExt cx="4976425" cy="430680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9A3F15-6DBB-2B45-B6A6-E573578B5D84}"/>
                </a:ext>
              </a:extLst>
            </p:cNvPr>
            <p:cNvSpPr/>
            <p:nvPr/>
          </p:nvSpPr>
          <p:spPr bwMode="auto">
            <a:xfrm>
              <a:off x="4060071" y="1329093"/>
              <a:ext cx="4976425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OpenFlow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 控制器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52CF87-9494-1047-9E20-45D7B9C5AB32}"/>
                </a:ext>
              </a:extLst>
            </p:cNvPr>
            <p:cNvSpPr/>
            <p:nvPr/>
          </p:nvSpPr>
          <p:spPr>
            <a:xfrm>
              <a:off x="5581473" y="1930685"/>
              <a:ext cx="2241830" cy="411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u="none" dirty="0"/>
                <a:t>OpenFlow</a:t>
              </a:r>
              <a:r>
                <a:rPr lang="zh-CN" altLang="en-US" u="none" dirty="0"/>
                <a:t>协议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EA40345-39D4-2149-AE25-39BA462EB1B8}"/>
                </a:ext>
              </a:extLst>
            </p:cNvPr>
            <p:cNvSpPr/>
            <p:nvPr/>
          </p:nvSpPr>
          <p:spPr bwMode="auto">
            <a:xfrm>
              <a:off x="4060071" y="2444729"/>
              <a:ext cx="4976425" cy="31911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56A626-3E96-0248-8A8B-57F64C5F5354}"/>
                </a:ext>
              </a:extLst>
            </p:cNvPr>
            <p:cNvSpPr/>
            <p:nvPr/>
          </p:nvSpPr>
          <p:spPr bwMode="auto">
            <a:xfrm>
              <a:off x="5212200" y="2527181"/>
              <a:ext cx="2635652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安全通道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70A39E-4AF5-2C44-B6F1-A18FD7C9A925}"/>
                </a:ext>
              </a:extLst>
            </p:cNvPr>
            <p:cNvSpPr/>
            <p:nvPr/>
          </p:nvSpPr>
          <p:spPr bwMode="auto">
            <a:xfrm>
              <a:off x="4830719" y="3307436"/>
              <a:ext cx="3608168" cy="166284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10CAAE3-1988-BA4F-AC47-199B67774559}"/>
                </a:ext>
              </a:extLst>
            </p:cNvPr>
            <p:cNvSpPr/>
            <p:nvPr/>
          </p:nvSpPr>
          <p:spPr bwMode="auto">
            <a:xfrm>
              <a:off x="4123399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1D07C2-91D6-8C4B-9452-415BF255DE85}"/>
                </a:ext>
              </a:extLst>
            </p:cNvPr>
            <p:cNvSpPr/>
            <p:nvPr/>
          </p:nvSpPr>
          <p:spPr bwMode="auto">
            <a:xfrm>
              <a:off x="489744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3FBD8FB-A788-F548-B163-5887AFDB9FA0}"/>
                </a:ext>
              </a:extLst>
            </p:cNvPr>
            <p:cNvSpPr/>
            <p:nvPr/>
          </p:nvSpPr>
          <p:spPr bwMode="auto">
            <a:xfrm>
              <a:off x="5656360" y="5210240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E18263-EC88-D542-9856-637858D89938}"/>
                </a:ext>
              </a:extLst>
            </p:cNvPr>
            <p:cNvSpPr/>
            <p:nvPr/>
          </p:nvSpPr>
          <p:spPr bwMode="auto">
            <a:xfrm>
              <a:off x="8271044" y="5197536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N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6F3CCD4-6CC0-9140-B311-5F6CCEAF1936}"/>
                </a:ext>
              </a:extLst>
            </p:cNvPr>
            <p:cNvSpPr/>
            <p:nvPr/>
          </p:nvSpPr>
          <p:spPr>
            <a:xfrm>
              <a:off x="6321979" y="5171332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F4CC4DAB-F14B-4C40-AA36-5CB0BD039107}"/>
                </a:ext>
              </a:extLst>
            </p:cNvPr>
            <p:cNvCxnSpPr>
              <a:cxnSpLocks/>
              <a:stCxn id="12" idx="0"/>
            </p:cNvCxnSpPr>
            <p:nvPr/>
          </p:nvCxnSpPr>
          <p:spPr bwMode="auto">
            <a:xfrm flipH="1" flipV="1">
              <a:off x="4467124" y="3187629"/>
              <a:ext cx="11632" cy="20226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CA2F32B2-A5E0-D245-879C-32FE0E3AB5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247" y="3194241"/>
              <a:ext cx="1236113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9E39FC78-4E1F-F344-9D6B-97AE99A4510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6360" y="3194240"/>
              <a:ext cx="0" cy="3534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235D9CCF-C5C6-0640-9116-3EB461789B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0272" y="3010914"/>
              <a:ext cx="0" cy="5367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C301B11-6067-694C-8BEA-FE653234E70F}"/>
                </a:ext>
              </a:extLst>
            </p:cNvPr>
            <p:cNvSpPr/>
            <p:nvPr/>
          </p:nvSpPr>
          <p:spPr>
            <a:xfrm>
              <a:off x="4848264" y="3847219"/>
              <a:ext cx="776579" cy="669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u="none" dirty="0"/>
                <a:t>报文匹配功能</a:t>
              </a:r>
              <a:endParaRPr lang="zh-CN" altLang="en-US" sz="1100" dirty="0"/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51ACB85D-7D9B-6348-8BB6-DDCB4344CC6A}"/>
                </a:ext>
              </a:extLst>
            </p:cNvPr>
            <p:cNvSpPr/>
            <p:nvPr/>
          </p:nvSpPr>
          <p:spPr bwMode="auto">
            <a:xfrm>
              <a:off x="5492446" y="3923110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09EA3388-2806-E746-9CE2-D0E63C14C964}"/>
                </a:ext>
              </a:extLst>
            </p:cNvPr>
            <p:cNvSpPr/>
            <p:nvPr/>
          </p:nvSpPr>
          <p:spPr bwMode="auto">
            <a:xfrm>
              <a:off x="5492445" y="4370114"/>
              <a:ext cx="589021" cy="220711"/>
            </a:xfrm>
            <a:prstGeom prst="diamon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E49C8B7-3C5A-DD4F-ACE6-6DFFDB6E2D65}"/>
                </a:ext>
              </a:extLst>
            </p:cNvPr>
            <p:cNvSpPr/>
            <p:nvPr/>
          </p:nvSpPr>
          <p:spPr bwMode="auto">
            <a:xfrm>
              <a:off x="6247325" y="3802486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EFF56F6-10DF-A540-915F-C39D84F74BE8}"/>
                </a:ext>
              </a:extLst>
            </p:cNvPr>
            <p:cNvSpPr/>
            <p:nvPr/>
          </p:nvSpPr>
          <p:spPr bwMode="auto">
            <a:xfrm>
              <a:off x="6262157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4FEBF9D-16C2-F341-ABE2-BA8A23C08FE0}"/>
                </a:ext>
              </a:extLst>
            </p:cNvPr>
            <p:cNvSpPr/>
            <p:nvPr/>
          </p:nvSpPr>
          <p:spPr bwMode="auto">
            <a:xfrm>
              <a:off x="6551163" y="3958580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C955F19-2DE4-0042-80A0-C776CFE5F3B0}"/>
                </a:ext>
              </a:extLst>
            </p:cNvPr>
            <p:cNvSpPr/>
            <p:nvPr/>
          </p:nvSpPr>
          <p:spPr bwMode="auto">
            <a:xfrm>
              <a:off x="6269025" y="4114673"/>
              <a:ext cx="692417" cy="19278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5C04676-D3BF-9D4B-8BCC-9171B1400A53}"/>
                </a:ext>
              </a:extLst>
            </p:cNvPr>
            <p:cNvSpPr/>
            <p:nvPr/>
          </p:nvSpPr>
          <p:spPr bwMode="auto">
            <a:xfrm>
              <a:off x="6262157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61E9D6A-A757-F44F-83BE-620DDCA42634}"/>
                </a:ext>
              </a:extLst>
            </p:cNvPr>
            <p:cNvSpPr/>
            <p:nvPr/>
          </p:nvSpPr>
          <p:spPr bwMode="auto">
            <a:xfrm>
              <a:off x="6551163" y="4283773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B9C2A23-ABC2-3447-9CB2-32DC2ABBEA11}"/>
                </a:ext>
              </a:extLst>
            </p:cNvPr>
            <p:cNvSpPr/>
            <p:nvPr/>
          </p:nvSpPr>
          <p:spPr bwMode="auto">
            <a:xfrm>
              <a:off x="6258500" y="4445083"/>
              <a:ext cx="714117" cy="156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D6A6A22-571A-2A43-96E7-B3DA524DDFDD}"/>
                </a:ext>
              </a:extLst>
            </p:cNvPr>
            <p:cNvSpPr/>
            <p:nvPr/>
          </p:nvSpPr>
          <p:spPr bwMode="auto">
            <a:xfrm>
              <a:off x="6262157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D7CC160-720A-5D43-8369-260ED6589A38}"/>
                </a:ext>
              </a:extLst>
            </p:cNvPr>
            <p:cNvSpPr/>
            <p:nvPr/>
          </p:nvSpPr>
          <p:spPr bwMode="auto">
            <a:xfrm>
              <a:off x="6551163" y="4602466"/>
              <a:ext cx="410279" cy="1574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1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E67F32B3-6E4B-174C-8097-94326314F2DF}"/>
                </a:ext>
              </a:extLst>
            </p:cNvPr>
            <p:cNvCxnSpPr>
              <a:cxnSpLocks/>
              <a:stCxn id="24" idx="0"/>
            </p:cNvCxnSpPr>
            <p:nvPr/>
          </p:nvCxnSpPr>
          <p:spPr bwMode="auto">
            <a:xfrm flipH="1" flipV="1">
              <a:off x="5771878" y="4139076"/>
              <a:ext cx="15078" cy="2310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AAE0ED6-378B-8D4B-BEFF-CE72C392C5CA}"/>
                </a:ext>
              </a:extLst>
            </p:cNvPr>
            <p:cNvSpPr/>
            <p:nvPr/>
          </p:nvSpPr>
          <p:spPr bwMode="auto">
            <a:xfrm>
              <a:off x="7200370" y="3835793"/>
              <a:ext cx="647486" cy="431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2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动作</a:t>
              </a:r>
              <a:endPara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67AD592-6250-3E44-9A15-B0142DD22D30}"/>
                </a:ext>
              </a:extLst>
            </p:cNvPr>
            <p:cNvSpPr/>
            <p:nvPr/>
          </p:nvSpPr>
          <p:spPr>
            <a:xfrm>
              <a:off x="4174140" y="4577510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X</a:t>
              </a:r>
              <a:endParaRPr lang="zh-CN" altLang="en-US" sz="1100" dirty="0"/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3B796E6B-6F0D-A047-B328-471F0CE9C7CB}"/>
                </a:ext>
              </a:extLst>
            </p:cNvPr>
            <p:cNvCxnSpPr>
              <a:cxnSpLocks/>
              <a:stCxn id="26" idx="1"/>
              <a:endCxn id="23" idx="3"/>
            </p:cNvCxnSpPr>
            <p:nvPr/>
          </p:nvCxnSpPr>
          <p:spPr bwMode="auto">
            <a:xfrm flipH="1" flipV="1">
              <a:off x="6081467" y="4033466"/>
              <a:ext cx="180690" cy="38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CAF74183-90FB-6342-9CF3-4D12F9392852}"/>
                </a:ext>
              </a:extLst>
            </p:cNvPr>
            <p:cNvCxnSpPr>
              <a:cxnSpLocks/>
              <a:stCxn id="27" idx="3"/>
            </p:cNvCxnSpPr>
            <p:nvPr/>
          </p:nvCxnSpPr>
          <p:spPr bwMode="auto">
            <a:xfrm>
              <a:off x="6961442" y="4037312"/>
              <a:ext cx="148462" cy="14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D1FA5CD7-4634-F64A-95DE-BA43EA85C364}"/>
                </a:ext>
              </a:extLst>
            </p:cNvPr>
            <p:cNvCxnSpPr>
              <a:cxnSpLocks/>
              <a:stCxn id="35" idx="0"/>
            </p:cNvCxnSpPr>
            <p:nvPr/>
          </p:nvCxnSpPr>
          <p:spPr bwMode="auto">
            <a:xfrm flipV="1">
              <a:off x="7524113" y="2958557"/>
              <a:ext cx="0" cy="877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BD61C59-DFA4-7245-B5DB-93B52056DD20}"/>
                </a:ext>
              </a:extLst>
            </p:cNvPr>
            <p:cNvSpPr/>
            <p:nvPr/>
          </p:nvSpPr>
          <p:spPr>
            <a:xfrm>
              <a:off x="7633310" y="2948222"/>
              <a:ext cx="1150825" cy="583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u="none" dirty="0">
                  <a:solidFill>
                    <a:srgbClr val="FF0000"/>
                  </a:solidFill>
                </a:rPr>
                <a:t>本地虚拟通道</a:t>
              </a:r>
            </a:p>
          </p:txBody>
        </p: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3B17F635-2467-6D40-B2ED-13FE8559B5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00442" y="2751446"/>
              <a:ext cx="92003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CFE068A2-3716-8B4E-B70E-CEE24468E301}"/>
                </a:ext>
              </a:extLst>
            </p:cNvPr>
            <p:cNvCxnSpPr>
              <a:cxnSpLocks/>
              <a:stCxn id="35" idx="2"/>
            </p:cNvCxnSpPr>
            <p:nvPr/>
          </p:nvCxnSpPr>
          <p:spPr bwMode="auto">
            <a:xfrm>
              <a:off x="7524113" y="4267169"/>
              <a:ext cx="0" cy="4140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1913DDC-4C96-834B-9023-71106C0E376A}"/>
                </a:ext>
              </a:extLst>
            </p:cNvPr>
            <p:cNvSpPr/>
            <p:nvPr/>
          </p:nvSpPr>
          <p:spPr>
            <a:xfrm>
              <a:off x="7358717" y="467733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B</a:t>
              </a:r>
              <a:endParaRPr lang="zh-CN" altLang="en-US" sz="1100" dirty="0"/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1FEABC74-B2A2-D94A-9639-F72361FB6C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93827" y="2763187"/>
              <a:ext cx="0" cy="24634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A0702F9-622C-C843-9E62-2822FF62D9D5}"/>
                </a:ext>
              </a:extLst>
            </p:cNvPr>
            <p:cNvSpPr/>
            <p:nvPr/>
          </p:nvSpPr>
          <p:spPr bwMode="auto">
            <a:xfrm>
              <a:off x="6975534" y="5208799"/>
              <a:ext cx="710714" cy="3431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 eaLnBrk="1" hangingPunct="1"/>
              <a:r>
                <a:rPr lang="zh-CN" altLang="en-US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接</a:t>
              </a: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口</a:t>
              </a:r>
              <a:r>
                <a:rPr lang="en-US" altLang="zh-CN" sz="1000" u="none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</a:t>
              </a:r>
              <a:endPara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12D5B5-E7A9-7C4F-A983-A052FAC5B6A9}"/>
                </a:ext>
              </a:extLst>
            </p:cNvPr>
            <p:cNvSpPr/>
            <p:nvPr/>
          </p:nvSpPr>
          <p:spPr>
            <a:xfrm>
              <a:off x="7641152" y="5169891"/>
              <a:ext cx="616333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……</a:t>
              </a:r>
              <a:endParaRPr lang="zh-CN" altLang="en-US" sz="1100" dirty="0"/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07EC2382-B56F-1041-97CE-6861485C9E40}"/>
                </a:ext>
              </a:extLst>
            </p:cNvPr>
            <p:cNvCxnSpPr>
              <a:cxnSpLocks/>
              <a:stCxn id="35" idx="3"/>
            </p:cNvCxnSpPr>
            <p:nvPr/>
          </p:nvCxnSpPr>
          <p:spPr bwMode="auto">
            <a:xfrm>
              <a:off x="7847856" y="4051481"/>
              <a:ext cx="970095" cy="6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0ACF516-EE48-A540-9411-FB40B8D0A7A3}"/>
                </a:ext>
              </a:extLst>
            </p:cNvPr>
            <p:cNvSpPr/>
            <p:nvPr/>
          </p:nvSpPr>
          <p:spPr>
            <a:xfrm>
              <a:off x="8522411" y="3745341"/>
              <a:ext cx="368701" cy="2916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u="none" dirty="0"/>
                <a:t>A</a:t>
              </a:r>
              <a:endParaRPr lang="zh-CN" altLang="en-US" sz="1100" dirty="0"/>
            </a:p>
          </p:txBody>
        </p:sp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F3248586-4811-9D4C-90DC-41AD357907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48864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FE7ED4EB-ED9A-FF42-A723-95532755E4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71878" y="1760469"/>
              <a:ext cx="0" cy="7667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B6524D36-1A68-B242-AADE-9788449EAE77}"/>
              </a:ext>
            </a:extLst>
          </p:cNvPr>
          <p:cNvSpPr/>
          <p:nvPr/>
        </p:nvSpPr>
        <p:spPr bwMode="auto">
          <a:xfrm>
            <a:off x="5459017" y="2137558"/>
            <a:ext cx="811154" cy="1199491"/>
          </a:xfrm>
          <a:custGeom>
            <a:avLst/>
            <a:gdLst>
              <a:gd name="connsiteX0" fmla="*/ 811154 w 811154"/>
              <a:gd name="connsiteY0" fmla="*/ 1080655 h 1199491"/>
              <a:gd name="connsiteX1" fmla="*/ 15508 w 811154"/>
              <a:gd name="connsiteY1" fmla="*/ 1140032 h 1199491"/>
              <a:gd name="connsiteX2" fmla="*/ 324266 w 811154"/>
              <a:gd name="connsiteY2" fmla="*/ 344385 h 1199491"/>
              <a:gd name="connsiteX3" fmla="*/ 811154 w 811154"/>
              <a:gd name="connsiteY3" fmla="*/ 0 h 119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154" h="1199491">
                <a:moveTo>
                  <a:pt x="811154" y="1080655"/>
                </a:moveTo>
                <a:cubicBezTo>
                  <a:pt x="453905" y="1171699"/>
                  <a:pt x="96656" y="1262743"/>
                  <a:pt x="15508" y="1140032"/>
                </a:cubicBezTo>
                <a:cubicBezTo>
                  <a:pt x="-65640" y="1017321"/>
                  <a:pt x="191658" y="534390"/>
                  <a:pt x="324266" y="344385"/>
                </a:cubicBezTo>
                <a:cubicBezTo>
                  <a:pt x="456874" y="154380"/>
                  <a:pt x="634014" y="77190"/>
                  <a:pt x="811154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B683E8C1-AC02-874A-A69E-37286623019F}"/>
              </a:ext>
            </a:extLst>
          </p:cNvPr>
          <p:cNvSpPr/>
          <p:nvPr/>
        </p:nvSpPr>
        <p:spPr bwMode="auto">
          <a:xfrm>
            <a:off x="5891175" y="2149434"/>
            <a:ext cx="2651092" cy="3598607"/>
          </a:xfrm>
          <a:custGeom>
            <a:avLst/>
            <a:gdLst>
              <a:gd name="connsiteX0" fmla="*/ 367121 w 2651092"/>
              <a:gd name="connsiteY0" fmla="*/ 1401288 h 3598607"/>
              <a:gd name="connsiteX1" fmla="*/ 22737 w 2651092"/>
              <a:gd name="connsiteY1" fmla="*/ 1995054 h 3598607"/>
              <a:gd name="connsiteX2" fmla="*/ 937137 w 2651092"/>
              <a:gd name="connsiteY2" fmla="*/ 3051958 h 3598607"/>
              <a:gd name="connsiteX3" fmla="*/ 1649656 w 2651092"/>
              <a:gd name="connsiteY3" fmla="*/ 3348841 h 3598607"/>
              <a:gd name="connsiteX4" fmla="*/ 2647183 w 2651092"/>
              <a:gd name="connsiteY4" fmla="*/ 3503221 h 3598607"/>
              <a:gd name="connsiteX5" fmla="*/ 1994041 w 2651092"/>
              <a:gd name="connsiteY5" fmla="*/ 1805049 h 3598607"/>
              <a:gd name="connsiteX6" fmla="*/ 1934664 w 2651092"/>
              <a:gd name="connsiteY6" fmla="*/ 0 h 359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1092" h="3598607">
                <a:moveTo>
                  <a:pt x="367121" y="1401288"/>
                </a:moveTo>
                <a:cubicBezTo>
                  <a:pt x="147427" y="1560615"/>
                  <a:pt x="-72266" y="1719942"/>
                  <a:pt x="22737" y="1995054"/>
                </a:cubicBezTo>
                <a:cubicBezTo>
                  <a:pt x="117740" y="2270166"/>
                  <a:pt x="665984" y="2826327"/>
                  <a:pt x="937137" y="3051958"/>
                </a:cubicBezTo>
                <a:cubicBezTo>
                  <a:pt x="1208290" y="3277589"/>
                  <a:pt x="1364648" y="3273631"/>
                  <a:pt x="1649656" y="3348841"/>
                </a:cubicBezTo>
                <a:cubicBezTo>
                  <a:pt x="1934664" y="3424051"/>
                  <a:pt x="2589786" y="3760520"/>
                  <a:pt x="2647183" y="3503221"/>
                </a:cubicBezTo>
                <a:cubicBezTo>
                  <a:pt x="2704580" y="3245922"/>
                  <a:pt x="2112794" y="2388919"/>
                  <a:pt x="1994041" y="1805049"/>
                </a:cubicBezTo>
                <a:cubicBezTo>
                  <a:pt x="1875288" y="1221179"/>
                  <a:pt x="1904976" y="610589"/>
                  <a:pt x="1934664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930BF6E-1BBC-854F-BA8D-913C8F4E8386}"/>
              </a:ext>
            </a:extLst>
          </p:cNvPr>
          <p:cNvSpPr/>
          <p:nvPr/>
        </p:nvSpPr>
        <p:spPr>
          <a:xfrm>
            <a:off x="5217148" y="22588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带外</a:t>
            </a:r>
            <a:endParaRPr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1038483-58B7-7C48-9098-D6C0C26C97CD}"/>
              </a:ext>
            </a:extLst>
          </p:cNvPr>
          <p:cNvSpPr/>
          <p:nvPr/>
        </p:nvSpPr>
        <p:spPr>
          <a:xfrm>
            <a:off x="7831940" y="22938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带内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6A22B0-0870-1746-A89F-9650F602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70" y="1183957"/>
            <a:ext cx="8511917" cy="4981347"/>
          </a:xfrm>
        </p:spPr>
        <p:txBody>
          <a:bodyPr/>
          <a:lstStyle/>
          <a:p>
            <a:r>
              <a:rPr kumimoji="1" lang="zh-CN" altLang="en-US" sz="2800" dirty="0"/>
              <a:t>交换机获取控制器</a:t>
            </a:r>
            <a:r>
              <a:rPr kumimoji="1" lang="en-US" altLang="zh-CN" sz="2800" dirty="0"/>
              <a:t>IP</a:t>
            </a:r>
            <a:r>
              <a:rPr kumimoji="1" lang="zh-CN" altLang="en-US" sz="2800" dirty="0"/>
              <a:t>后，向控制器发起连接。</a:t>
            </a:r>
            <a:endParaRPr kumimoji="1" lang="en-US" altLang="zh-CN" sz="2800" dirty="0"/>
          </a:p>
          <a:p>
            <a:r>
              <a:rPr kumimoji="1" lang="zh-CN" altLang="en-US" sz="2800" dirty="0"/>
              <a:t>控制器和交换机间消息以</a:t>
            </a:r>
            <a:r>
              <a:rPr kumimoji="1" lang="en-US" altLang="zh-CN" sz="2800" dirty="0"/>
              <a:t>OpenFlow</a:t>
            </a:r>
            <a:r>
              <a:rPr kumimoji="1" lang="zh-CN" altLang="en-US" sz="2800" dirty="0"/>
              <a:t>报文头开始。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/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OpenFlow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规范中定义了三种消息类型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u="none" dirty="0">
                <a:latin typeface="宋体" panose="02010600030101010101" pitchFamily="2" charset="-122"/>
              </a:rPr>
              <a:t>Controller-Switch</a:t>
            </a:r>
            <a:r>
              <a:rPr lang="zh-CN" altLang="en-US" sz="2400" u="none" dirty="0">
                <a:latin typeface="宋体" panose="02010600030101010101" pitchFamily="2" charset="-122"/>
              </a:rPr>
              <a:t>消息 </a:t>
            </a:r>
          </a:p>
          <a:p>
            <a:pPr lvl="2">
              <a:buFontTx/>
              <a:buChar char="–"/>
            </a:pPr>
            <a:r>
              <a:rPr lang="zh-CN" altLang="en-US" sz="2000" u="none" dirty="0">
                <a:latin typeface="宋体" panose="02010600030101010101" pitchFamily="2" charset="-122"/>
              </a:rPr>
              <a:t>由控制器发起，用来对交换机进行状态查询和修改配置等</a:t>
            </a:r>
            <a:r>
              <a:rPr lang="zh-CN" altLang="en-US" sz="2000" dirty="0">
                <a:latin typeface="宋体" panose="02010600030101010101" pitchFamily="2" charset="-122"/>
              </a:rPr>
              <a:t>操作。 </a:t>
            </a:r>
          </a:p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异步（</a:t>
            </a:r>
            <a:r>
              <a:rPr lang="en-US" altLang="zh-CN" sz="2400" dirty="0">
                <a:latin typeface="宋体" panose="02010600030101010101" pitchFamily="2" charset="-122"/>
              </a:rPr>
              <a:t>Asynchronous</a:t>
            </a:r>
            <a:r>
              <a:rPr lang="zh-CN" altLang="en-US" sz="2400" dirty="0">
                <a:latin typeface="宋体" panose="02010600030101010101" pitchFamily="2" charset="-122"/>
              </a:rPr>
              <a:t>）消息</a:t>
            </a:r>
          </a:p>
          <a:p>
            <a:pPr lvl="2">
              <a:buFontTx/>
              <a:buChar char="–"/>
            </a:pPr>
            <a:r>
              <a:rPr lang="en-US" altLang="zh-CN" sz="2000" dirty="0">
                <a:latin typeface="宋体" panose="02010600030101010101" pitchFamily="2" charset="-122"/>
              </a:rPr>
              <a:t>Switch</a:t>
            </a:r>
            <a:r>
              <a:rPr lang="zh-CN" altLang="en-US" sz="2000" dirty="0">
                <a:latin typeface="宋体" panose="02010600030101010101" pitchFamily="2" charset="-122"/>
              </a:rPr>
              <a:t>发送给</a:t>
            </a:r>
            <a:r>
              <a:rPr lang="en-US" altLang="zh-CN" sz="2000" dirty="0">
                <a:latin typeface="宋体" panose="02010600030101010101" pitchFamily="2" charset="-122"/>
              </a:rPr>
              <a:t>Controller</a:t>
            </a:r>
            <a:r>
              <a:rPr lang="zh-CN" altLang="en-US" sz="2000" dirty="0">
                <a:latin typeface="宋体" panose="02010600030101010101" pitchFamily="2" charset="-122"/>
              </a:rPr>
              <a:t>、通知交换机上发生的事件。</a:t>
            </a:r>
          </a:p>
          <a:p>
            <a:pPr lvl="1"/>
            <a:r>
              <a:rPr lang="zh-CN" altLang="en-US" sz="2400" dirty="0">
                <a:latin typeface="宋体" panose="02010600030101010101" pitchFamily="2" charset="-122"/>
              </a:rPr>
              <a:t>对称（</a:t>
            </a:r>
            <a:r>
              <a:rPr lang="en-US" altLang="zh-CN" sz="2400" dirty="0">
                <a:latin typeface="宋体" panose="02010600030101010101" pitchFamily="2" charset="-122"/>
              </a:rPr>
              <a:t>Symmetric</a:t>
            </a:r>
            <a:r>
              <a:rPr lang="zh-CN" altLang="en-US" sz="2400" dirty="0">
                <a:latin typeface="宋体" panose="02010600030101010101" pitchFamily="2" charset="-122"/>
              </a:rPr>
              <a:t>）消息，</a:t>
            </a:r>
          </a:p>
          <a:p>
            <a:pPr lvl="2">
              <a:buFontTx/>
              <a:buChar char="–"/>
            </a:pPr>
            <a:r>
              <a:rPr lang="zh-CN" altLang="en-US" sz="2000" dirty="0">
                <a:latin typeface="宋体" panose="02010600030101010101" pitchFamily="2" charset="-122"/>
              </a:rPr>
              <a:t>主要用来建立连接、检测对方是否在线等。 </a:t>
            </a:r>
          </a:p>
          <a:p>
            <a:pPr lvl="1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CE5EE-EC0B-364D-885E-31BBA42C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06" y="6377548"/>
            <a:ext cx="2133600" cy="457200"/>
          </a:xfrm>
        </p:spPr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EA6A87-0503-9F47-B5D5-0FC07DF2C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消息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1C3C7CD-C099-6043-9856-3AAA1BA91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45428"/>
              </p:ext>
            </p:extLst>
          </p:nvPr>
        </p:nvGraphicFramePr>
        <p:xfrm>
          <a:off x="1399018" y="2407421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22260357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56702851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108686681"/>
                    </a:ext>
                  </a:extLst>
                </a:gridCol>
                <a:gridCol w="2135560">
                  <a:extLst>
                    <a:ext uri="{9D8B030D-6E8A-4147-A177-3AD203B41FA5}">
                      <a16:colId xmlns:a16="http://schemas.microsoft.com/office/drawing/2014/main" val="1602618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版本号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消息长度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事务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954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718B05D0-7D3A-0046-AD2F-7E7C8EDB40B1}"/>
              </a:ext>
            </a:extLst>
          </p:cNvPr>
          <p:cNvSpPr/>
          <p:nvPr/>
        </p:nvSpPr>
        <p:spPr>
          <a:xfrm>
            <a:off x="1259139" y="2704238"/>
            <a:ext cx="279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/>
              <a:t>0</a:t>
            </a:r>
            <a:endParaRPr lang="zh-CN" altLang="en-US" u="none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45B5DE-46DD-474B-99C5-1CCB48BD0C78}"/>
              </a:ext>
            </a:extLst>
          </p:cNvPr>
          <p:cNvSpPr/>
          <p:nvPr/>
        </p:nvSpPr>
        <p:spPr>
          <a:xfrm>
            <a:off x="2199381" y="2741250"/>
            <a:ext cx="279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/>
              <a:t>7</a:t>
            </a:r>
            <a:endParaRPr lang="zh-CN" altLang="en-US" u="none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6B98A-5629-AF42-96E8-A96E2194EDC9}"/>
              </a:ext>
            </a:extLst>
          </p:cNvPr>
          <p:cNvSpPr/>
          <p:nvPr/>
        </p:nvSpPr>
        <p:spPr>
          <a:xfrm>
            <a:off x="3079803" y="2738059"/>
            <a:ext cx="47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/>
              <a:t>15</a:t>
            </a:r>
            <a:endParaRPr lang="zh-CN" altLang="en-US" u="none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9EAAF8-E604-7A43-802C-ED845E15163F}"/>
              </a:ext>
            </a:extLst>
          </p:cNvPr>
          <p:cNvSpPr/>
          <p:nvPr/>
        </p:nvSpPr>
        <p:spPr>
          <a:xfrm>
            <a:off x="5100165" y="2738059"/>
            <a:ext cx="47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/>
              <a:t>31</a:t>
            </a:r>
            <a:endParaRPr lang="zh-CN" altLang="en-US" u="none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C3BDDB-C85B-F446-A04F-127B08BCF014}"/>
              </a:ext>
            </a:extLst>
          </p:cNvPr>
          <p:cNvSpPr/>
          <p:nvPr/>
        </p:nvSpPr>
        <p:spPr>
          <a:xfrm>
            <a:off x="7255290" y="2706608"/>
            <a:ext cx="47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u="none" dirty="0"/>
              <a:t>63</a:t>
            </a:r>
            <a:endParaRPr lang="zh-CN" altLang="en-US" u="none" dirty="0"/>
          </a:p>
        </p:txBody>
      </p:sp>
    </p:spTree>
    <p:extLst>
      <p:ext uri="{BB962C8B-B14F-4D97-AF65-F5344CB8AC3E}">
        <p14:creationId xmlns:p14="http://schemas.microsoft.com/office/powerpoint/2010/main" val="36597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CE5EE-EC0B-364D-885E-31BBA42C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06" y="6377548"/>
            <a:ext cx="2133600" cy="457200"/>
          </a:xfrm>
        </p:spPr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EA6A87-0503-9F47-B5D5-0FC07DF2C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消息类型和协议会话示例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D34410-66F6-DB45-A140-CD793432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6" y="1356699"/>
            <a:ext cx="6461770" cy="44644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B0FF34-C66E-A642-96A6-14312280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30" y="1369164"/>
            <a:ext cx="262127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B4957-B8F4-1D4F-A40D-BBA6062F5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2E5117-D7BF-452E-952E-530B2E9E5583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1746" name="页脚占位符 4">
            <a:extLst>
              <a:ext uri="{FF2B5EF4-FFF2-40B4-BE49-F238E27FC236}">
                <a16:creationId xmlns:a16="http://schemas.microsoft.com/office/drawing/2014/main" id="{B5A30B08-8CD5-3845-9758-6E7F89157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C4FB04A0-C6FE-9E4F-947A-14C59144EB3D}" type="slidenum">
              <a:rPr lang="en-US" altLang="zh-CN" sz="16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38</a:t>
            </a:fld>
            <a:endParaRPr lang="en-US" altLang="zh-CN" sz="1600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由来</a:t>
            </a:r>
          </a:p>
          <a:p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架构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 smtClean="0">
                <a:ea typeface="楷体" panose="02010609060101010101" pitchFamily="49" charset="-122"/>
              </a:rPr>
              <a:t>SDN</a:t>
            </a:r>
            <a:r>
              <a:rPr lang="zh-CN" altLang="en-US" dirty="0" smtClean="0">
                <a:ea typeface="楷体" panose="02010609060101010101" pitchFamily="49" charset="-122"/>
              </a:rPr>
              <a:t>数据</a:t>
            </a:r>
            <a:r>
              <a:rPr lang="zh-CN" altLang="en-US" dirty="0">
                <a:ea typeface="楷体" panose="02010609060101010101" pitchFamily="49" charset="-122"/>
              </a:rPr>
              <a:t>平面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</a:rPr>
              <a:t>控制平面</a:t>
            </a:r>
            <a:endParaRPr lang="en-US" altLang="zh-CN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OpenFlow</a:t>
            </a:r>
            <a:r>
              <a:rPr lang="zh-CN" altLang="en-US" dirty="0">
                <a:ea typeface="楷体" panose="02010609060101010101" pitchFamily="49" charset="-122"/>
              </a:rPr>
              <a:t>协议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框架及应用</a:t>
            </a:r>
          </a:p>
        </p:txBody>
      </p:sp>
    </p:spTree>
    <p:extLst>
      <p:ext uri="{BB962C8B-B14F-4D97-AF65-F5344CB8AC3E}">
        <p14:creationId xmlns:p14="http://schemas.microsoft.com/office/powerpoint/2010/main" val="7623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DDB97D-8535-584F-ACF8-A605518B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381" y="6364285"/>
            <a:ext cx="2133600" cy="457200"/>
          </a:xfrm>
        </p:spPr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 dirty="0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4EC4E52E-EB03-F84C-800D-33B3B26AA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传统控制平面的局限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2377E98F-376D-9542-8F77-29301EA89884}"/>
              </a:ext>
            </a:extLst>
          </p:cNvPr>
          <p:cNvSpPr txBox="1">
            <a:spLocks/>
          </p:cNvSpPr>
          <p:nvPr/>
        </p:nvSpPr>
        <p:spPr>
          <a:xfrm>
            <a:off x="452570" y="1183957"/>
            <a:ext cx="8511917" cy="3973235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u="none" dirty="0"/>
              <a:t>传统网络部署网管系统作为管理平面，控制平面和数据平面分布在各个设备上。</a:t>
            </a:r>
            <a:endParaRPr lang="en-US" altLang="zh-CN" sz="2000" u="none" dirty="0"/>
          </a:p>
          <a:p>
            <a:r>
              <a:rPr lang="zh-CN" altLang="en-US" sz="2000" u="none" dirty="0"/>
              <a:t>控制平面负责网络控制，主要功能为协议处理与计算，路由信息的计算、路由表的生成。流量路径的灵活调整能力不足。</a:t>
            </a:r>
            <a:endParaRPr lang="en-US" altLang="zh-CN" sz="2000" u="none" dirty="0"/>
          </a:p>
          <a:p>
            <a:r>
              <a:rPr lang="zh-CN" altLang="en-US" sz="2000" u="none" dirty="0"/>
              <a:t>传统网络协议较复杂，有</a:t>
            </a:r>
            <a:r>
              <a:rPr lang="en-US" altLang="zh-CN" sz="2000" u="none" dirty="0"/>
              <a:t>IGP</a:t>
            </a:r>
            <a:r>
              <a:rPr lang="zh-CN" altLang="en-US" sz="2000" u="none" dirty="0"/>
              <a:t>、</a:t>
            </a:r>
            <a:r>
              <a:rPr lang="en-US" altLang="zh-CN" sz="2000" u="none" dirty="0"/>
              <a:t>BGP</a:t>
            </a:r>
            <a:r>
              <a:rPr lang="zh-CN" altLang="en-US" sz="2000" u="none" dirty="0"/>
              <a:t>、</a:t>
            </a:r>
            <a:r>
              <a:rPr lang="en-US" altLang="zh-CN" sz="2000" u="none" dirty="0"/>
              <a:t>MPLS</a:t>
            </a:r>
            <a:r>
              <a:rPr lang="zh-CN" altLang="en-US" sz="2000" u="none" dirty="0"/>
              <a:t>、组播协议等，协议仍在不断增加，运维难度较大。</a:t>
            </a:r>
            <a:endParaRPr lang="en-US" altLang="zh-CN" sz="2000" u="none" dirty="0"/>
          </a:p>
          <a:p>
            <a:r>
              <a:rPr lang="zh-CN" altLang="en-US" sz="2000" u="none" dirty="0"/>
              <a:t>设备厂家除标准协议外都有一些私有协议扩展，不仅设备操作命令繁多，而且不同厂家设备操作界面差异较大，运维复杂。</a:t>
            </a:r>
            <a:endParaRPr lang="en-US" altLang="zh-CN" sz="2000" u="none" dirty="0"/>
          </a:p>
          <a:p>
            <a:r>
              <a:rPr lang="zh-CN" altLang="en-US" sz="2000" u="none" dirty="0"/>
              <a:t>传统网络中由于设备的控制面是封闭式的，且不同厂家设备实现机制也可能有所不同，新功能部署可能周期较长；需在每台设备上进行软件升级，大大降低了工作效率。</a:t>
            </a:r>
            <a:endParaRPr lang="zh-CN" altLang="en-US" sz="1600" u="none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800" u="none" kern="0" dirty="0"/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F227B82E-C0CA-9140-953D-D6227212C07E}"/>
              </a:ext>
            </a:extLst>
          </p:cNvPr>
          <p:cNvSpPr/>
          <p:nvPr/>
        </p:nvSpPr>
        <p:spPr bwMode="auto">
          <a:xfrm>
            <a:off x="4427984" y="5013176"/>
            <a:ext cx="504056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B34EA9-322A-1C4A-814E-068521A16515}"/>
              </a:ext>
            </a:extLst>
          </p:cNvPr>
          <p:cNvSpPr/>
          <p:nvPr/>
        </p:nvSpPr>
        <p:spPr>
          <a:xfrm>
            <a:off x="1846206" y="5392007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none" dirty="0"/>
              <a:t>对网络底层硬件抽象，方便软件进行控制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170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reeform 2">
            <a:extLst>
              <a:ext uri="{FF2B5EF4-FFF2-40B4-BE49-F238E27FC236}">
                <a16:creationId xmlns:a16="http://schemas.microsoft.com/office/drawing/2014/main" id="{CD3C5D4B-0165-5D4B-B794-7F3C5BB563ED}"/>
              </a:ext>
            </a:extLst>
          </p:cNvPr>
          <p:cNvSpPr>
            <a:spLocks/>
          </p:cNvSpPr>
          <p:nvPr/>
        </p:nvSpPr>
        <p:spPr bwMode="auto">
          <a:xfrm>
            <a:off x="2238673" y="5238005"/>
            <a:ext cx="4027488" cy="939800"/>
          </a:xfrm>
          <a:custGeom>
            <a:avLst/>
            <a:gdLst>
              <a:gd name="T0" fmla="*/ 2147483646 w 10001"/>
              <a:gd name="T1" fmla="*/ 2147483646 h 10125"/>
              <a:gd name="T2" fmla="*/ 2147483646 w 10001"/>
              <a:gd name="T3" fmla="*/ 2147483646 h 10125"/>
              <a:gd name="T4" fmla="*/ 2147483646 w 10001"/>
              <a:gd name="T5" fmla="*/ 2147483646 h 10125"/>
              <a:gd name="T6" fmla="*/ 2147483646 w 10001"/>
              <a:gd name="T7" fmla="*/ 0 h 10125"/>
              <a:gd name="T8" fmla="*/ 2147483646 w 10001"/>
              <a:gd name="T9" fmla="*/ 2147483646 h 10125"/>
              <a:gd name="T10" fmla="*/ 2147483646 w 10001"/>
              <a:gd name="T11" fmla="*/ 2147483646 h 10125"/>
              <a:gd name="T12" fmla="*/ 2147483646 w 10001"/>
              <a:gd name="T13" fmla="*/ 2147483646 h 10125"/>
              <a:gd name="T14" fmla="*/ 2147483646 w 10001"/>
              <a:gd name="T15" fmla="*/ 2147483646 h 10125"/>
              <a:gd name="T16" fmla="*/ 2147483646 w 10001"/>
              <a:gd name="T17" fmla="*/ 2147483646 h 10125"/>
              <a:gd name="T18" fmla="*/ 2147483646 w 10001"/>
              <a:gd name="T19" fmla="*/ 2147483646 h 10125"/>
              <a:gd name="T20" fmla="*/ 2147483646 w 10001"/>
              <a:gd name="T21" fmla="*/ 2147483646 h 10125"/>
              <a:gd name="T22" fmla="*/ 2147483646 w 10001"/>
              <a:gd name="T23" fmla="*/ 2147483646 h 10125"/>
              <a:gd name="T24" fmla="*/ 2147483646 w 10001"/>
              <a:gd name="T25" fmla="*/ 2147483646 h 10125"/>
              <a:gd name="T26" fmla="*/ 2147483646 w 10001"/>
              <a:gd name="T27" fmla="*/ 2147483646 h 10125"/>
              <a:gd name="T28" fmla="*/ 2147483646 w 10001"/>
              <a:gd name="T29" fmla="*/ 2147483646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73716C2-7E62-2D4A-8CD4-ED586F10BC52}"/>
              </a:ext>
            </a:extLst>
          </p:cNvPr>
          <p:cNvCxnSpPr/>
          <p:nvPr/>
        </p:nvCxnSpPr>
        <p:spPr>
          <a:xfrm flipV="1">
            <a:off x="2868911" y="5390405"/>
            <a:ext cx="1316037" cy="1317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307278D-C94E-D346-9F6C-D58338682DF3}"/>
              </a:ext>
            </a:extLst>
          </p:cNvPr>
          <p:cNvCxnSpPr/>
          <p:nvPr/>
        </p:nvCxnSpPr>
        <p:spPr>
          <a:xfrm>
            <a:off x="2757786" y="5576143"/>
            <a:ext cx="2259012" cy="3000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5F48BE4-2DFF-1043-BE5E-8DA3C1B3E542}"/>
              </a:ext>
            </a:extLst>
          </p:cNvPr>
          <p:cNvCxnSpPr/>
          <p:nvPr/>
        </p:nvCxnSpPr>
        <p:spPr>
          <a:xfrm>
            <a:off x="2770487" y="5682507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75E33EB-6D5E-D24F-B660-CB89D4E569F6}"/>
              </a:ext>
            </a:extLst>
          </p:cNvPr>
          <p:cNvCxnSpPr/>
          <p:nvPr/>
        </p:nvCxnSpPr>
        <p:spPr>
          <a:xfrm flipV="1">
            <a:off x="3788075" y="5876180"/>
            <a:ext cx="1247775" cy="809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66E68C9-F968-1045-BB6E-8511A71825DB}"/>
              </a:ext>
            </a:extLst>
          </p:cNvPr>
          <p:cNvCxnSpPr/>
          <p:nvPr/>
        </p:nvCxnSpPr>
        <p:spPr>
          <a:xfrm>
            <a:off x="4448473" y="5422157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135ABB5-0BA2-9C42-A220-1BFB3FF60503}"/>
              </a:ext>
            </a:extLst>
          </p:cNvPr>
          <p:cNvCxnSpPr/>
          <p:nvPr/>
        </p:nvCxnSpPr>
        <p:spPr>
          <a:xfrm flipV="1">
            <a:off x="3732511" y="5576143"/>
            <a:ext cx="1790700" cy="3000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DAB8322-DC5B-164A-BD5F-6CA0CFA6EB3F}"/>
              </a:ext>
            </a:extLst>
          </p:cNvPr>
          <p:cNvCxnSpPr/>
          <p:nvPr/>
        </p:nvCxnSpPr>
        <p:spPr>
          <a:xfrm flipV="1">
            <a:off x="5059660" y="5604719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6556DF2-D6E2-984E-B0D2-FF1037D715A2}"/>
              </a:ext>
            </a:extLst>
          </p:cNvPr>
          <p:cNvCxnSpPr/>
          <p:nvPr/>
        </p:nvCxnSpPr>
        <p:spPr>
          <a:xfrm>
            <a:off x="4202412" y="5390405"/>
            <a:ext cx="814387" cy="4000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618" name="Group 7">
            <a:extLst>
              <a:ext uri="{FF2B5EF4-FFF2-40B4-BE49-F238E27FC236}">
                <a16:creationId xmlns:a16="http://schemas.microsoft.com/office/drawing/2014/main" id="{A38D9EA9-0358-2349-9916-94894A398806}"/>
              </a:ext>
            </a:extLst>
          </p:cNvPr>
          <p:cNvGrpSpPr>
            <a:grpSpLocks/>
          </p:cNvGrpSpPr>
          <p:nvPr/>
        </p:nvGrpSpPr>
        <p:grpSpPr bwMode="auto">
          <a:xfrm>
            <a:off x="3327698" y="5815858"/>
            <a:ext cx="563563" cy="293687"/>
            <a:chOff x="1871277" y="1576300"/>
            <a:chExt cx="1128371" cy="437861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6D15DE-D7C4-DA48-B76E-41B9096F43EF}"/>
                </a:ext>
              </a:extLst>
            </p:cNvPr>
            <p:cNvSpPr/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F301606-0FD5-E141-9769-27A52B9E669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E1EEA75-CFE8-394E-8EAD-3774FE5BF02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F12C880-D4EE-9540-8245-1046E1D578F4}"/>
                </a:ext>
              </a:extLst>
            </p:cNvPr>
            <p:cNvSpPr/>
            <p:nvPr/>
          </p:nvSpPr>
          <p:spPr bwMode="auto">
            <a:xfrm>
              <a:off x="2160522" y="1673339"/>
              <a:ext cx="546703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1E1A6353-EDEE-CB4B-B139-63B40ECEAF24}"/>
                </a:ext>
              </a:extLst>
            </p:cNvPr>
            <p:cNvSpPr/>
            <p:nvPr/>
          </p:nvSpPr>
          <p:spPr bwMode="auto">
            <a:xfrm>
              <a:off x="2103309" y="1633104"/>
              <a:ext cx="661129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2EB512A3-0B13-1948-BB66-89E76B8A2157}"/>
                </a:ext>
              </a:extLst>
            </p:cNvPr>
            <p:cNvSpPr/>
            <p:nvPr/>
          </p:nvSpPr>
          <p:spPr bwMode="auto">
            <a:xfrm>
              <a:off x="2538763" y="1727776"/>
              <a:ext cx="24156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E015172-26F5-524B-8131-2CBD2E3F06B0}"/>
                </a:ext>
              </a:extLst>
            </p:cNvPr>
            <p:cNvSpPr/>
            <p:nvPr/>
          </p:nvSpPr>
          <p:spPr bwMode="auto">
            <a:xfrm>
              <a:off x="2090595" y="1730143"/>
              <a:ext cx="238387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F0DE52F-6668-3749-BC84-14C6D60FB8B8}"/>
                </a:ext>
              </a:extLst>
            </p:cNvPr>
            <p:cNvCxnSpPr>
              <a:endCxn id="320" idx="2"/>
            </p:cNvCxnSpPr>
            <p:nvPr/>
          </p:nvCxnSpPr>
          <p:spPr bwMode="auto">
            <a:xfrm flipH="1" flipV="1">
              <a:off x="1871277" y="1737244"/>
              <a:ext cx="3180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8A5A80D6-B519-8B42-818E-BC17A6E378C4}"/>
                </a:ext>
              </a:extLst>
            </p:cNvPr>
            <p:cNvCxnSpPr/>
            <p:nvPr/>
          </p:nvCxnSpPr>
          <p:spPr bwMode="auto">
            <a:xfrm flipH="1" flipV="1">
              <a:off x="2996468" y="1734876"/>
              <a:ext cx="3180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19" name="Group 327">
            <a:extLst>
              <a:ext uri="{FF2B5EF4-FFF2-40B4-BE49-F238E27FC236}">
                <a16:creationId xmlns:a16="http://schemas.microsoft.com/office/drawing/2014/main" id="{C7A4CB18-96AF-ED48-9BAB-3CC96B62C478}"/>
              </a:ext>
            </a:extLst>
          </p:cNvPr>
          <p:cNvGrpSpPr>
            <a:grpSpLocks/>
          </p:cNvGrpSpPr>
          <p:nvPr/>
        </p:nvGrpSpPr>
        <p:grpSpPr bwMode="auto">
          <a:xfrm>
            <a:off x="4023023" y="5274518"/>
            <a:ext cx="565151" cy="292100"/>
            <a:chOff x="1871277" y="1576300"/>
            <a:chExt cx="1128371" cy="437861"/>
          </a:xfrm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E59A0F5-7CF5-D140-B4A9-BEE27CCCBEFC}"/>
                </a:ext>
              </a:extLst>
            </p:cNvPr>
            <p:cNvSpPr/>
            <p:nvPr/>
          </p:nvSpPr>
          <p:spPr bwMode="auto">
            <a:xfrm flipV="1">
              <a:off x="1874448" y="1692905"/>
              <a:ext cx="1125200" cy="32125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156BC2BD-56D7-CA46-9AFE-6C4B35A011A4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6A9B373E-78E7-6448-9228-06DCBACA7836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2125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A75525D0-ED92-824E-B982-175385E8193A}"/>
                </a:ext>
              </a:extLst>
            </p:cNvPr>
            <p:cNvSpPr/>
            <p:nvPr/>
          </p:nvSpPr>
          <p:spPr bwMode="auto">
            <a:xfrm>
              <a:off x="2159710" y="1673868"/>
              <a:ext cx="548337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CED8D757-9C2D-2A47-AF10-C25BC311A7A9}"/>
                </a:ext>
              </a:extLst>
            </p:cNvPr>
            <p:cNvSpPr/>
            <p:nvPr/>
          </p:nvSpPr>
          <p:spPr bwMode="auto">
            <a:xfrm>
              <a:off x="2102657" y="1633412"/>
              <a:ext cx="662442" cy="111846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9063E85C-2E07-9F49-AFD6-7D7468135167}"/>
                </a:ext>
              </a:extLst>
            </p:cNvPr>
            <p:cNvSpPr/>
            <p:nvPr/>
          </p:nvSpPr>
          <p:spPr bwMode="auto">
            <a:xfrm>
              <a:off x="2536889" y="1728599"/>
              <a:ext cx="244059" cy="97568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380EA5D7-7C52-3F4F-A98A-7C850CDDBF6E}"/>
                </a:ext>
              </a:extLst>
            </p:cNvPr>
            <p:cNvSpPr/>
            <p:nvPr/>
          </p:nvSpPr>
          <p:spPr bwMode="auto">
            <a:xfrm>
              <a:off x="2089979" y="1730980"/>
              <a:ext cx="240888" cy="95187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CE584B28-6959-B243-8E90-B3A4E64C5274}"/>
                </a:ext>
              </a:extLst>
            </p:cNvPr>
            <p:cNvCxnSpPr>
              <a:endCxn id="331" idx="2"/>
            </p:cNvCxnSpPr>
            <p:nvPr/>
          </p:nvCxnSpPr>
          <p:spPr bwMode="auto">
            <a:xfrm flipH="1" flipV="1">
              <a:off x="1871277" y="1735739"/>
              <a:ext cx="3171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1FA862B-8BF2-2445-A89A-D66512D418F4}"/>
                </a:ext>
              </a:extLst>
            </p:cNvPr>
            <p:cNvCxnSpPr/>
            <p:nvPr/>
          </p:nvCxnSpPr>
          <p:spPr bwMode="auto">
            <a:xfrm flipH="1" flipV="1">
              <a:off x="2996479" y="1733359"/>
              <a:ext cx="3169" cy="12374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0" name="Group 337">
            <a:extLst>
              <a:ext uri="{FF2B5EF4-FFF2-40B4-BE49-F238E27FC236}">
                <a16:creationId xmlns:a16="http://schemas.microsoft.com/office/drawing/2014/main" id="{FBA42914-6398-864B-8D35-170C6CAFB664}"/>
              </a:ext>
            </a:extLst>
          </p:cNvPr>
          <p:cNvGrpSpPr>
            <a:grpSpLocks/>
          </p:cNvGrpSpPr>
          <p:nvPr/>
        </p:nvGrpSpPr>
        <p:grpSpPr bwMode="auto">
          <a:xfrm>
            <a:off x="4665961" y="5728543"/>
            <a:ext cx="563563" cy="293688"/>
            <a:chOff x="1871277" y="1576300"/>
            <a:chExt cx="1128371" cy="437861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C5735F3-2AFA-B24C-93C8-5AEC072B9881}"/>
                </a:ext>
              </a:extLst>
            </p:cNvPr>
            <p:cNvSpPr/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94791E32-31D2-C646-89FC-16CAC95C65B9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384F9EC5-208E-E54D-AB92-3BBD2617C6C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764C3399-FAF6-B64A-95F4-8783A0EB1296}"/>
                </a:ext>
              </a:extLst>
            </p:cNvPr>
            <p:cNvSpPr/>
            <p:nvPr/>
          </p:nvSpPr>
          <p:spPr bwMode="auto">
            <a:xfrm>
              <a:off x="2160521" y="1673340"/>
              <a:ext cx="546704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28FD7350-26DE-C849-81E7-C5611089BA6E}"/>
                </a:ext>
              </a:extLst>
            </p:cNvPr>
            <p:cNvSpPr/>
            <p:nvPr/>
          </p:nvSpPr>
          <p:spPr bwMode="auto">
            <a:xfrm>
              <a:off x="2103307" y="1633103"/>
              <a:ext cx="661131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71F9B6F7-300D-D748-8D9A-3619A1D0C433}"/>
                </a:ext>
              </a:extLst>
            </p:cNvPr>
            <p:cNvSpPr/>
            <p:nvPr/>
          </p:nvSpPr>
          <p:spPr bwMode="auto">
            <a:xfrm>
              <a:off x="2538765" y="1727776"/>
              <a:ext cx="24156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58901F3D-C442-CA44-B9E8-794F2580DFFF}"/>
                </a:ext>
              </a:extLst>
            </p:cNvPr>
            <p:cNvSpPr/>
            <p:nvPr/>
          </p:nvSpPr>
          <p:spPr bwMode="auto">
            <a:xfrm>
              <a:off x="2090593" y="1730144"/>
              <a:ext cx="238389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90F4714-83C1-5049-8972-D83645B6991E}"/>
                </a:ext>
              </a:extLst>
            </p:cNvPr>
            <p:cNvCxnSpPr>
              <a:endCxn id="341" idx="2"/>
            </p:cNvCxnSpPr>
            <p:nvPr/>
          </p:nvCxnSpPr>
          <p:spPr bwMode="auto">
            <a:xfrm flipH="1" flipV="1">
              <a:off x="1871277" y="1737243"/>
              <a:ext cx="3178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911C06B-886F-9A44-AB84-C9B1903A1789}"/>
                </a:ext>
              </a:extLst>
            </p:cNvPr>
            <p:cNvCxnSpPr/>
            <p:nvPr/>
          </p:nvCxnSpPr>
          <p:spPr bwMode="auto">
            <a:xfrm flipH="1" flipV="1">
              <a:off x="2996470" y="1734877"/>
              <a:ext cx="3178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1" name="Group 347">
            <a:extLst>
              <a:ext uri="{FF2B5EF4-FFF2-40B4-BE49-F238E27FC236}">
                <a16:creationId xmlns:a16="http://schemas.microsoft.com/office/drawing/2014/main" id="{E317BBD9-9240-CD45-BD7C-838093CC3150}"/>
              </a:ext>
            </a:extLst>
          </p:cNvPr>
          <p:cNvGrpSpPr>
            <a:grpSpLocks/>
          </p:cNvGrpSpPr>
          <p:nvPr/>
        </p:nvGrpSpPr>
        <p:grpSpPr bwMode="auto">
          <a:xfrm>
            <a:off x="5388272" y="5414217"/>
            <a:ext cx="565151" cy="293688"/>
            <a:chOff x="1871277" y="1576300"/>
            <a:chExt cx="1128371" cy="437861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2A3ED4F2-57D1-F743-82C0-F22AFE4922B6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B61F7F5-9953-5B48-965E-77483E56E686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0A337DC-3D0D-7548-8F3A-6D0676E0D66A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43DAB4B9-94F5-F74A-A670-939E536F2614}"/>
                </a:ext>
              </a:extLst>
            </p:cNvPr>
            <p:cNvSpPr/>
            <p:nvPr/>
          </p:nvSpPr>
          <p:spPr bwMode="auto">
            <a:xfrm>
              <a:off x="2159710" y="1673340"/>
              <a:ext cx="548337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4CAC107D-7A6D-E642-B773-5B7477971C6F}"/>
                </a:ext>
              </a:extLst>
            </p:cNvPr>
            <p:cNvSpPr/>
            <p:nvPr/>
          </p:nvSpPr>
          <p:spPr bwMode="auto">
            <a:xfrm>
              <a:off x="2102657" y="1633103"/>
              <a:ext cx="662442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2B19B56-3E7C-A942-A613-7378A3A8258A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108DF5B9-98D5-0447-A137-2B8817111683}"/>
                </a:ext>
              </a:extLst>
            </p:cNvPr>
            <p:cNvSpPr/>
            <p:nvPr/>
          </p:nvSpPr>
          <p:spPr bwMode="auto">
            <a:xfrm>
              <a:off x="2089979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438C8DC-8D5A-2247-BF0B-78EDD340F81A}"/>
                </a:ext>
              </a:extLst>
            </p:cNvPr>
            <p:cNvCxnSpPr>
              <a:endCxn id="351" idx="2"/>
            </p:cNvCxnSpPr>
            <p:nvPr/>
          </p:nvCxnSpPr>
          <p:spPr bwMode="auto">
            <a:xfrm flipH="1" flipV="1">
              <a:off x="1871277" y="1737243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B8F95E7-0F84-CE4B-8981-861C2214F6E0}"/>
                </a:ext>
              </a:extLst>
            </p:cNvPr>
            <p:cNvCxnSpPr/>
            <p:nvPr/>
          </p:nvCxnSpPr>
          <p:spPr bwMode="auto">
            <a:xfrm flipH="1" flipV="1">
              <a:off x="2996479" y="1734877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622" name="Group 357">
            <a:extLst>
              <a:ext uri="{FF2B5EF4-FFF2-40B4-BE49-F238E27FC236}">
                <a16:creationId xmlns:a16="http://schemas.microsoft.com/office/drawing/2014/main" id="{5042F430-5EDD-1C47-94A3-565D09168C41}"/>
              </a:ext>
            </a:extLst>
          </p:cNvPr>
          <p:cNvGrpSpPr>
            <a:grpSpLocks/>
          </p:cNvGrpSpPr>
          <p:nvPr/>
        </p:nvGrpSpPr>
        <p:grpSpPr bwMode="auto">
          <a:xfrm>
            <a:off x="2360911" y="5460258"/>
            <a:ext cx="565151" cy="293687"/>
            <a:chOff x="1871277" y="1576300"/>
            <a:chExt cx="1128371" cy="437861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0BFB432-982D-CA44-BEE0-EE3F730CEEE6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9E25B6D4-A333-5C44-BD84-7CC5D585D130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4F7D8405-1DDE-6D47-8B9A-5DE109EE34A5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D7E0659-9A7D-954D-8B37-7F538FFAD4C4}"/>
                </a:ext>
              </a:extLst>
            </p:cNvPr>
            <p:cNvSpPr/>
            <p:nvPr/>
          </p:nvSpPr>
          <p:spPr bwMode="auto">
            <a:xfrm>
              <a:off x="2159708" y="1673339"/>
              <a:ext cx="548339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5A5C79C9-E27A-AB43-8054-A7956A0FFB84}"/>
                </a:ext>
              </a:extLst>
            </p:cNvPr>
            <p:cNvSpPr/>
            <p:nvPr/>
          </p:nvSpPr>
          <p:spPr bwMode="auto">
            <a:xfrm>
              <a:off x="2102655" y="1633104"/>
              <a:ext cx="662444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3179B77B-6260-4044-893D-7E4705008CC4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4780BE4-7984-F849-9175-8C0234EEA3DD}"/>
                </a:ext>
              </a:extLst>
            </p:cNvPr>
            <p:cNvSpPr/>
            <p:nvPr/>
          </p:nvSpPr>
          <p:spPr bwMode="auto">
            <a:xfrm>
              <a:off x="2089977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A8FD6C1C-FA6B-E94C-B760-1957980F28AF}"/>
                </a:ext>
              </a:extLst>
            </p:cNvPr>
            <p:cNvCxnSpPr>
              <a:endCxn id="361" idx="2"/>
            </p:cNvCxnSpPr>
            <p:nvPr/>
          </p:nvCxnSpPr>
          <p:spPr bwMode="auto">
            <a:xfrm flipH="1" flipV="1">
              <a:off x="1871277" y="1737244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7FDF1CA-33BC-1B4E-8051-D9819978BA23}"/>
                </a:ext>
              </a:extLst>
            </p:cNvPr>
            <p:cNvCxnSpPr/>
            <p:nvPr/>
          </p:nvCxnSpPr>
          <p:spPr bwMode="auto">
            <a:xfrm flipH="1" flipV="1">
              <a:off x="2996477" y="1734876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283A2-E23A-1343-8288-8B547D5B252B}"/>
              </a:ext>
            </a:extLst>
          </p:cNvPr>
          <p:cNvGrpSpPr>
            <a:grpSpLocks/>
          </p:cNvGrpSpPr>
          <p:nvPr/>
        </p:nvGrpSpPr>
        <p:grpSpPr bwMode="auto">
          <a:xfrm>
            <a:off x="1403648" y="2132856"/>
            <a:ext cx="5270500" cy="3803651"/>
            <a:chOff x="1757805" y="2331054"/>
            <a:chExt cx="5270058" cy="380463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5C53233B-0744-8246-B115-3EF6E73132B5}"/>
                </a:ext>
              </a:extLst>
            </p:cNvPr>
            <p:cNvSpPr/>
            <p:nvPr/>
          </p:nvSpPr>
          <p:spPr>
            <a:xfrm>
              <a:off x="1776853" y="4828837"/>
              <a:ext cx="1220686" cy="92098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2C4DE724-FEEF-D040-8EAE-AA178584B0BF}"/>
                </a:ext>
              </a:extLst>
            </p:cNvPr>
            <p:cNvSpPr/>
            <p:nvPr/>
          </p:nvSpPr>
          <p:spPr>
            <a:xfrm>
              <a:off x="6102429" y="4916173"/>
              <a:ext cx="925434" cy="75743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5FBA465-0F31-2943-973D-05AFB331AA42}"/>
                </a:ext>
              </a:extLst>
            </p:cNvPr>
            <p:cNvSpPr/>
            <p:nvPr/>
          </p:nvSpPr>
          <p:spPr>
            <a:xfrm>
              <a:off x="5288109" y="4936815"/>
              <a:ext cx="725427" cy="110042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2A42579F-003A-644C-A977-0A10A894B3E4}"/>
                </a:ext>
              </a:extLst>
            </p:cNvPr>
            <p:cNvSpPr/>
            <p:nvPr/>
          </p:nvSpPr>
          <p:spPr>
            <a:xfrm>
              <a:off x="4300767" y="4955870"/>
              <a:ext cx="514307" cy="577999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92C7110D-3643-F447-A3AE-31AABB5CCCF3}"/>
                </a:ext>
              </a:extLst>
            </p:cNvPr>
            <p:cNvSpPr/>
            <p:nvPr/>
          </p:nvSpPr>
          <p:spPr>
            <a:xfrm>
              <a:off x="3521370" y="4919348"/>
              <a:ext cx="593675" cy="1216340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grpSp>
          <p:nvGrpSpPr>
            <p:cNvPr id="68680" name="Group 17">
              <a:extLst>
                <a:ext uri="{FF2B5EF4-FFF2-40B4-BE49-F238E27FC236}">
                  <a16:creationId xmlns:a16="http://schemas.microsoft.com/office/drawing/2014/main" id="{F9595980-AA0E-2744-96E3-8D84B8945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F087228-F36C-F44F-9EF6-8747A43092BE}"/>
                  </a:ext>
                </a:extLst>
              </p:cNvPr>
              <p:cNvSpPr/>
              <p:nvPr/>
            </p:nvSpPr>
            <p:spPr bwMode="auto">
              <a:xfrm rot="10800000">
                <a:off x="1789552" y="2580356"/>
                <a:ext cx="1027026" cy="108295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grpSp>
            <p:nvGrpSpPr>
              <p:cNvPr id="68776" name="Group 104">
                <a:extLst>
                  <a:ext uri="{FF2B5EF4-FFF2-40B4-BE49-F238E27FC236}">
                    <a16:creationId xmlns:a16="http://schemas.microsoft.com/office/drawing/2014/main" id="{23CE3AEC-8011-5141-B17F-9A35706BE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0CB0F73-7674-4E4C-9A8C-4C5B4A70A1E7}"/>
                    </a:ext>
                  </a:extLst>
                </p:cNvPr>
                <p:cNvSpPr/>
                <p:nvPr/>
              </p:nvSpPr>
              <p:spPr>
                <a:xfrm>
                  <a:off x="4128891" y="3719767"/>
                  <a:ext cx="565669" cy="22523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B3D6F4C-9C98-964A-8CC6-1D3A7487B7C0}"/>
                    </a:ext>
                  </a:extLst>
                </p:cNvPr>
                <p:cNvSpPr/>
                <p:nvPr/>
              </p:nvSpPr>
              <p:spPr>
                <a:xfrm>
                  <a:off x="4128891" y="3719767"/>
                  <a:ext cx="565669" cy="11192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AB9A5092-4963-5042-8AE9-2EFFCE84EFCF}"/>
                    </a:ext>
                  </a:extLst>
                </p:cNvPr>
                <p:cNvSpPr/>
                <p:nvPr/>
              </p:nvSpPr>
              <p:spPr>
                <a:xfrm>
                  <a:off x="4128891" y="3606459"/>
                  <a:ext cx="565669" cy="22523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09F72A3-F8D4-9C43-A05D-557A030A8FDA}"/>
                    </a:ext>
                  </a:extLst>
                </p:cNvPr>
                <p:cNvCxnSpPr/>
                <p:nvPr/>
              </p:nvCxnSpPr>
              <p:spPr>
                <a:xfrm>
                  <a:off x="4694560" y="3719767"/>
                  <a:ext cx="0" cy="11192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F421DDC-2838-F342-9DBD-1EDD9DFFED24}"/>
                    </a:ext>
                  </a:extLst>
                </p:cNvPr>
                <p:cNvCxnSpPr/>
                <p:nvPr/>
              </p:nvCxnSpPr>
              <p:spPr>
                <a:xfrm>
                  <a:off x="4128891" y="3719767"/>
                  <a:ext cx="0" cy="11192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D0E6B8C-CCFE-294D-922A-7FAC8CB60C67}"/>
                  </a:ext>
                </a:extLst>
              </p:cNvPr>
              <p:cNvSpPr/>
              <p:nvPr/>
            </p:nvSpPr>
            <p:spPr bwMode="auto">
              <a:xfrm>
                <a:off x="1802251" y="3601383"/>
                <a:ext cx="1027026" cy="11639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84E4082-7D67-B34E-9CED-AE457FAFFDA4}"/>
                  </a:ext>
                </a:extLst>
              </p:cNvPr>
              <p:cNvCxnSpPr/>
              <p:nvPr/>
            </p:nvCxnSpPr>
            <p:spPr bwMode="auto">
              <a:xfrm>
                <a:off x="1781616" y="2805839"/>
                <a:ext cx="20635" cy="201982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BEBA239-255C-DA49-BD43-D4113E9F3AE7}"/>
                  </a:ext>
                </a:extLst>
              </p:cNvPr>
              <p:cNvCxnSpPr/>
              <p:nvPr/>
            </p:nvCxnSpPr>
            <p:spPr bwMode="auto">
              <a:xfrm flipH="1">
                <a:off x="2818166" y="2805839"/>
                <a:ext cx="4763" cy="19753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80" name="Group 9">
                <a:extLst>
                  <a:ext uri="{FF2B5EF4-FFF2-40B4-BE49-F238E27FC236}">
                    <a16:creationId xmlns:a16="http://schemas.microsoft.com/office/drawing/2014/main" id="{EACBC967-5E0E-684E-A065-05CAF023FD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21ED3A20-276E-224D-8EDD-79E55FF678F5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546"/>
                  <a:ext cx="1194759" cy="3143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1C6959A7-692A-FF47-BC90-995BE2A448FC}"/>
                    </a:ext>
                  </a:extLst>
                </p:cNvPr>
                <p:cNvSpPr/>
                <p:nvPr/>
              </p:nvSpPr>
              <p:spPr bwMode="auto">
                <a:xfrm>
                  <a:off x="2183302" y="1735004"/>
                  <a:ext cx="1198289" cy="11273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8D0E8419-93E9-4340-B7B3-CB6C1B2C6EB9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523" cy="31438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4E288A9B-3A4E-3747-8975-0763C0CDA72B}"/>
                    </a:ext>
                  </a:extLst>
                </p:cNvPr>
                <p:cNvSpPr/>
                <p:nvPr/>
              </p:nvSpPr>
              <p:spPr bwMode="auto">
                <a:xfrm>
                  <a:off x="2490374" y="1671493"/>
                  <a:ext cx="582379" cy="1571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CAD4BC7F-6D32-B241-96C5-8A6448D173E7}"/>
                    </a:ext>
                  </a:extLst>
                </p:cNvPr>
                <p:cNvSpPr/>
                <p:nvPr/>
              </p:nvSpPr>
              <p:spPr bwMode="auto">
                <a:xfrm>
                  <a:off x="2430372" y="1630210"/>
                  <a:ext cx="702384" cy="109558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4C02A85-6138-C647-AD2A-FECBFF6B16F0}"/>
                    </a:ext>
                  </a:extLst>
                </p:cNvPr>
                <p:cNvSpPr/>
                <p:nvPr/>
              </p:nvSpPr>
              <p:spPr bwMode="auto">
                <a:xfrm>
                  <a:off x="2892745" y="1723890"/>
                  <a:ext cx="257658" cy="95267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2A309A69-D2B3-3543-80C2-A6C89F7D75FC}"/>
                    </a:ext>
                  </a:extLst>
                </p:cNvPr>
                <p:cNvSpPr/>
                <p:nvPr/>
              </p:nvSpPr>
              <p:spPr bwMode="auto">
                <a:xfrm>
                  <a:off x="2418019" y="1725478"/>
                  <a:ext cx="254129" cy="9526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8ED85E95-5BAB-F443-B3A7-60B21A62BB6F}"/>
                    </a:ext>
                  </a:extLst>
                </p:cNvPr>
                <p:cNvCxnSpPr>
                  <a:endCxn id="371" idx="2"/>
                </p:cNvCxnSpPr>
                <p:nvPr/>
              </p:nvCxnSpPr>
              <p:spPr bwMode="auto">
                <a:xfrm flipH="1" flipV="1">
                  <a:off x="2183302" y="1731829"/>
                  <a:ext cx="3530" cy="1222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BE0DCA3D-3416-F242-8598-16D9DEE5162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25" y="1728653"/>
                  <a:ext cx="3530" cy="1222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1" name="Group 18">
              <a:extLst>
                <a:ext uri="{FF2B5EF4-FFF2-40B4-BE49-F238E27FC236}">
                  <a16:creationId xmlns:a16="http://schemas.microsoft.com/office/drawing/2014/main" id="{93F81980-A884-3447-8D6B-397F10ED5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C93FABA-881A-E940-8861-BBD33BA65F64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5C5E65-8258-394A-A6CE-B39F67CBF0D3}"/>
                  </a:ext>
                </a:extLst>
              </p:cNvPr>
              <p:cNvCxnSpPr/>
              <p:nvPr/>
            </p:nvCxnSpPr>
            <p:spPr bwMode="auto">
              <a:xfrm flipH="1">
                <a:off x="4019803" y="3321910"/>
                <a:ext cx="1587" cy="153550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756" name="Picture 86" descr="router_top.png">
                <a:extLst>
                  <a:ext uri="{FF2B5EF4-FFF2-40B4-BE49-F238E27FC236}">
                    <a16:creationId xmlns:a16="http://schemas.microsoft.com/office/drawing/2014/main" id="{6C6B95D8-E083-D24E-BA23-B1CE40ECD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8757" name="Group 82">
                <a:extLst>
                  <a:ext uri="{FF2B5EF4-FFF2-40B4-BE49-F238E27FC236}">
                    <a16:creationId xmlns:a16="http://schemas.microsoft.com/office/drawing/2014/main" id="{E404C2A6-5D86-B84F-94E0-5E2E6BF442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FA099A55-7D4A-FD48-B309-944443E65745}"/>
                    </a:ext>
                  </a:extLst>
                </p:cNvPr>
                <p:cNvSpPr/>
                <p:nvPr/>
              </p:nvSpPr>
              <p:spPr>
                <a:xfrm>
                  <a:off x="4129088" y="3719369"/>
                  <a:ext cx="568256" cy="22544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C05A3DE-4FA7-D94E-98E2-C8848199B470}"/>
                    </a:ext>
                  </a:extLst>
                </p:cNvPr>
                <p:cNvSpPr/>
                <p:nvPr/>
              </p:nvSpPr>
              <p:spPr>
                <a:xfrm>
                  <a:off x="4129088" y="3719369"/>
                  <a:ext cx="568256" cy="11150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B67BC4AB-1C8D-7B4A-89E9-6D57D389AFAE}"/>
                    </a:ext>
                  </a:extLst>
                </p:cNvPr>
                <p:cNvSpPr/>
                <p:nvPr/>
              </p:nvSpPr>
              <p:spPr>
                <a:xfrm>
                  <a:off x="4129088" y="3605438"/>
                  <a:ext cx="568256" cy="22544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BF9D1B9-F319-4046-A5C4-87287A0DD804}"/>
                    </a:ext>
                  </a:extLst>
                </p:cNvPr>
                <p:cNvCxnSpPr/>
                <p:nvPr/>
              </p:nvCxnSpPr>
              <p:spPr>
                <a:xfrm>
                  <a:off x="4697344" y="3719369"/>
                  <a:ext cx="0" cy="11150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031BCFC2-E8E3-AB4D-81AE-5F5C445BD9A9}"/>
                    </a:ext>
                  </a:extLst>
                </p:cNvPr>
                <p:cNvCxnSpPr/>
                <p:nvPr/>
              </p:nvCxnSpPr>
              <p:spPr>
                <a:xfrm>
                  <a:off x="4129088" y="3719369"/>
                  <a:ext cx="0" cy="111508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B1830999-2B63-B645-A63D-A9E5363B26C9}"/>
                  </a:ext>
                </a:extLst>
              </p:cNvPr>
              <p:cNvSpPr/>
              <p:nvPr/>
            </p:nvSpPr>
            <p:spPr bwMode="auto">
              <a:xfrm>
                <a:off x="3516608" y="3696657"/>
                <a:ext cx="498433" cy="11639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5041C62-B2EC-034D-BC34-285102F0D398}"/>
                  </a:ext>
                </a:extLst>
              </p:cNvPr>
              <p:cNvCxnSpPr>
                <a:stCxn id="381" idx="2"/>
              </p:cNvCxnSpPr>
              <p:nvPr/>
            </p:nvCxnSpPr>
            <p:spPr bwMode="auto">
              <a:xfrm flipH="1">
                <a:off x="3507083" y="3263157"/>
                <a:ext cx="4763" cy="16879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60" name="Group 377">
                <a:extLst>
                  <a:ext uri="{FF2B5EF4-FFF2-40B4-BE49-F238E27FC236}">
                    <a16:creationId xmlns:a16="http://schemas.microsoft.com/office/drawing/2014/main" id="{E03319CA-C24F-294B-9B7B-66BC79F7D4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CA61CDBA-5DCA-5F42-BBF5-F8EF16D60DDE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90290"/>
                  <a:ext cx="1194231" cy="3152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9D8D8633-DBA8-BD4F-9DB8-C64AD59B648D}"/>
                    </a:ext>
                  </a:extLst>
                </p:cNvPr>
                <p:cNvSpPr/>
                <p:nvPr/>
              </p:nvSpPr>
              <p:spPr bwMode="auto">
                <a:xfrm>
                  <a:off x="2185180" y="1735323"/>
                  <a:ext cx="1198009" cy="112583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9941676D-4429-DD40-BE42-5C22050C9167}"/>
                    </a:ext>
                  </a:extLst>
                </p:cNvPr>
                <p:cNvSpPr/>
                <p:nvPr/>
              </p:nvSpPr>
              <p:spPr bwMode="auto">
                <a:xfrm flipV="1">
                  <a:off x="2185180" y="1574892"/>
                  <a:ext cx="1194231" cy="3152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91CE1B72-C111-1342-9694-5216543E7BE1}"/>
                    </a:ext>
                  </a:extLst>
                </p:cNvPr>
                <p:cNvSpPr/>
                <p:nvPr/>
              </p:nvSpPr>
              <p:spPr bwMode="auto">
                <a:xfrm>
                  <a:off x="2491295" y="1670587"/>
                  <a:ext cx="581999" cy="15761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08B6CDD7-DD40-4D4E-A996-31EDCEC836D2}"/>
                    </a:ext>
                  </a:extLst>
                </p:cNvPr>
                <p:cNvSpPr/>
                <p:nvPr/>
              </p:nvSpPr>
              <p:spPr bwMode="auto">
                <a:xfrm>
                  <a:off x="2430828" y="1631183"/>
                  <a:ext cx="702933" cy="10976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77FEB990-C4A0-024A-BED8-6FB463123CB3}"/>
                    </a:ext>
                  </a:extLst>
                </p:cNvPr>
                <p:cNvSpPr/>
                <p:nvPr/>
              </p:nvSpPr>
              <p:spPr bwMode="auto">
                <a:xfrm>
                  <a:off x="2891892" y="1724064"/>
                  <a:ext cx="260767" cy="9569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54F072F8-4486-2C45-BABA-4D0F2A2C4E90}"/>
                    </a:ext>
                  </a:extLst>
                </p:cNvPr>
                <p:cNvSpPr/>
                <p:nvPr/>
              </p:nvSpPr>
              <p:spPr bwMode="auto">
                <a:xfrm>
                  <a:off x="2419491" y="1726878"/>
                  <a:ext cx="253206" cy="92882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63A0A052-A0DF-6F4C-95B6-A106D674F02E}"/>
                    </a:ext>
                  </a:extLst>
                </p:cNvPr>
                <p:cNvCxnSpPr>
                  <a:endCxn id="381" idx="2"/>
                </p:cNvCxnSpPr>
                <p:nvPr/>
              </p:nvCxnSpPr>
              <p:spPr bwMode="auto">
                <a:xfrm flipH="1" flipV="1">
                  <a:off x="2185180" y="1732507"/>
                  <a:ext cx="3778" cy="12102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49992754-E79F-7B42-BE84-2A1739FA086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411" y="1729693"/>
                  <a:ext cx="3778" cy="12102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2" name="Group 19">
              <a:extLst>
                <a:ext uri="{FF2B5EF4-FFF2-40B4-BE49-F238E27FC236}">
                  <a16:creationId xmlns:a16="http://schemas.microsoft.com/office/drawing/2014/main" id="{E3A9FB39-DB73-5E46-B5C3-AE458889B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FFECF964-FC9F-4B4B-AC6E-1216AD31AD07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011FA01-F282-4F48-814B-3F92E66231A5}"/>
                  </a:ext>
                </a:extLst>
              </p:cNvPr>
              <p:cNvCxnSpPr/>
              <p:nvPr/>
            </p:nvCxnSpPr>
            <p:spPr bwMode="auto">
              <a:xfrm>
                <a:off x="4821424" y="2642284"/>
                <a:ext cx="6349" cy="221354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34" name="Group 442">
                <a:extLst>
                  <a:ext uri="{FF2B5EF4-FFF2-40B4-BE49-F238E27FC236}">
                    <a16:creationId xmlns:a16="http://schemas.microsoft.com/office/drawing/2014/main" id="{76D46079-2646-F145-A983-218F0F5F23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4DB7EB1B-AB3C-3743-8865-63EE0107A00C}"/>
                    </a:ext>
                  </a:extLst>
                </p:cNvPr>
                <p:cNvSpPr/>
                <p:nvPr/>
              </p:nvSpPr>
              <p:spPr>
                <a:xfrm>
                  <a:off x="4129012" y="3719324"/>
                  <a:ext cx="568256" cy="2254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F788D73C-7AF6-694E-A05F-37ECF872AD17}"/>
                    </a:ext>
                  </a:extLst>
                </p:cNvPr>
                <p:cNvSpPr/>
                <p:nvPr/>
              </p:nvSpPr>
              <p:spPr>
                <a:xfrm>
                  <a:off x="4129012" y="3719324"/>
                  <a:ext cx="568256" cy="11153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AE8C3B08-0C72-2E49-9D19-537E8D87685B}"/>
                    </a:ext>
                  </a:extLst>
                </p:cNvPr>
                <p:cNvSpPr/>
                <p:nvPr/>
              </p:nvSpPr>
              <p:spPr>
                <a:xfrm>
                  <a:off x="4129012" y="3600520"/>
                  <a:ext cx="568256" cy="23033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76810A03-C1BA-844E-BCE9-FDE44667837A}"/>
                    </a:ext>
                  </a:extLst>
                </p:cNvPr>
                <p:cNvCxnSpPr/>
                <p:nvPr/>
              </p:nvCxnSpPr>
              <p:spPr>
                <a:xfrm>
                  <a:off x="4697268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46440430-D834-5A46-9D34-07E15A990F91}"/>
                    </a:ext>
                  </a:extLst>
                </p:cNvPr>
                <p:cNvCxnSpPr/>
                <p:nvPr/>
              </p:nvCxnSpPr>
              <p:spPr>
                <a:xfrm>
                  <a:off x="4129012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AFD4883F-49FA-3C40-8AAA-A37C767EFB78}"/>
                  </a:ext>
                </a:extLst>
              </p:cNvPr>
              <p:cNvSpPr/>
              <p:nvPr/>
            </p:nvSpPr>
            <p:spPr bwMode="auto">
              <a:xfrm>
                <a:off x="4324578" y="3695069"/>
                <a:ext cx="498433" cy="11639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A852A7F8-1D12-7F49-BF55-8267903C6C11}"/>
                  </a:ext>
                </a:extLst>
              </p:cNvPr>
              <p:cNvCxnSpPr>
                <a:stCxn id="458" idx="2"/>
              </p:cNvCxnSpPr>
              <p:nvPr/>
            </p:nvCxnSpPr>
            <p:spPr bwMode="auto">
              <a:xfrm>
                <a:off x="4300767" y="2640696"/>
                <a:ext cx="14287" cy="230882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37" name="Group 456">
                <a:extLst>
                  <a:ext uri="{FF2B5EF4-FFF2-40B4-BE49-F238E27FC236}">
                    <a16:creationId xmlns:a16="http://schemas.microsoft.com/office/drawing/2014/main" id="{8FB40AE8-EBC1-0E4F-92DA-83DF144C5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1BB80BC5-1487-DB42-AAAB-47D999E636C4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239"/>
                  <a:ext cx="1196282" cy="315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5C92D549-686A-5F44-AF9F-C3BCFC29814C}"/>
                    </a:ext>
                  </a:extLst>
                </p:cNvPr>
                <p:cNvSpPr/>
                <p:nvPr/>
              </p:nvSpPr>
              <p:spPr bwMode="auto">
                <a:xfrm>
                  <a:off x="2183226" y="1735241"/>
                  <a:ext cx="1200054" cy="1125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9E2EE7AB-BC8C-CC4F-A6C3-36143BD7666E}"/>
                    </a:ext>
                  </a:extLst>
                </p:cNvPr>
                <p:cNvSpPr/>
                <p:nvPr/>
              </p:nvSpPr>
              <p:spPr bwMode="auto">
                <a:xfrm flipV="1">
                  <a:off x="2183226" y="1574923"/>
                  <a:ext cx="1196279" cy="31501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5DD287BE-33A6-EF4D-B9C8-6BA07A647385}"/>
                    </a:ext>
                  </a:extLst>
                </p:cNvPr>
                <p:cNvSpPr/>
                <p:nvPr/>
              </p:nvSpPr>
              <p:spPr bwMode="auto">
                <a:xfrm>
                  <a:off x="2488899" y="1670552"/>
                  <a:ext cx="584933" cy="15750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4DE1A3E2-3432-744E-B57C-22D83ECD5A0C}"/>
                    </a:ext>
                  </a:extLst>
                </p:cNvPr>
                <p:cNvSpPr/>
                <p:nvPr/>
              </p:nvSpPr>
              <p:spPr bwMode="auto">
                <a:xfrm>
                  <a:off x="2428519" y="1631175"/>
                  <a:ext cx="705693" cy="109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3" name="Freeform 462">
                  <a:extLst>
                    <a:ext uri="{FF2B5EF4-FFF2-40B4-BE49-F238E27FC236}">
                      <a16:creationId xmlns:a16="http://schemas.microsoft.com/office/drawing/2014/main" id="{67E3E0DC-85BA-C24E-AF89-7ECA1B5F39A5}"/>
                    </a:ext>
                  </a:extLst>
                </p:cNvPr>
                <p:cNvSpPr/>
                <p:nvPr/>
              </p:nvSpPr>
              <p:spPr bwMode="auto">
                <a:xfrm>
                  <a:off x="2892692" y="1723990"/>
                  <a:ext cx="25661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4" name="Freeform 463">
                  <a:extLst>
                    <a:ext uri="{FF2B5EF4-FFF2-40B4-BE49-F238E27FC236}">
                      <a16:creationId xmlns:a16="http://schemas.microsoft.com/office/drawing/2014/main" id="{32B484F2-3F84-A24D-9993-E299A6FC8FBB}"/>
                    </a:ext>
                  </a:extLst>
                </p:cNvPr>
                <p:cNvSpPr/>
                <p:nvPr/>
              </p:nvSpPr>
              <p:spPr bwMode="auto">
                <a:xfrm>
                  <a:off x="2417199" y="1726804"/>
                  <a:ext cx="252840" cy="9281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F8509D38-47BE-D84D-8DBD-1BE997E8708E}"/>
                    </a:ext>
                  </a:extLst>
                </p:cNvPr>
                <p:cNvCxnSpPr>
                  <a:endCxn id="460" idx="2"/>
                </p:cNvCxnSpPr>
                <p:nvPr/>
              </p:nvCxnSpPr>
              <p:spPr bwMode="auto">
                <a:xfrm flipH="1" flipV="1">
                  <a:off x="2183226" y="1732429"/>
                  <a:ext cx="3773" cy="12094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78F56D60-3954-E540-8B15-D12ED250DD16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505" y="1729616"/>
                  <a:ext cx="3775" cy="1209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3" name="Group 20">
              <a:extLst>
                <a:ext uri="{FF2B5EF4-FFF2-40B4-BE49-F238E27FC236}">
                  <a16:creationId xmlns:a16="http://schemas.microsoft.com/office/drawing/2014/main" id="{F0B6BAA6-81B4-7D43-9477-F563A470D6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F87EAC42-951B-B14B-8217-DFB1861C4493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593F1D35-75CF-4742-9721-68EB7C983166}"/>
                  </a:ext>
                </a:extLst>
              </p:cNvPr>
              <p:cNvCxnSpPr>
                <a:stCxn id="489" idx="6"/>
              </p:cNvCxnSpPr>
              <p:nvPr/>
            </p:nvCxnSpPr>
            <p:spPr bwMode="auto">
              <a:xfrm>
                <a:off x="6004012" y="3267921"/>
                <a:ext cx="6349" cy="158155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711" name="Picture 469" descr="router_top.png">
                <a:extLst>
                  <a:ext uri="{FF2B5EF4-FFF2-40B4-BE49-F238E27FC236}">
                    <a16:creationId xmlns:a16="http://schemas.microsoft.com/office/drawing/2014/main" id="{27D27E00-34A5-8D43-A83A-1EC6016FE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8712" name="Group 471">
                <a:extLst>
                  <a:ext uri="{FF2B5EF4-FFF2-40B4-BE49-F238E27FC236}">
                    <a16:creationId xmlns:a16="http://schemas.microsoft.com/office/drawing/2014/main" id="{C15B1689-2800-1945-8EEC-7961EBF8D3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23B6B9A3-28F0-2E42-9F39-E4836067C676}"/>
                    </a:ext>
                  </a:extLst>
                </p:cNvPr>
                <p:cNvSpPr/>
                <p:nvPr/>
              </p:nvSpPr>
              <p:spPr>
                <a:xfrm>
                  <a:off x="4128901" y="3719324"/>
                  <a:ext cx="568256" cy="2254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20553DF1-94F1-824B-A2EA-9F3C551E19E8}"/>
                    </a:ext>
                  </a:extLst>
                </p:cNvPr>
                <p:cNvSpPr/>
                <p:nvPr/>
              </p:nvSpPr>
              <p:spPr>
                <a:xfrm>
                  <a:off x="4128901" y="3719324"/>
                  <a:ext cx="568256" cy="11153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FC041C39-5C2A-BD49-B47D-64DDDB7DCFCC}"/>
                    </a:ext>
                  </a:extLst>
                </p:cNvPr>
                <p:cNvSpPr/>
                <p:nvPr/>
              </p:nvSpPr>
              <p:spPr>
                <a:xfrm>
                  <a:off x="4128901" y="3600520"/>
                  <a:ext cx="568256" cy="230335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E3563F6F-66E9-AA42-A262-460898EDEAC2}"/>
                    </a:ext>
                  </a:extLst>
                </p:cNvPr>
                <p:cNvCxnSpPr/>
                <p:nvPr/>
              </p:nvCxnSpPr>
              <p:spPr>
                <a:xfrm>
                  <a:off x="4697157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E0E90EF2-996A-964B-9CEA-F217610530C2}"/>
                    </a:ext>
                  </a:extLst>
                </p:cNvPr>
                <p:cNvCxnSpPr/>
                <p:nvPr/>
              </p:nvCxnSpPr>
              <p:spPr>
                <a:xfrm>
                  <a:off x="4128901" y="3719324"/>
                  <a:ext cx="0" cy="11153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FA117657-BA61-4840-B884-34DBE7D95EA4}"/>
                  </a:ext>
                </a:extLst>
              </p:cNvPr>
              <p:cNvSpPr/>
              <p:nvPr/>
            </p:nvSpPr>
            <p:spPr bwMode="auto">
              <a:xfrm>
                <a:off x="5507166" y="3695068"/>
                <a:ext cx="498433" cy="11639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55E2A4D8-8C2F-444D-92B6-B1E858535C09}"/>
                  </a:ext>
                </a:extLst>
              </p:cNvPr>
              <p:cNvCxnSpPr>
                <a:stCxn id="68711" idx="1"/>
              </p:cNvCxnSpPr>
              <p:nvPr/>
            </p:nvCxnSpPr>
            <p:spPr bwMode="auto">
              <a:xfrm>
                <a:off x="5491292" y="3317146"/>
                <a:ext cx="6349" cy="163237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715" name="Group 485">
                <a:extLst>
                  <a:ext uri="{FF2B5EF4-FFF2-40B4-BE49-F238E27FC236}">
                    <a16:creationId xmlns:a16="http://schemas.microsoft.com/office/drawing/2014/main" id="{FB200D8A-25DB-CA43-9353-0069FC8B3F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8182D299-91F7-D049-8B01-561108257E60}"/>
                    </a:ext>
                  </a:extLst>
                </p:cNvPr>
                <p:cNvSpPr/>
                <p:nvPr/>
              </p:nvSpPr>
              <p:spPr bwMode="auto">
                <a:xfrm flipV="1">
                  <a:off x="2187381" y="1689428"/>
                  <a:ext cx="1196277" cy="31501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3AE38CF9-97B5-EC42-9B26-D7ED9D133995}"/>
                    </a:ext>
                  </a:extLst>
                </p:cNvPr>
                <p:cNvSpPr/>
                <p:nvPr/>
              </p:nvSpPr>
              <p:spPr bwMode="auto">
                <a:xfrm>
                  <a:off x="2183606" y="1734429"/>
                  <a:ext cx="1200052" cy="112504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44967BA0-11FD-F048-9BCD-272C7DA14102}"/>
                    </a:ext>
                  </a:extLst>
                </p:cNvPr>
                <p:cNvSpPr/>
                <p:nvPr/>
              </p:nvSpPr>
              <p:spPr bwMode="auto">
                <a:xfrm flipV="1">
                  <a:off x="2183606" y="1574112"/>
                  <a:ext cx="1196279" cy="31501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90" name="Freeform 489">
                  <a:extLst>
                    <a:ext uri="{FF2B5EF4-FFF2-40B4-BE49-F238E27FC236}">
                      <a16:creationId xmlns:a16="http://schemas.microsoft.com/office/drawing/2014/main" id="{0C0106F8-16DC-E749-B70A-FC4A50D965A9}"/>
                    </a:ext>
                  </a:extLst>
                </p:cNvPr>
                <p:cNvSpPr/>
                <p:nvPr/>
              </p:nvSpPr>
              <p:spPr bwMode="auto">
                <a:xfrm>
                  <a:off x="2489281" y="1669740"/>
                  <a:ext cx="584930" cy="15750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91" name="Freeform 490">
                  <a:extLst>
                    <a:ext uri="{FF2B5EF4-FFF2-40B4-BE49-F238E27FC236}">
                      <a16:creationId xmlns:a16="http://schemas.microsoft.com/office/drawing/2014/main" id="{DF8EF9E3-5E12-B641-A81A-93B351EFF4B2}"/>
                    </a:ext>
                  </a:extLst>
                </p:cNvPr>
                <p:cNvSpPr/>
                <p:nvPr/>
              </p:nvSpPr>
              <p:spPr bwMode="auto">
                <a:xfrm>
                  <a:off x="2428901" y="1630364"/>
                  <a:ext cx="705690" cy="109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68EA5A4E-92BE-A049-9024-04F20B6DF7C7}"/>
                    </a:ext>
                  </a:extLst>
                </p:cNvPr>
                <p:cNvSpPr/>
                <p:nvPr/>
              </p:nvSpPr>
              <p:spPr bwMode="auto">
                <a:xfrm>
                  <a:off x="2893071" y="1723179"/>
                  <a:ext cx="25661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FD69FEFD-F7EA-5447-B963-FBE3F8FE06E5}"/>
                    </a:ext>
                  </a:extLst>
                </p:cNvPr>
                <p:cNvSpPr/>
                <p:nvPr/>
              </p:nvSpPr>
              <p:spPr bwMode="auto">
                <a:xfrm>
                  <a:off x="2417579" y="1725993"/>
                  <a:ext cx="252842" cy="9281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101E678C-CC36-1040-A0E2-EB854525F5B8}"/>
                    </a:ext>
                  </a:extLst>
                </p:cNvPr>
                <p:cNvCxnSpPr>
                  <a:endCxn id="489" idx="2"/>
                </p:cNvCxnSpPr>
                <p:nvPr/>
              </p:nvCxnSpPr>
              <p:spPr bwMode="auto">
                <a:xfrm flipH="1" flipV="1">
                  <a:off x="2183606" y="1731618"/>
                  <a:ext cx="3775" cy="12094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BE5BF334-ADB0-504B-9F17-B6CD4445593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85" y="1728804"/>
                  <a:ext cx="3773" cy="1209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8684" name="Group 21">
              <a:extLst>
                <a:ext uri="{FF2B5EF4-FFF2-40B4-BE49-F238E27FC236}">
                  <a16:creationId xmlns:a16="http://schemas.microsoft.com/office/drawing/2014/main" id="{71B674B8-F0B2-7B4E-BAE2-F1056AE51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5469C1EE-9A01-BA47-9D79-C92044BE90C4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C25C7128-FC31-384D-B7C5-2B77F939BEF0}"/>
                  </a:ext>
                </a:extLst>
              </p:cNvPr>
              <p:cNvCxnSpPr/>
              <p:nvPr/>
            </p:nvCxnSpPr>
            <p:spPr bwMode="auto">
              <a:xfrm>
                <a:off x="6994529" y="2847125"/>
                <a:ext cx="0" cy="199759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689" name="Group 500">
                <a:extLst>
                  <a:ext uri="{FF2B5EF4-FFF2-40B4-BE49-F238E27FC236}">
                    <a16:creationId xmlns:a16="http://schemas.microsoft.com/office/drawing/2014/main" id="{76B8D119-2EE5-9D42-BEEF-DAC38B0325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96707A95-83F6-8C46-BF94-0635FF622E2E}"/>
                    </a:ext>
                  </a:extLst>
                </p:cNvPr>
                <p:cNvSpPr/>
                <p:nvPr/>
              </p:nvSpPr>
              <p:spPr>
                <a:xfrm>
                  <a:off x="4128809" y="3719352"/>
                  <a:ext cx="568256" cy="22548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B53D3418-4368-4542-9C1D-0971D7FFE84D}"/>
                    </a:ext>
                  </a:extLst>
                </p:cNvPr>
                <p:cNvSpPr/>
                <p:nvPr/>
              </p:nvSpPr>
              <p:spPr>
                <a:xfrm>
                  <a:off x="4128809" y="3719352"/>
                  <a:ext cx="568256" cy="11160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AA84A0D-821D-DA40-B070-E639450C6F60}"/>
                    </a:ext>
                  </a:extLst>
                </p:cNvPr>
                <p:cNvSpPr/>
                <p:nvPr/>
              </p:nvSpPr>
              <p:spPr>
                <a:xfrm>
                  <a:off x="4128809" y="3605473"/>
                  <a:ext cx="568256" cy="22548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3571E5A3-210A-2E40-AC67-6711E585B475}"/>
                    </a:ext>
                  </a:extLst>
                </p:cNvPr>
                <p:cNvCxnSpPr/>
                <p:nvPr/>
              </p:nvCxnSpPr>
              <p:spPr>
                <a:xfrm>
                  <a:off x="4697065" y="3719352"/>
                  <a:ext cx="0" cy="11160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5CC69E21-7B75-C849-82BE-443B9FE9EA00}"/>
                    </a:ext>
                  </a:extLst>
                </p:cNvPr>
                <p:cNvCxnSpPr/>
                <p:nvPr/>
              </p:nvCxnSpPr>
              <p:spPr>
                <a:xfrm>
                  <a:off x="4128809" y="3719352"/>
                  <a:ext cx="0" cy="11160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BAF41CEB-B396-014C-8AC7-1E6586D975A8}"/>
                  </a:ext>
                </a:extLst>
              </p:cNvPr>
              <p:cNvSpPr/>
              <p:nvPr/>
            </p:nvSpPr>
            <p:spPr bwMode="auto">
              <a:xfrm>
                <a:off x="6491333" y="3609322"/>
                <a:ext cx="498433" cy="123857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85C81D9C-88A5-8F42-B323-62424ADDD708}"/>
                  </a:ext>
                </a:extLst>
              </p:cNvPr>
              <p:cNvCxnSpPr/>
              <p:nvPr/>
            </p:nvCxnSpPr>
            <p:spPr bwMode="auto">
              <a:xfrm>
                <a:off x="6472285" y="2818542"/>
                <a:ext cx="9524" cy="212621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692" name="Group 514">
                <a:extLst>
                  <a:ext uri="{FF2B5EF4-FFF2-40B4-BE49-F238E27FC236}">
                    <a16:creationId xmlns:a16="http://schemas.microsoft.com/office/drawing/2014/main" id="{39567AD7-8353-C148-A552-4D5A1C84DA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6372B13B-DB1C-2D4B-A8E2-FF9DEDA8955E}"/>
                    </a:ext>
                  </a:extLst>
                </p:cNvPr>
                <p:cNvSpPr/>
                <p:nvPr/>
              </p:nvSpPr>
              <p:spPr bwMode="auto">
                <a:xfrm flipV="1">
                  <a:off x="2188239" y="1691202"/>
                  <a:ext cx="1196277" cy="31501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2060DC7B-B5B1-B341-9DD2-65F3BEF51562}"/>
                    </a:ext>
                  </a:extLst>
                </p:cNvPr>
                <p:cNvSpPr/>
                <p:nvPr/>
              </p:nvSpPr>
              <p:spPr bwMode="auto">
                <a:xfrm>
                  <a:off x="2184464" y="1736204"/>
                  <a:ext cx="1200052" cy="11250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D098AFDC-BFA9-0D4B-8784-220E32D86C3D}"/>
                    </a:ext>
                  </a:extLst>
                </p:cNvPr>
                <p:cNvSpPr/>
                <p:nvPr/>
              </p:nvSpPr>
              <p:spPr bwMode="auto">
                <a:xfrm flipV="1">
                  <a:off x="2184464" y="1575885"/>
                  <a:ext cx="1196279" cy="31501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9" name="Freeform 518">
                  <a:extLst>
                    <a:ext uri="{FF2B5EF4-FFF2-40B4-BE49-F238E27FC236}">
                      <a16:creationId xmlns:a16="http://schemas.microsoft.com/office/drawing/2014/main" id="{DF2583E7-08E0-D64F-8479-7FFFC9FB2F23}"/>
                    </a:ext>
                  </a:extLst>
                </p:cNvPr>
                <p:cNvSpPr/>
                <p:nvPr/>
              </p:nvSpPr>
              <p:spPr bwMode="auto">
                <a:xfrm>
                  <a:off x="2490139" y="1671514"/>
                  <a:ext cx="584930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20" name="Freeform 519">
                  <a:extLst>
                    <a:ext uri="{FF2B5EF4-FFF2-40B4-BE49-F238E27FC236}">
                      <a16:creationId xmlns:a16="http://schemas.microsoft.com/office/drawing/2014/main" id="{937808A3-9715-334E-85A5-F4FE201A2074}"/>
                    </a:ext>
                  </a:extLst>
                </p:cNvPr>
                <p:cNvSpPr/>
                <p:nvPr/>
              </p:nvSpPr>
              <p:spPr bwMode="auto">
                <a:xfrm>
                  <a:off x="2429759" y="1632138"/>
                  <a:ext cx="705690" cy="109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21" name="Freeform 520">
                  <a:extLst>
                    <a:ext uri="{FF2B5EF4-FFF2-40B4-BE49-F238E27FC236}">
                      <a16:creationId xmlns:a16="http://schemas.microsoft.com/office/drawing/2014/main" id="{4C6BB3C5-60F0-7A47-999B-A2DF3DC212C3}"/>
                    </a:ext>
                  </a:extLst>
                </p:cNvPr>
                <p:cNvSpPr/>
                <p:nvPr/>
              </p:nvSpPr>
              <p:spPr bwMode="auto">
                <a:xfrm>
                  <a:off x="2893929" y="1724953"/>
                  <a:ext cx="25661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6ADBE66F-34BC-FD45-8BFF-7510B295BF30}"/>
                    </a:ext>
                  </a:extLst>
                </p:cNvPr>
                <p:cNvSpPr/>
                <p:nvPr/>
              </p:nvSpPr>
              <p:spPr bwMode="auto">
                <a:xfrm>
                  <a:off x="2418437" y="1727767"/>
                  <a:ext cx="252842" cy="9281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455BAF4E-26C8-B843-99FB-6267A324CC43}"/>
                    </a:ext>
                  </a:extLst>
                </p:cNvPr>
                <p:cNvCxnSpPr>
                  <a:endCxn id="518" idx="2"/>
                </p:cNvCxnSpPr>
                <p:nvPr/>
              </p:nvCxnSpPr>
              <p:spPr bwMode="auto">
                <a:xfrm flipH="1" flipV="1">
                  <a:off x="2184464" y="1733392"/>
                  <a:ext cx="3775" cy="12094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25AB7700-D06D-4640-88C7-2AFD576A724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80744" y="1730578"/>
                  <a:ext cx="3773" cy="12094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8624" name="Text Box 167">
            <a:extLst>
              <a:ext uri="{FF2B5EF4-FFF2-40B4-BE49-F238E27FC236}">
                <a16:creationId xmlns:a16="http://schemas.microsoft.com/office/drawing/2014/main" id="{62402A19-9412-3F4E-A7AF-7590BBCFE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431802"/>
            <a:ext cx="6417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回顾：分路由器实现的控制平面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E6941DF-D48D-CD4A-BA5C-8FE681A6A123}"/>
              </a:ext>
            </a:extLst>
          </p:cNvPr>
          <p:cNvGrpSpPr>
            <a:grpSpLocks/>
          </p:cNvGrpSpPr>
          <p:nvPr/>
        </p:nvGrpSpPr>
        <p:grpSpPr bwMode="auto">
          <a:xfrm>
            <a:off x="1475087" y="2488457"/>
            <a:ext cx="5111750" cy="879475"/>
            <a:chOff x="1866825" y="707349"/>
            <a:chExt cx="5112820" cy="879389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A4C50CE-2089-D643-85F2-8072EE000022}"/>
                </a:ext>
              </a:extLst>
            </p:cNvPr>
            <p:cNvSpPr/>
            <p:nvPr/>
          </p:nvSpPr>
          <p:spPr>
            <a:xfrm>
              <a:off x="1866825" y="785128"/>
              <a:ext cx="954287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68662" name="TextBox 233">
              <a:extLst>
                <a:ext uri="{FF2B5EF4-FFF2-40B4-BE49-F238E27FC236}">
                  <a16:creationId xmlns:a16="http://schemas.microsoft.com/office/drawing/2014/main" id="{9C5C1FA6-FAAB-B643-A91F-1289FCACE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6348" y="783191"/>
              <a:ext cx="941480" cy="477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75"/>
                </a:lnSpc>
              </a:pPr>
              <a:r>
                <a:rPr lang="en-US" altLang="zh-CN" sz="1400" u="none"/>
                <a:t>Routing</a:t>
              </a:r>
            </a:p>
            <a:p>
              <a:pPr algn="ctr">
                <a:lnSpc>
                  <a:spcPts val="1475"/>
                </a:lnSpc>
              </a:pPr>
              <a:r>
                <a:rPr lang="en-US" altLang="zh-CN" sz="1400" u="none"/>
                <a:t>Algorithm</a:t>
              </a: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3572E8D8-B2C1-C54D-8F19-338910DD1277}"/>
                </a:ext>
              </a:extLst>
            </p:cNvPr>
            <p:cNvCxnSpPr/>
            <p:nvPr/>
          </p:nvCxnSpPr>
          <p:spPr>
            <a:xfrm flipV="1">
              <a:off x="2833814" y="807351"/>
              <a:ext cx="1517968" cy="21429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4D980AD-EA29-8A40-821E-BAC224559324}"/>
                </a:ext>
              </a:extLst>
            </p:cNvPr>
            <p:cNvCxnSpPr/>
            <p:nvPr/>
          </p:nvCxnSpPr>
          <p:spPr>
            <a:xfrm>
              <a:off x="2751247" y="1201013"/>
              <a:ext cx="797092" cy="279373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10B0E4EA-AE2E-C34C-BC29-9D765C701402}"/>
                </a:ext>
              </a:extLst>
            </p:cNvPr>
            <p:cNvCxnSpPr/>
            <p:nvPr/>
          </p:nvCxnSpPr>
          <p:spPr>
            <a:xfrm>
              <a:off x="4685227" y="894656"/>
              <a:ext cx="892362" cy="509537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67A51864-C9AB-0048-A1AB-9A4382FE9B89}"/>
                </a:ext>
              </a:extLst>
            </p:cNvPr>
            <p:cNvCxnSpPr/>
            <p:nvPr/>
          </p:nvCxnSpPr>
          <p:spPr>
            <a:xfrm>
              <a:off x="4801139" y="801002"/>
              <a:ext cx="1695805" cy="13016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CFD8919-FD32-EE45-BD7E-4FB11CC268C2}"/>
                </a:ext>
              </a:extLst>
            </p:cNvPr>
            <p:cNvSpPr/>
            <p:nvPr/>
          </p:nvSpPr>
          <p:spPr>
            <a:xfrm>
              <a:off x="6558869" y="89465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6CE6489-249D-8243-B4F7-CAB9A0EF02D5}"/>
                </a:ext>
              </a:extLst>
            </p:cNvPr>
            <p:cNvSpPr/>
            <p:nvPr/>
          </p:nvSpPr>
          <p:spPr>
            <a:xfrm>
              <a:off x="5572826" y="1404193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3B00FEE-6869-3546-A9C7-0DE0C3FEEEA1}"/>
                </a:ext>
              </a:extLst>
            </p:cNvPr>
            <p:cNvSpPr/>
            <p:nvPr/>
          </p:nvSpPr>
          <p:spPr>
            <a:xfrm>
              <a:off x="4367660" y="707349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F6522DF-6331-E949-B86A-4EF85FEF6242}"/>
                </a:ext>
              </a:extLst>
            </p:cNvPr>
            <p:cNvSpPr/>
            <p:nvPr/>
          </p:nvSpPr>
          <p:spPr>
            <a:xfrm>
              <a:off x="3572157" y="140260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72F88021-43F9-274E-AE38-891BFB3136C0}"/>
                </a:ext>
              </a:extLst>
            </p:cNvPr>
            <p:cNvCxnSpPr/>
            <p:nvPr/>
          </p:nvCxnSpPr>
          <p:spPr>
            <a:xfrm>
              <a:off x="2821112" y="1105772"/>
              <a:ext cx="2739011" cy="33969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5A02A5F8-C36E-264D-A3D7-87747669A5DA}"/>
                </a:ext>
              </a:extLst>
            </p:cNvPr>
            <p:cNvCxnSpPr>
              <a:endCxn id="239" idx="2"/>
            </p:cNvCxnSpPr>
            <p:nvPr/>
          </p:nvCxnSpPr>
          <p:spPr>
            <a:xfrm flipV="1">
              <a:off x="3997696" y="985134"/>
              <a:ext cx="2561173" cy="46985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C6BCCFF1-A7FB-A24F-B580-7997C810EBA3}"/>
                </a:ext>
              </a:extLst>
            </p:cNvPr>
            <p:cNvCxnSpPr/>
            <p:nvPr/>
          </p:nvCxnSpPr>
          <p:spPr>
            <a:xfrm flipV="1">
              <a:off x="3991345" y="1508958"/>
              <a:ext cx="1581481" cy="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AAEFBE45-8750-DE4C-9A8D-3E437BB52F79}"/>
                </a:ext>
              </a:extLst>
            </p:cNvPr>
            <p:cNvCxnSpPr/>
            <p:nvPr/>
          </p:nvCxnSpPr>
          <p:spPr>
            <a:xfrm flipV="1">
              <a:off x="5996776" y="1083549"/>
              <a:ext cx="751045" cy="39683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6" name="TextBox 257">
            <a:extLst>
              <a:ext uri="{FF2B5EF4-FFF2-40B4-BE49-F238E27FC236}">
                <a16:creationId xmlns:a16="http://schemas.microsoft.com/office/drawing/2014/main" id="{DA9BED4B-5E1F-4A47-A65F-1FEC52546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1045604"/>
            <a:ext cx="82089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u="none" dirty="0">
                <a:solidFill>
                  <a:srgbClr val="000099"/>
                </a:solidFill>
              </a:rPr>
              <a:t>每个路由器</a:t>
            </a:r>
            <a:r>
              <a:rPr lang="zh-CN" altLang="en-US" sz="2400" u="none" dirty="0"/>
              <a:t>具备独立的路由功能和数据转发功能，路由算法组件分布在不同路由器上，彼此交互，计算生成转发表，构成分布式的控制平面。</a:t>
            </a:r>
            <a:endParaRPr lang="en-US" altLang="zh-CN" sz="2400" u="non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B453CB-1BB6-5F4F-B8A4-6E620A5EE901}"/>
              </a:ext>
            </a:extLst>
          </p:cNvPr>
          <p:cNvGrpSpPr>
            <a:grpSpLocks/>
          </p:cNvGrpSpPr>
          <p:nvPr/>
        </p:nvGrpSpPr>
        <p:grpSpPr bwMode="auto">
          <a:xfrm>
            <a:off x="1203623" y="2875807"/>
            <a:ext cx="6484701" cy="860956"/>
            <a:chOff x="1557338" y="3074988"/>
            <a:chExt cx="6484701" cy="860956"/>
          </a:xfrm>
        </p:grpSpPr>
        <p:sp>
          <p:nvSpPr>
            <p:cNvPr id="68658" name="TextBox 232">
              <a:extLst>
                <a:ext uri="{FF2B5EF4-FFF2-40B4-BE49-F238E27FC236}">
                  <a16:creationId xmlns:a16="http://schemas.microsoft.com/office/drawing/2014/main" id="{C6E79896-82E9-274A-863B-B2725D090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228" y="3651251"/>
              <a:ext cx="902811" cy="28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400" u="none" dirty="0">
                  <a:ea typeface="MS PGothic" panose="020B0600070205080204" pitchFamily="34" charset="-128"/>
                </a:rPr>
                <a:t>数据平面</a:t>
              </a:r>
              <a:endParaRPr lang="en-US" altLang="zh-CN" sz="1400" u="none" dirty="0">
                <a:ea typeface="MS PGothic" panose="020B0600070205080204" pitchFamily="34" charset="-128"/>
              </a:endParaRPr>
            </a:p>
          </p:txBody>
        </p:sp>
        <p:sp>
          <p:nvSpPr>
            <p:cNvPr id="68659" name="TextBox 233">
              <a:extLst>
                <a:ext uri="{FF2B5EF4-FFF2-40B4-BE49-F238E27FC236}">
                  <a16:creationId xmlns:a16="http://schemas.microsoft.com/office/drawing/2014/main" id="{6DFC508D-8190-4342-8E2B-B39E48D8C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7321" y="3074988"/>
              <a:ext cx="902811" cy="28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400" u="none" dirty="0">
                  <a:ea typeface="MS PGothic" panose="020B0600070205080204" pitchFamily="34" charset="-128"/>
                </a:rPr>
                <a:t>控制平面</a:t>
              </a:r>
              <a:endParaRPr lang="en-US" altLang="zh-CN" sz="1400" u="none" dirty="0">
                <a:ea typeface="MS PGothic" panose="020B0600070205080204" pitchFamily="34" charset="-128"/>
              </a:endParaRPr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231340B-6F62-754F-B734-3C1E6F65F7D2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E777A8-C23C-9440-9EAE-0FA77EF23997}"/>
              </a:ext>
            </a:extLst>
          </p:cNvPr>
          <p:cNvGrpSpPr>
            <a:grpSpLocks/>
          </p:cNvGrpSpPr>
          <p:nvPr/>
        </p:nvGrpSpPr>
        <p:grpSpPr bwMode="auto">
          <a:xfrm>
            <a:off x="1475087" y="3504457"/>
            <a:ext cx="5126037" cy="1120775"/>
            <a:chOff x="-4746102" y="4471477"/>
            <a:chExt cx="5126173" cy="1120753"/>
          </a:xfrm>
        </p:grpSpPr>
        <p:pic>
          <p:nvPicPr>
            <p:cNvPr id="68636" name="Picture 10" descr="fig42_table.pdf">
              <a:extLst>
                <a:ext uri="{FF2B5EF4-FFF2-40B4-BE49-F238E27FC236}">
                  <a16:creationId xmlns:a16="http://schemas.microsoft.com/office/drawing/2014/main" id="{A33861F0-43C5-F549-8390-716322EEE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8637" name="Group 25">
              <a:extLst>
                <a:ext uri="{FF2B5EF4-FFF2-40B4-BE49-F238E27FC236}">
                  <a16:creationId xmlns:a16="http://schemas.microsoft.com/office/drawing/2014/main" id="{38FC798D-E6AC-4041-962B-58F784E81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68638" name="Group 241">
                <a:extLst>
                  <a:ext uri="{FF2B5EF4-FFF2-40B4-BE49-F238E27FC236}">
                    <a16:creationId xmlns:a16="http://schemas.microsoft.com/office/drawing/2014/main" id="{3BA8FD71-B4B9-534C-8863-83A668C0F2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338E9DF8-26CA-434C-8836-3C07F356D293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621D93B-FC0F-D34D-ADF4-6CBA679A8FA8}"/>
                    </a:ext>
                  </a:extLst>
                </p:cNvPr>
                <p:cNvCxnSpPr/>
                <p:nvPr/>
              </p:nvCxnSpPr>
              <p:spPr>
                <a:xfrm>
                  <a:off x="2931722" y="4003838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FBDC50D-0F17-FF42-9231-73741477CA8B}"/>
                    </a:ext>
                  </a:extLst>
                </p:cNvPr>
                <p:cNvCxnSpPr/>
                <p:nvPr/>
              </p:nvCxnSpPr>
              <p:spPr>
                <a:xfrm>
                  <a:off x="2931722" y="4067326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3B8FC693-6CC6-8C4B-859E-766496D7F86B}"/>
                    </a:ext>
                  </a:extLst>
                </p:cNvPr>
                <p:cNvCxnSpPr>
                  <a:stCxn id="92" idx="2"/>
                </p:cNvCxnSpPr>
                <p:nvPr/>
              </p:nvCxnSpPr>
              <p:spPr>
                <a:xfrm flipH="1" flipV="1">
                  <a:off x="3147673" y="4003838"/>
                  <a:ext cx="1587" cy="23807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639" name="Group 444">
                <a:extLst>
                  <a:ext uri="{FF2B5EF4-FFF2-40B4-BE49-F238E27FC236}">
                    <a16:creationId xmlns:a16="http://schemas.microsoft.com/office/drawing/2014/main" id="{1DF47C9E-C9D1-B244-8703-C1971975F6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04EC7B7B-54C9-C946-A1E6-B0387F3A07EA}"/>
                    </a:ext>
                  </a:extLst>
                </p:cNvPr>
                <p:cNvSpPr/>
                <p:nvPr/>
              </p:nvSpPr>
              <p:spPr>
                <a:xfrm>
                  <a:off x="2936507" y="3908512"/>
                  <a:ext cx="425549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5FEC8B4F-431F-C542-A3FC-37111071D06B}"/>
                    </a:ext>
                  </a:extLst>
                </p:cNvPr>
                <p:cNvCxnSpPr/>
                <p:nvPr/>
              </p:nvCxnSpPr>
              <p:spPr>
                <a:xfrm>
                  <a:off x="2931743" y="4003762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84D96BFF-9EBC-7946-87AE-41AAED06092B}"/>
                    </a:ext>
                  </a:extLst>
                </p:cNvPr>
                <p:cNvCxnSpPr/>
                <p:nvPr/>
              </p:nvCxnSpPr>
              <p:spPr>
                <a:xfrm>
                  <a:off x="2931743" y="4067262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352F761B-578D-B043-BB73-C680C9CB0B70}"/>
                    </a:ext>
                  </a:extLst>
                </p:cNvPr>
                <p:cNvCxnSpPr>
                  <a:stCxn id="448" idx="2"/>
                </p:cNvCxnSpPr>
                <p:nvPr/>
              </p:nvCxnSpPr>
              <p:spPr>
                <a:xfrm flipH="1" flipV="1">
                  <a:off x="3147693" y="4003762"/>
                  <a:ext cx="1588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640" name="Group 473">
                <a:extLst>
                  <a:ext uri="{FF2B5EF4-FFF2-40B4-BE49-F238E27FC236}">
                    <a16:creationId xmlns:a16="http://schemas.microsoft.com/office/drawing/2014/main" id="{CFF33FBC-33DB-AA4B-93E3-795010294F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F5F6C880-B69B-A846-B405-85B86DB4AA5E}"/>
                    </a:ext>
                  </a:extLst>
                </p:cNvPr>
                <p:cNvSpPr/>
                <p:nvPr/>
              </p:nvSpPr>
              <p:spPr>
                <a:xfrm>
                  <a:off x="2936538" y="3908512"/>
                  <a:ext cx="425550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A18A3AEB-0A71-E141-8A0D-785BC62FB5B4}"/>
                    </a:ext>
                  </a:extLst>
                </p:cNvPr>
                <p:cNvCxnSpPr/>
                <p:nvPr/>
              </p:nvCxnSpPr>
              <p:spPr>
                <a:xfrm>
                  <a:off x="2931775" y="4003762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6EDAA136-4CB6-C54C-A9DE-390384E80DCC}"/>
                    </a:ext>
                  </a:extLst>
                </p:cNvPr>
                <p:cNvCxnSpPr/>
                <p:nvPr/>
              </p:nvCxnSpPr>
              <p:spPr>
                <a:xfrm>
                  <a:off x="2931775" y="4067262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2B25D7B3-E091-6D4C-8D1C-A3991DCCDC23}"/>
                    </a:ext>
                  </a:extLst>
                </p:cNvPr>
                <p:cNvCxnSpPr>
                  <a:stCxn id="477" idx="2"/>
                </p:cNvCxnSpPr>
                <p:nvPr/>
              </p:nvCxnSpPr>
              <p:spPr>
                <a:xfrm flipH="1" flipV="1">
                  <a:off x="3147726" y="4003762"/>
                  <a:ext cx="1587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641" name="Group 502">
                <a:extLst>
                  <a:ext uri="{FF2B5EF4-FFF2-40B4-BE49-F238E27FC236}">
                    <a16:creationId xmlns:a16="http://schemas.microsoft.com/office/drawing/2014/main" id="{D853180B-F4A0-CF4A-A43C-F9423B9092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A3B41549-A5D3-7A43-A55D-6D35278DF90B}"/>
                    </a:ext>
                  </a:extLst>
                </p:cNvPr>
                <p:cNvSpPr/>
                <p:nvPr/>
              </p:nvSpPr>
              <p:spPr>
                <a:xfrm>
                  <a:off x="2936564" y="3912335"/>
                  <a:ext cx="425550" cy="32957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4862EDD6-1707-504A-9552-AFAD13A61D6C}"/>
                    </a:ext>
                  </a:extLst>
                </p:cNvPr>
                <p:cNvCxnSpPr/>
                <p:nvPr/>
              </p:nvCxnSpPr>
              <p:spPr>
                <a:xfrm>
                  <a:off x="2931801" y="400330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55FE1966-4AE6-4647-AE2B-6A1A97DD63FB}"/>
                    </a:ext>
                  </a:extLst>
                </p:cNvPr>
                <p:cNvCxnSpPr/>
                <p:nvPr/>
              </p:nvCxnSpPr>
              <p:spPr>
                <a:xfrm>
                  <a:off x="2931801" y="4067427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AD16DA83-CE51-6A45-B2CD-B366A7582DD0}"/>
                    </a:ext>
                  </a:extLst>
                </p:cNvPr>
                <p:cNvCxnSpPr>
                  <a:stCxn id="506" idx="2"/>
                </p:cNvCxnSpPr>
                <p:nvPr/>
              </p:nvCxnSpPr>
              <p:spPr>
                <a:xfrm flipH="1" flipV="1">
                  <a:off x="3147752" y="4003303"/>
                  <a:ext cx="1587" cy="23860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A93BA3-389E-4D41-AB01-7878B62C0617}"/>
              </a:ext>
            </a:extLst>
          </p:cNvPr>
          <p:cNvGrpSpPr>
            <a:grpSpLocks/>
          </p:cNvGrpSpPr>
          <p:nvPr/>
        </p:nvGrpSpPr>
        <p:grpSpPr bwMode="auto">
          <a:xfrm>
            <a:off x="1929111" y="2683718"/>
            <a:ext cx="4437063" cy="1906588"/>
            <a:chOff x="-4267279" y="3655204"/>
            <a:chExt cx="4437063" cy="190616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D8C2B02-8D86-574B-9F0C-5054B22D8278}"/>
                </a:ext>
              </a:extLst>
            </p:cNvPr>
            <p:cNvCxnSpPr/>
            <p:nvPr/>
          </p:nvCxnSpPr>
          <p:spPr bwMode="auto">
            <a:xfrm>
              <a:off x="-4267279" y="4047229"/>
              <a:ext cx="0" cy="42218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88CDCE7-7846-2D4C-BE86-CE49E0839EC7}"/>
                </a:ext>
              </a:extLst>
            </p:cNvPr>
            <p:cNvCxnSpPr/>
            <p:nvPr/>
          </p:nvCxnSpPr>
          <p:spPr bwMode="auto">
            <a:xfrm flipH="1">
              <a:off x="-2808367" y="4361484"/>
              <a:ext cx="0" cy="872929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E6D89B0B-0BC7-E841-9DF9-B119185EFCD7}"/>
                </a:ext>
              </a:extLst>
            </p:cNvPr>
            <p:cNvCxnSpPr/>
            <p:nvPr/>
          </p:nvCxnSpPr>
          <p:spPr bwMode="auto">
            <a:xfrm>
              <a:off x="-2006678" y="3655204"/>
              <a:ext cx="6350" cy="1577622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60F6F53E-8D14-B74F-A46A-A786E5C141AB}"/>
                </a:ext>
              </a:extLst>
            </p:cNvPr>
            <p:cNvCxnSpPr>
              <a:stCxn id="0" idx="0"/>
            </p:cNvCxnSpPr>
            <p:nvPr/>
          </p:nvCxnSpPr>
          <p:spPr bwMode="auto">
            <a:xfrm>
              <a:off x="-823991" y="4656693"/>
              <a:ext cx="6350" cy="904672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CF47B0C5-F36A-C141-A3B7-4FD7AE64A4D0}"/>
                </a:ext>
              </a:extLst>
            </p:cNvPr>
            <p:cNvCxnSpPr/>
            <p:nvPr/>
          </p:nvCxnSpPr>
          <p:spPr bwMode="auto">
            <a:xfrm flipH="1">
              <a:off x="166609" y="3798047"/>
              <a:ext cx="3175" cy="1399861"/>
            </a:xfrm>
            <a:prstGeom prst="straightConnector1">
              <a:avLst/>
            </a:prstGeom>
            <a:ln w="6350">
              <a:solidFill>
                <a:srgbClr val="CC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6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67">
            <a:extLst>
              <a:ext uri="{FF2B5EF4-FFF2-40B4-BE49-F238E27FC236}">
                <a16:creationId xmlns:a16="http://schemas.microsoft.com/office/drawing/2014/main" id="{8F33AE90-5607-CA47-BB60-FA692CEAA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53639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回顾：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架构及控制平面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70658" name="Group 2">
            <a:extLst>
              <a:ext uri="{FF2B5EF4-FFF2-40B4-BE49-F238E27FC236}">
                <a16:creationId xmlns:a16="http://schemas.microsoft.com/office/drawing/2014/main" id="{E35D8435-0445-214C-9A8E-FD13343F8965}"/>
              </a:ext>
            </a:extLst>
          </p:cNvPr>
          <p:cNvGrpSpPr>
            <a:grpSpLocks/>
          </p:cNvGrpSpPr>
          <p:nvPr/>
        </p:nvGrpSpPr>
        <p:grpSpPr bwMode="auto">
          <a:xfrm>
            <a:off x="1454151" y="1873250"/>
            <a:ext cx="7080664" cy="4668839"/>
            <a:chOff x="1453484" y="1555350"/>
            <a:chExt cx="7081352" cy="4668701"/>
          </a:xfrm>
        </p:grpSpPr>
        <p:grpSp>
          <p:nvGrpSpPr>
            <p:cNvPr id="70680" name="Group 24">
              <a:extLst>
                <a:ext uri="{FF2B5EF4-FFF2-40B4-BE49-F238E27FC236}">
                  <a16:creationId xmlns:a16="http://schemas.microsoft.com/office/drawing/2014/main" id="{3A96F9FC-698A-8044-B7C9-5B0D8AFEC8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46D17CDB-15CF-6240-9047-74304E2EFD60}"/>
                  </a:ext>
                </a:extLst>
              </p:cNvPr>
              <p:cNvSpPr/>
              <p:nvPr/>
            </p:nvSpPr>
            <p:spPr bwMode="auto">
              <a:xfrm>
                <a:off x="1929484" y="2064511"/>
                <a:ext cx="5043977" cy="101755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5C18493C-5E53-1A47-9666-469A3D557112}"/>
                  </a:ext>
                </a:extLst>
              </p:cNvPr>
              <p:cNvSpPr/>
              <p:nvPr/>
            </p:nvSpPr>
            <p:spPr bwMode="auto">
              <a:xfrm>
                <a:off x="1740553" y="2067686"/>
                <a:ext cx="198457" cy="138584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398" name="Freeform 397">
                <a:extLst>
                  <a:ext uri="{FF2B5EF4-FFF2-40B4-BE49-F238E27FC236}">
                    <a16:creationId xmlns:a16="http://schemas.microsoft.com/office/drawing/2014/main" id="{159C6727-A3F4-7A44-A3E9-BD52E793C435}"/>
                  </a:ext>
                </a:extLst>
              </p:cNvPr>
              <p:cNvSpPr/>
              <p:nvPr/>
            </p:nvSpPr>
            <p:spPr bwMode="auto">
              <a:xfrm flipH="1">
                <a:off x="6970286" y="2061336"/>
                <a:ext cx="219096" cy="1369973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grpSp>
            <p:nvGrpSpPr>
              <p:cNvPr id="70963" name="Group 950">
                <a:extLst>
                  <a:ext uri="{FF2B5EF4-FFF2-40B4-BE49-F238E27FC236}">
                    <a16:creationId xmlns:a16="http://schemas.microsoft.com/office/drawing/2014/main" id="{E31A6E88-1C4D-A043-BDEA-C6C2AA48F8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70997" name="Freeform 951">
                  <a:extLst>
                    <a:ext uri="{FF2B5EF4-FFF2-40B4-BE49-F238E27FC236}">
                      <a16:creationId xmlns:a16="http://schemas.microsoft.com/office/drawing/2014/main" id="{F2FA1B93-6667-2F4C-B5C4-4F637F9E0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8 w 354"/>
                    <a:gd name="T3" fmla="*/ 16 h 2742"/>
                    <a:gd name="T4" fmla="*/ 8 w 354"/>
                    <a:gd name="T5" fmla="*/ 119 h 2742"/>
                    <a:gd name="T6" fmla="*/ 0 w 354"/>
                    <a:gd name="T7" fmla="*/ 124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98" name="Rectangle 952">
                  <a:extLst>
                    <a:ext uri="{FF2B5EF4-FFF2-40B4-BE49-F238E27FC236}">
                      <a16:creationId xmlns:a16="http://schemas.microsoft.com/office/drawing/2014/main" id="{4CBD4230-2BDF-FC4E-B6EC-980474A2C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99" name="Freeform 953">
                  <a:extLst>
                    <a:ext uri="{FF2B5EF4-FFF2-40B4-BE49-F238E27FC236}">
                      <a16:creationId xmlns:a16="http://schemas.microsoft.com/office/drawing/2014/main" id="{4414E2B0-116B-FB44-A407-B0FDCD6F4A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5 w 211"/>
                    <a:gd name="T3" fmla="*/ 11 h 2537"/>
                    <a:gd name="T4" fmla="*/ 2 w 211"/>
                    <a:gd name="T5" fmla="*/ 11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000" name="Freeform 954">
                  <a:extLst>
                    <a:ext uri="{FF2B5EF4-FFF2-40B4-BE49-F238E27FC236}">
                      <a16:creationId xmlns:a16="http://schemas.microsoft.com/office/drawing/2014/main" id="{7A349EF0-28A5-454B-B63F-379214A20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7 h 226"/>
                    <a:gd name="T4" fmla="*/ 7 w 328"/>
                    <a:gd name="T5" fmla="*/ 11 h 226"/>
                    <a:gd name="T6" fmla="*/ 0 w 328"/>
                    <a:gd name="T7" fmla="*/ 5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001" name="Rectangle 955">
                  <a:extLst>
                    <a:ext uri="{FF2B5EF4-FFF2-40B4-BE49-F238E27FC236}">
                      <a16:creationId xmlns:a16="http://schemas.microsoft.com/office/drawing/2014/main" id="{F9CA6C31-C165-8949-83FA-C31E70202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grpSp>
              <p:nvGrpSpPr>
                <p:cNvPr id="71002" name="Group 956">
                  <a:extLst>
                    <a:ext uri="{FF2B5EF4-FFF2-40B4-BE49-F238E27FC236}">
                      <a16:creationId xmlns:a16="http://schemas.microsoft.com/office/drawing/2014/main" id="{13D30AD5-DC78-E245-A523-32B7DA59B5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1027" name="AutoShape 957">
                    <a:extLst>
                      <a:ext uri="{FF2B5EF4-FFF2-40B4-BE49-F238E27FC236}">
                        <a16:creationId xmlns:a16="http://schemas.microsoft.com/office/drawing/2014/main" id="{8B966D84-B64F-F640-BEF4-FD378E7964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1028" name="AutoShape 958">
                    <a:extLst>
                      <a:ext uri="{FF2B5EF4-FFF2-40B4-BE49-F238E27FC236}">
                        <a16:creationId xmlns:a16="http://schemas.microsoft.com/office/drawing/2014/main" id="{6D5B216F-DF81-CC45-B144-BE11C2AD0C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1003" name="Rectangle 959">
                  <a:extLst>
                    <a:ext uri="{FF2B5EF4-FFF2-40B4-BE49-F238E27FC236}">
                      <a16:creationId xmlns:a16="http://schemas.microsoft.com/office/drawing/2014/main" id="{57558622-2E15-034A-813A-0080D0254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grpSp>
              <p:nvGrpSpPr>
                <p:cNvPr id="71004" name="Group 960">
                  <a:extLst>
                    <a:ext uri="{FF2B5EF4-FFF2-40B4-BE49-F238E27FC236}">
                      <a16:creationId xmlns:a16="http://schemas.microsoft.com/office/drawing/2014/main" id="{30CCB508-244C-CE4A-A5B4-6C1DCBAC97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1025" name="AutoShape 961">
                    <a:extLst>
                      <a:ext uri="{FF2B5EF4-FFF2-40B4-BE49-F238E27FC236}">
                        <a16:creationId xmlns:a16="http://schemas.microsoft.com/office/drawing/2014/main" id="{972C7E73-1412-5644-8CBC-0864D20D97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1026" name="AutoShape 962">
                    <a:extLst>
                      <a:ext uri="{FF2B5EF4-FFF2-40B4-BE49-F238E27FC236}">
                        <a16:creationId xmlns:a16="http://schemas.microsoft.com/office/drawing/2014/main" id="{3BBA3991-BDB5-B14B-A471-86ECAA596B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1005" name="Rectangle 963">
                  <a:extLst>
                    <a:ext uri="{FF2B5EF4-FFF2-40B4-BE49-F238E27FC236}">
                      <a16:creationId xmlns:a16="http://schemas.microsoft.com/office/drawing/2014/main" id="{1E9A026E-A69A-1B43-90B9-58C72A14B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06" name="Rectangle 964">
                  <a:extLst>
                    <a:ext uri="{FF2B5EF4-FFF2-40B4-BE49-F238E27FC236}">
                      <a16:creationId xmlns:a16="http://schemas.microsoft.com/office/drawing/2014/main" id="{6ED51A8A-9781-504E-8977-05FBB723D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grpSp>
              <p:nvGrpSpPr>
                <p:cNvPr id="71007" name="Group 965">
                  <a:extLst>
                    <a:ext uri="{FF2B5EF4-FFF2-40B4-BE49-F238E27FC236}">
                      <a16:creationId xmlns:a16="http://schemas.microsoft.com/office/drawing/2014/main" id="{87264734-AFFA-8640-98C5-C42D272BBA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1023" name="AutoShape 966">
                    <a:extLst>
                      <a:ext uri="{FF2B5EF4-FFF2-40B4-BE49-F238E27FC236}">
                        <a16:creationId xmlns:a16="http://schemas.microsoft.com/office/drawing/2014/main" id="{947D6FB3-1039-764C-9D98-479BAB0E4B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1024" name="AutoShape 967">
                    <a:extLst>
                      <a:ext uri="{FF2B5EF4-FFF2-40B4-BE49-F238E27FC236}">
                        <a16:creationId xmlns:a16="http://schemas.microsoft.com/office/drawing/2014/main" id="{CFA256C1-92B3-344A-9DDE-1563FF1B9F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1008" name="Freeform 968">
                  <a:extLst>
                    <a:ext uri="{FF2B5EF4-FFF2-40B4-BE49-F238E27FC236}">
                      <a16:creationId xmlns:a16="http://schemas.microsoft.com/office/drawing/2014/main" id="{33FABF18-429D-D848-ACF8-ECC7E4433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6 h 226"/>
                    <a:gd name="T4" fmla="*/ 7 w 328"/>
                    <a:gd name="T5" fmla="*/ 10 h 226"/>
                    <a:gd name="T6" fmla="*/ 0 w 328"/>
                    <a:gd name="T7" fmla="*/ 4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1009" name="Group 969">
                  <a:extLst>
                    <a:ext uri="{FF2B5EF4-FFF2-40B4-BE49-F238E27FC236}">
                      <a16:creationId xmlns:a16="http://schemas.microsoft.com/office/drawing/2014/main" id="{DC55364E-2D19-B44B-8CC4-5A108C6649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1021" name="AutoShape 970">
                    <a:extLst>
                      <a:ext uri="{FF2B5EF4-FFF2-40B4-BE49-F238E27FC236}">
                        <a16:creationId xmlns:a16="http://schemas.microsoft.com/office/drawing/2014/main" id="{F8F5A928-B102-DC40-8E33-90FDDF1429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1022" name="AutoShape 971">
                    <a:extLst>
                      <a:ext uri="{FF2B5EF4-FFF2-40B4-BE49-F238E27FC236}">
                        <a16:creationId xmlns:a16="http://schemas.microsoft.com/office/drawing/2014/main" id="{9E42F7C5-D07A-F540-A113-2E5B481E69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1010" name="Rectangle 972">
                  <a:extLst>
                    <a:ext uri="{FF2B5EF4-FFF2-40B4-BE49-F238E27FC236}">
                      <a16:creationId xmlns:a16="http://schemas.microsoft.com/office/drawing/2014/main" id="{FC14FFAB-1B9C-4E4F-9CC5-D509C6A261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11" name="Freeform 973">
                  <a:extLst>
                    <a:ext uri="{FF2B5EF4-FFF2-40B4-BE49-F238E27FC236}">
                      <a16:creationId xmlns:a16="http://schemas.microsoft.com/office/drawing/2014/main" id="{F6A4FFC0-9DA1-FB41-950E-3B90910F72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7 w 296"/>
                    <a:gd name="T3" fmla="*/ 6 h 256"/>
                    <a:gd name="T4" fmla="*/ 7 w 296"/>
                    <a:gd name="T5" fmla="*/ 11 h 256"/>
                    <a:gd name="T6" fmla="*/ 0 w 296"/>
                    <a:gd name="T7" fmla="*/ 4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012" name="Freeform 974">
                  <a:extLst>
                    <a:ext uri="{FF2B5EF4-FFF2-40B4-BE49-F238E27FC236}">
                      <a16:creationId xmlns:a16="http://schemas.microsoft.com/office/drawing/2014/main" id="{81DB2726-83F2-F54B-9F14-89EC1B08F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7 w 304"/>
                    <a:gd name="T3" fmla="*/ 8 h 288"/>
                    <a:gd name="T4" fmla="*/ 6 w 304"/>
                    <a:gd name="T5" fmla="*/ 13 h 288"/>
                    <a:gd name="T6" fmla="*/ 2 w 304"/>
                    <a:gd name="T7" fmla="*/ 6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013" name="Oval 975">
                  <a:extLst>
                    <a:ext uri="{FF2B5EF4-FFF2-40B4-BE49-F238E27FC236}">
                      <a16:creationId xmlns:a16="http://schemas.microsoft.com/office/drawing/2014/main" id="{0F05384E-19D5-644A-97EA-C7A77DF33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14" name="Freeform 976">
                  <a:extLst>
                    <a:ext uri="{FF2B5EF4-FFF2-40B4-BE49-F238E27FC236}">
                      <a16:creationId xmlns:a16="http://schemas.microsoft.com/office/drawing/2014/main" id="{EB36C3C9-C947-0C47-95B4-8606B5581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6 h 240"/>
                    <a:gd name="T2" fmla="*/ 2 w 306"/>
                    <a:gd name="T3" fmla="*/ 11 h 240"/>
                    <a:gd name="T4" fmla="*/ 7 w 306"/>
                    <a:gd name="T5" fmla="*/ 6 h 240"/>
                    <a:gd name="T6" fmla="*/ 7 w 306"/>
                    <a:gd name="T7" fmla="*/ 0 h 240"/>
                    <a:gd name="T8" fmla="*/ 0 w 306"/>
                    <a:gd name="T9" fmla="*/ 6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015" name="AutoShape 977">
                  <a:extLst>
                    <a:ext uri="{FF2B5EF4-FFF2-40B4-BE49-F238E27FC236}">
                      <a16:creationId xmlns:a16="http://schemas.microsoft.com/office/drawing/2014/main" id="{8E20AD17-4653-3E42-A492-4F36D04311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16" name="AutoShape 978">
                  <a:extLst>
                    <a:ext uri="{FF2B5EF4-FFF2-40B4-BE49-F238E27FC236}">
                      <a16:creationId xmlns:a16="http://schemas.microsoft.com/office/drawing/2014/main" id="{0430609B-36F9-3E41-9E6A-67755784C9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17" name="Oval 979">
                  <a:extLst>
                    <a:ext uri="{FF2B5EF4-FFF2-40B4-BE49-F238E27FC236}">
                      <a16:creationId xmlns:a16="http://schemas.microsoft.com/office/drawing/2014/main" id="{3DD21FA4-2067-C744-B43A-4FE48BED8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18" name="Oval 980">
                  <a:extLst>
                    <a:ext uri="{FF2B5EF4-FFF2-40B4-BE49-F238E27FC236}">
                      <a16:creationId xmlns:a16="http://schemas.microsoft.com/office/drawing/2014/main" id="{1F8AA009-0D03-4049-843F-EB3103088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en-US" altLang="zh-CN" u="none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1019" name="Oval 981">
                  <a:extLst>
                    <a:ext uri="{FF2B5EF4-FFF2-40B4-BE49-F238E27FC236}">
                      <a16:creationId xmlns:a16="http://schemas.microsoft.com/office/drawing/2014/main" id="{4F6D29C1-948D-7246-A260-BA93FD90F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1020" name="Rectangle 982">
                  <a:extLst>
                    <a:ext uri="{FF2B5EF4-FFF2-40B4-BE49-F238E27FC236}">
                      <a16:creationId xmlns:a16="http://schemas.microsoft.com/office/drawing/2014/main" id="{B20D2E81-E482-E240-B223-D2CBA9CB9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</p:grpSp>
          <p:grpSp>
            <p:nvGrpSpPr>
              <p:cNvPr id="70964" name="Group 950">
                <a:extLst>
                  <a:ext uri="{FF2B5EF4-FFF2-40B4-BE49-F238E27FC236}">
                    <a16:creationId xmlns:a16="http://schemas.microsoft.com/office/drawing/2014/main" id="{166B5DFF-AA4C-A343-9270-8F3F4DF81B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70965" name="Freeform 951">
                  <a:extLst>
                    <a:ext uri="{FF2B5EF4-FFF2-40B4-BE49-F238E27FC236}">
                      <a16:creationId xmlns:a16="http://schemas.microsoft.com/office/drawing/2014/main" id="{98717FE8-CF63-3B4E-BD4E-D2C25327BC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8 w 354"/>
                    <a:gd name="T3" fmla="*/ 16 h 2742"/>
                    <a:gd name="T4" fmla="*/ 8 w 354"/>
                    <a:gd name="T5" fmla="*/ 119 h 2742"/>
                    <a:gd name="T6" fmla="*/ 0 w 354"/>
                    <a:gd name="T7" fmla="*/ 124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66" name="Rectangle 952">
                  <a:extLst>
                    <a:ext uri="{FF2B5EF4-FFF2-40B4-BE49-F238E27FC236}">
                      <a16:creationId xmlns:a16="http://schemas.microsoft.com/office/drawing/2014/main" id="{0732965C-0054-964B-999B-7FBAF7410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67" name="Freeform 953">
                  <a:extLst>
                    <a:ext uri="{FF2B5EF4-FFF2-40B4-BE49-F238E27FC236}">
                      <a16:creationId xmlns:a16="http://schemas.microsoft.com/office/drawing/2014/main" id="{6199E3C0-636E-244A-9079-01D08F66A0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5 w 211"/>
                    <a:gd name="T3" fmla="*/ 11 h 2537"/>
                    <a:gd name="T4" fmla="*/ 2 w 211"/>
                    <a:gd name="T5" fmla="*/ 11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68" name="Freeform 954">
                  <a:extLst>
                    <a:ext uri="{FF2B5EF4-FFF2-40B4-BE49-F238E27FC236}">
                      <a16:creationId xmlns:a16="http://schemas.microsoft.com/office/drawing/2014/main" id="{028C9E71-E440-4D40-89DD-4F8A9A703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7 h 226"/>
                    <a:gd name="T4" fmla="*/ 7 w 328"/>
                    <a:gd name="T5" fmla="*/ 11 h 226"/>
                    <a:gd name="T6" fmla="*/ 0 w 328"/>
                    <a:gd name="T7" fmla="*/ 5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69" name="Rectangle 955">
                  <a:extLst>
                    <a:ext uri="{FF2B5EF4-FFF2-40B4-BE49-F238E27FC236}">
                      <a16:creationId xmlns:a16="http://schemas.microsoft.com/office/drawing/2014/main" id="{F821B69C-68A7-7242-AD16-36A9EF4F8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grpSp>
              <p:nvGrpSpPr>
                <p:cNvPr id="70970" name="Group 956">
                  <a:extLst>
                    <a:ext uri="{FF2B5EF4-FFF2-40B4-BE49-F238E27FC236}">
                      <a16:creationId xmlns:a16="http://schemas.microsoft.com/office/drawing/2014/main" id="{067DA614-2A1B-414B-B729-F2D1FD1898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0995" name="AutoShape 957">
                    <a:extLst>
                      <a:ext uri="{FF2B5EF4-FFF2-40B4-BE49-F238E27FC236}">
                        <a16:creationId xmlns:a16="http://schemas.microsoft.com/office/drawing/2014/main" id="{A4E7D05D-287C-614F-959A-2925D1213B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0996" name="AutoShape 958">
                    <a:extLst>
                      <a:ext uri="{FF2B5EF4-FFF2-40B4-BE49-F238E27FC236}">
                        <a16:creationId xmlns:a16="http://schemas.microsoft.com/office/drawing/2014/main" id="{6A35DAED-84C4-FB4E-B9D2-5216DE0206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0971" name="Rectangle 959">
                  <a:extLst>
                    <a:ext uri="{FF2B5EF4-FFF2-40B4-BE49-F238E27FC236}">
                      <a16:creationId xmlns:a16="http://schemas.microsoft.com/office/drawing/2014/main" id="{1E42F7E2-9A51-E345-8044-5AE1C26E88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grpSp>
              <p:nvGrpSpPr>
                <p:cNvPr id="70972" name="Group 960">
                  <a:extLst>
                    <a:ext uri="{FF2B5EF4-FFF2-40B4-BE49-F238E27FC236}">
                      <a16:creationId xmlns:a16="http://schemas.microsoft.com/office/drawing/2014/main" id="{2A2A3A41-F737-A349-A891-E71E8F4625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0993" name="AutoShape 961">
                    <a:extLst>
                      <a:ext uri="{FF2B5EF4-FFF2-40B4-BE49-F238E27FC236}">
                        <a16:creationId xmlns:a16="http://schemas.microsoft.com/office/drawing/2014/main" id="{326938DF-4C24-9F4B-862A-F36BDEF8E9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0994" name="AutoShape 962">
                    <a:extLst>
                      <a:ext uri="{FF2B5EF4-FFF2-40B4-BE49-F238E27FC236}">
                        <a16:creationId xmlns:a16="http://schemas.microsoft.com/office/drawing/2014/main" id="{9DA1AAF6-9CD7-E845-8286-48F592C2DC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0973" name="Rectangle 963">
                  <a:extLst>
                    <a:ext uri="{FF2B5EF4-FFF2-40B4-BE49-F238E27FC236}">
                      <a16:creationId xmlns:a16="http://schemas.microsoft.com/office/drawing/2014/main" id="{1676F4DD-6F5F-E842-98EE-0DDF595EB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74" name="Rectangle 964">
                  <a:extLst>
                    <a:ext uri="{FF2B5EF4-FFF2-40B4-BE49-F238E27FC236}">
                      <a16:creationId xmlns:a16="http://schemas.microsoft.com/office/drawing/2014/main" id="{37AF811D-6D8D-784E-A66D-66519197F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grpSp>
              <p:nvGrpSpPr>
                <p:cNvPr id="70975" name="Group 965">
                  <a:extLst>
                    <a:ext uri="{FF2B5EF4-FFF2-40B4-BE49-F238E27FC236}">
                      <a16:creationId xmlns:a16="http://schemas.microsoft.com/office/drawing/2014/main" id="{B5F9F56B-7DB9-524D-9F19-3B3F5CB4EF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0991" name="AutoShape 966">
                    <a:extLst>
                      <a:ext uri="{FF2B5EF4-FFF2-40B4-BE49-F238E27FC236}">
                        <a16:creationId xmlns:a16="http://schemas.microsoft.com/office/drawing/2014/main" id="{0ACE20B0-C7AC-BD42-AC2C-02CD950401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0992" name="AutoShape 967">
                    <a:extLst>
                      <a:ext uri="{FF2B5EF4-FFF2-40B4-BE49-F238E27FC236}">
                        <a16:creationId xmlns:a16="http://schemas.microsoft.com/office/drawing/2014/main" id="{4D963CA3-F414-7E4B-B0CD-236A11A03E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0976" name="Freeform 968">
                  <a:extLst>
                    <a:ext uri="{FF2B5EF4-FFF2-40B4-BE49-F238E27FC236}">
                      <a16:creationId xmlns:a16="http://schemas.microsoft.com/office/drawing/2014/main" id="{4FC24876-1939-5441-AADC-187B78D08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7 w 328"/>
                    <a:gd name="T3" fmla="*/ 6 h 226"/>
                    <a:gd name="T4" fmla="*/ 7 w 328"/>
                    <a:gd name="T5" fmla="*/ 10 h 226"/>
                    <a:gd name="T6" fmla="*/ 0 w 328"/>
                    <a:gd name="T7" fmla="*/ 4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0977" name="Group 969">
                  <a:extLst>
                    <a:ext uri="{FF2B5EF4-FFF2-40B4-BE49-F238E27FC236}">
                      <a16:creationId xmlns:a16="http://schemas.microsoft.com/office/drawing/2014/main" id="{C56912D2-AC70-EE42-B8AD-3BB0759FAC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0989" name="AutoShape 970">
                    <a:extLst>
                      <a:ext uri="{FF2B5EF4-FFF2-40B4-BE49-F238E27FC236}">
                        <a16:creationId xmlns:a16="http://schemas.microsoft.com/office/drawing/2014/main" id="{44C4B640-7A3C-2942-8F76-82663EC1FC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  <p:sp>
                <p:nvSpPr>
                  <p:cNvPr id="70990" name="AutoShape 971">
                    <a:extLst>
                      <a:ext uri="{FF2B5EF4-FFF2-40B4-BE49-F238E27FC236}">
                        <a16:creationId xmlns:a16="http://schemas.microsoft.com/office/drawing/2014/main" id="{B9677053-374E-FA40-8F8F-1A1F85FF05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 u="none"/>
                  </a:p>
                </p:txBody>
              </p:sp>
            </p:grpSp>
            <p:sp>
              <p:nvSpPr>
                <p:cNvPr id="70978" name="Rectangle 972">
                  <a:extLst>
                    <a:ext uri="{FF2B5EF4-FFF2-40B4-BE49-F238E27FC236}">
                      <a16:creationId xmlns:a16="http://schemas.microsoft.com/office/drawing/2014/main" id="{8EAFC2E9-83F1-5B4F-8941-D6C7D3396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79" name="Freeform 973">
                  <a:extLst>
                    <a:ext uri="{FF2B5EF4-FFF2-40B4-BE49-F238E27FC236}">
                      <a16:creationId xmlns:a16="http://schemas.microsoft.com/office/drawing/2014/main" id="{1AF71090-3989-F246-A301-F9F789773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7 w 296"/>
                    <a:gd name="T3" fmla="*/ 6 h 256"/>
                    <a:gd name="T4" fmla="*/ 7 w 296"/>
                    <a:gd name="T5" fmla="*/ 11 h 256"/>
                    <a:gd name="T6" fmla="*/ 0 w 296"/>
                    <a:gd name="T7" fmla="*/ 4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80" name="Freeform 974">
                  <a:extLst>
                    <a:ext uri="{FF2B5EF4-FFF2-40B4-BE49-F238E27FC236}">
                      <a16:creationId xmlns:a16="http://schemas.microsoft.com/office/drawing/2014/main" id="{A5517EC6-09B8-2345-A4AC-0B9CE5EA2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7 w 304"/>
                    <a:gd name="T3" fmla="*/ 8 h 288"/>
                    <a:gd name="T4" fmla="*/ 6 w 304"/>
                    <a:gd name="T5" fmla="*/ 13 h 288"/>
                    <a:gd name="T6" fmla="*/ 2 w 304"/>
                    <a:gd name="T7" fmla="*/ 6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81" name="Oval 975">
                  <a:extLst>
                    <a:ext uri="{FF2B5EF4-FFF2-40B4-BE49-F238E27FC236}">
                      <a16:creationId xmlns:a16="http://schemas.microsoft.com/office/drawing/2014/main" id="{DA45DF80-39B4-0C4B-8FAB-39E774052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82" name="Freeform 976">
                  <a:extLst>
                    <a:ext uri="{FF2B5EF4-FFF2-40B4-BE49-F238E27FC236}">
                      <a16:creationId xmlns:a16="http://schemas.microsoft.com/office/drawing/2014/main" id="{28784974-3261-4B4E-BF8C-CA00DC785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6 h 240"/>
                    <a:gd name="T2" fmla="*/ 2 w 306"/>
                    <a:gd name="T3" fmla="*/ 11 h 240"/>
                    <a:gd name="T4" fmla="*/ 7 w 306"/>
                    <a:gd name="T5" fmla="*/ 6 h 240"/>
                    <a:gd name="T6" fmla="*/ 7 w 306"/>
                    <a:gd name="T7" fmla="*/ 0 h 240"/>
                    <a:gd name="T8" fmla="*/ 0 w 306"/>
                    <a:gd name="T9" fmla="*/ 6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0983" name="AutoShape 977">
                  <a:extLst>
                    <a:ext uri="{FF2B5EF4-FFF2-40B4-BE49-F238E27FC236}">
                      <a16:creationId xmlns:a16="http://schemas.microsoft.com/office/drawing/2014/main" id="{6D136B74-7B3B-4D41-8D13-7A64738B4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84" name="AutoShape 978">
                  <a:extLst>
                    <a:ext uri="{FF2B5EF4-FFF2-40B4-BE49-F238E27FC236}">
                      <a16:creationId xmlns:a16="http://schemas.microsoft.com/office/drawing/2014/main" id="{2609A0A4-22C1-C341-8AF7-27794AC3D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85" name="Oval 979">
                  <a:extLst>
                    <a:ext uri="{FF2B5EF4-FFF2-40B4-BE49-F238E27FC236}">
                      <a16:creationId xmlns:a16="http://schemas.microsoft.com/office/drawing/2014/main" id="{6822FE25-3239-B846-AEE7-5F61941E2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86" name="Oval 980">
                  <a:extLst>
                    <a:ext uri="{FF2B5EF4-FFF2-40B4-BE49-F238E27FC236}">
                      <a16:creationId xmlns:a16="http://schemas.microsoft.com/office/drawing/2014/main" id="{8F872F5F-BF15-0145-AE9C-0650F77AF5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en-US" altLang="zh-CN" u="none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0987" name="Oval 981">
                  <a:extLst>
                    <a:ext uri="{FF2B5EF4-FFF2-40B4-BE49-F238E27FC236}">
                      <a16:creationId xmlns:a16="http://schemas.microsoft.com/office/drawing/2014/main" id="{6B773685-765D-7745-9314-9C7553BA7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0988" name="Rectangle 982">
                  <a:extLst>
                    <a:ext uri="{FF2B5EF4-FFF2-40B4-BE49-F238E27FC236}">
                      <a16:creationId xmlns:a16="http://schemas.microsoft.com/office/drawing/2014/main" id="{7D2C05E8-8D86-5546-9C82-6761ACF6D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</p:grpSp>
        </p:grpSp>
        <p:sp>
          <p:nvSpPr>
            <p:cNvPr id="70681" name="Freeform 2">
              <a:extLst>
                <a:ext uri="{FF2B5EF4-FFF2-40B4-BE49-F238E27FC236}">
                  <a16:creationId xmlns:a16="http://schemas.microsoft.com/office/drawing/2014/main" id="{5839E171-4268-5D4D-8BB1-2DAA309AD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2147483646 w 10001"/>
                <a:gd name="T1" fmla="*/ 2147483646 h 10125"/>
                <a:gd name="T2" fmla="*/ 2147483646 w 10001"/>
                <a:gd name="T3" fmla="*/ 2147483646 h 10125"/>
                <a:gd name="T4" fmla="*/ 2147483646 w 10001"/>
                <a:gd name="T5" fmla="*/ 2147483646 h 10125"/>
                <a:gd name="T6" fmla="*/ 2147483646 w 10001"/>
                <a:gd name="T7" fmla="*/ 0 h 10125"/>
                <a:gd name="T8" fmla="*/ 2147483646 w 10001"/>
                <a:gd name="T9" fmla="*/ 2147483646 h 10125"/>
                <a:gd name="T10" fmla="*/ 2147483646 w 10001"/>
                <a:gd name="T11" fmla="*/ 2147483646 h 10125"/>
                <a:gd name="T12" fmla="*/ 2147483646 w 10001"/>
                <a:gd name="T13" fmla="*/ 2147483646 h 10125"/>
                <a:gd name="T14" fmla="*/ 2147483646 w 10001"/>
                <a:gd name="T15" fmla="*/ 2147483646 h 10125"/>
                <a:gd name="T16" fmla="*/ 2147483646 w 10001"/>
                <a:gd name="T17" fmla="*/ 2147483646 h 10125"/>
                <a:gd name="T18" fmla="*/ 2147483646 w 10001"/>
                <a:gd name="T19" fmla="*/ 2147483646 h 10125"/>
                <a:gd name="T20" fmla="*/ 2147483646 w 10001"/>
                <a:gd name="T21" fmla="*/ 2147483646 h 10125"/>
                <a:gd name="T22" fmla="*/ 2147483646 w 10001"/>
                <a:gd name="T23" fmla="*/ 2147483646 h 10125"/>
                <a:gd name="T24" fmla="*/ 2147483646 w 10001"/>
                <a:gd name="T25" fmla="*/ 2147483646 h 10125"/>
                <a:gd name="T26" fmla="*/ 2147483646 w 10001"/>
                <a:gd name="T27" fmla="*/ 2147483646 h 10125"/>
                <a:gd name="T28" fmla="*/ 2147483646 w 10001"/>
                <a:gd name="T29" fmla="*/ 2147483646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F8418E-1566-684F-9B0A-BFACF0620510}"/>
                </a:ext>
              </a:extLst>
            </p:cNvPr>
            <p:cNvCxnSpPr/>
            <p:nvPr/>
          </p:nvCxnSpPr>
          <p:spPr>
            <a:xfrm flipV="1">
              <a:off x="3263410" y="5435086"/>
              <a:ext cx="1316166" cy="13175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03FE26-28C3-1540-9517-F91164344819}"/>
                </a:ext>
              </a:extLst>
            </p:cNvPr>
            <p:cNvCxnSpPr/>
            <p:nvPr/>
          </p:nvCxnSpPr>
          <p:spPr>
            <a:xfrm>
              <a:off x="3152274" y="5622406"/>
              <a:ext cx="2259232" cy="2984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F28DC0D-676C-CE4C-B619-4ECA9F422573}"/>
                </a:ext>
              </a:extLst>
            </p:cNvPr>
            <p:cNvCxnSpPr/>
            <p:nvPr/>
          </p:nvCxnSpPr>
          <p:spPr>
            <a:xfrm>
              <a:off x="3164975" y="5727178"/>
              <a:ext cx="714444" cy="2762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2573150-5A03-8041-9CAF-831DE47AEA08}"/>
                </a:ext>
              </a:extLst>
            </p:cNvPr>
            <p:cNvCxnSpPr/>
            <p:nvPr/>
          </p:nvCxnSpPr>
          <p:spPr>
            <a:xfrm flipV="1">
              <a:off x="4182662" y="5920847"/>
              <a:ext cx="1247896" cy="82548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DDDF2E3-38CA-4747-B310-6A6F74A5157E}"/>
                </a:ext>
              </a:extLst>
            </p:cNvPr>
            <p:cNvCxnSpPr/>
            <p:nvPr/>
          </p:nvCxnSpPr>
          <p:spPr>
            <a:xfrm>
              <a:off x="4843126" y="5468423"/>
              <a:ext cx="1057378" cy="12382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209512E-5F3E-8C48-B345-8ECB975DA140}"/>
                </a:ext>
              </a:extLst>
            </p:cNvPr>
            <p:cNvCxnSpPr/>
            <p:nvPr/>
          </p:nvCxnSpPr>
          <p:spPr>
            <a:xfrm flipV="1">
              <a:off x="4127094" y="5622406"/>
              <a:ext cx="1790874" cy="2984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FD5F7C-0F3C-B946-9184-9F233505554A}"/>
                </a:ext>
              </a:extLst>
            </p:cNvPr>
            <p:cNvCxnSpPr/>
            <p:nvPr/>
          </p:nvCxnSpPr>
          <p:spPr>
            <a:xfrm flipV="1">
              <a:off x="5454373" y="5650980"/>
              <a:ext cx="589020" cy="26986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E26D355-2BBE-6E4F-9AF8-9D19D1C29111}"/>
                </a:ext>
              </a:extLst>
            </p:cNvPr>
            <p:cNvCxnSpPr/>
            <p:nvPr/>
          </p:nvCxnSpPr>
          <p:spPr>
            <a:xfrm>
              <a:off x="4597039" y="5435086"/>
              <a:ext cx="814467" cy="401626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690" name="Group 48260">
              <a:extLst>
                <a:ext uri="{FF2B5EF4-FFF2-40B4-BE49-F238E27FC236}">
                  <a16:creationId xmlns:a16="http://schemas.microsoft.com/office/drawing/2014/main" id="{FA90668E-1544-6C4E-BCAC-93619B551A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6516" y="2537824"/>
              <a:ext cx="7008320" cy="910160"/>
              <a:chOff x="1526516" y="3003498"/>
              <a:chExt cx="7008320" cy="910160"/>
            </a:xfrm>
          </p:grpSpPr>
          <p:sp>
            <p:nvSpPr>
              <p:cNvPr id="70957" name="TextBox 399">
                <a:extLst>
                  <a:ext uri="{FF2B5EF4-FFF2-40B4-BE49-F238E27FC236}">
                    <a16:creationId xmlns:a16="http://schemas.microsoft.com/office/drawing/2014/main" id="{DDF43878-E532-FD40-A6D0-88DBAF418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0496" y="3628973"/>
                <a:ext cx="902899" cy="284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63"/>
                  </a:lnSpc>
                </a:pPr>
                <a:r>
                  <a:rPr lang="zh-CN" altLang="en-US" sz="1400" u="none" dirty="0">
                    <a:ea typeface="MS PGothic" panose="020B0600070205080204" pitchFamily="34" charset="-128"/>
                  </a:rPr>
                  <a:t>数据平面</a:t>
                </a:r>
                <a:endParaRPr lang="en-US" altLang="zh-CN" sz="1400" u="none" dirty="0">
                  <a:ea typeface="MS PGothic" panose="020B0600070205080204" pitchFamily="34" charset="-128"/>
                </a:endParaRPr>
              </a:p>
            </p:txBody>
          </p:sp>
          <p:sp>
            <p:nvSpPr>
              <p:cNvPr id="70958" name="TextBox 400">
                <a:extLst>
                  <a:ext uri="{FF2B5EF4-FFF2-40B4-BE49-F238E27FC236}">
                    <a16:creationId xmlns:a16="http://schemas.microsoft.com/office/drawing/2014/main" id="{DF4CB7FD-9A27-0749-BC23-40A7C0C403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1937" y="3003498"/>
                <a:ext cx="902899" cy="284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63"/>
                  </a:lnSpc>
                </a:pPr>
                <a:r>
                  <a:rPr lang="zh-CN" altLang="en-US" sz="1400" u="none" dirty="0">
                    <a:ea typeface="MS PGothic" panose="020B0600070205080204" pitchFamily="34" charset="-128"/>
                  </a:rPr>
                  <a:t>控制平面</a:t>
                </a:r>
                <a:endParaRPr lang="en-US" altLang="zh-CN" sz="1400" u="none" dirty="0">
                  <a:ea typeface="MS PGothic" panose="020B0600070205080204" pitchFamily="34" charset="-128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323E7671-48E1-9740-A2E4-92AC479C34AE}"/>
                  </a:ext>
                </a:extLst>
              </p:cNvPr>
              <p:cNvCxnSpPr/>
              <p:nvPr/>
            </p:nvCxnSpPr>
            <p:spPr bwMode="auto">
              <a:xfrm flipV="1">
                <a:off x="1526516" y="3579903"/>
                <a:ext cx="6977741" cy="1111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1" name="Group 26">
              <a:extLst>
                <a:ext uri="{FF2B5EF4-FFF2-40B4-BE49-F238E27FC236}">
                  <a16:creationId xmlns:a16="http://schemas.microsoft.com/office/drawing/2014/main" id="{70A7F3C5-663F-AA40-A3AE-BEEB51BC9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70932" name="Group 401">
                <a:extLst>
                  <a:ext uri="{FF2B5EF4-FFF2-40B4-BE49-F238E27FC236}">
                    <a16:creationId xmlns:a16="http://schemas.microsoft.com/office/drawing/2014/main" id="{26E44631-BA65-9246-AC8B-35207DBFA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ED0B2722-48E9-6446-8655-C69141E866F6}"/>
                    </a:ext>
                  </a:extLst>
                </p:cNvPr>
                <p:cNvSpPr/>
                <p:nvPr/>
              </p:nvSpPr>
              <p:spPr>
                <a:xfrm>
                  <a:off x="2937690" y="3912485"/>
                  <a:ext cx="424622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08AC3BB8-6057-C247-8116-1DDFB3036D51}"/>
                    </a:ext>
                  </a:extLst>
                </p:cNvPr>
                <p:cNvCxnSpPr/>
                <p:nvPr/>
              </p:nvCxnSpPr>
              <p:spPr>
                <a:xfrm>
                  <a:off x="2931821" y="4004723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2EC2E668-A398-9143-8D6B-4F0FEEEDABBF}"/>
                    </a:ext>
                  </a:extLst>
                </p:cNvPr>
                <p:cNvCxnSpPr/>
                <p:nvPr/>
              </p:nvCxnSpPr>
              <p:spPr>
                <a:xfrm>
                  <a:off x="2931821" y="4067313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477662CA-FE8A-F44C-8515-DC72126B0A74}"/>
                    </a:ext>
                  </a:extLst>
                </p:cNvPr>
                <p:cNvCxnSpPr>
                  <a:stCxn id="403" idx="2"/>
                </p:cNvCxnSpPr>
                <p:nvPr/>
              </p:nvCxnSpPr>
              <p:spPr>
                <a:xfrm flipH="1" flipV="1">
                  <a:off x="3149023" y="4004723"/>
                  <a:ext cx="0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3" name="Group 406">
                <a:extLst>
                  <a:ext uri="{FF2B5EF4-FFF2-40B4-BE49-F238E27FC236}">
                    <a16:creationId xmlns:a16="http://schemas.microsoft.com/office/drawing/2014/main" id="{27DCE0C8-DE7C-5B46-974E-3C482D25F6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89FD8225-C9EA-C84A-A774-B85D04708BEA}"/>
                    </a:ext>
                  </a:extLst>
                </p:cNvPr>
                <p:cNvSpPr/>
                <p:nvPr/>
              </p:nvSpPr>
              <p:spPr>
                <a:xfrm>
                  <a:off x="2936846" y="3912883"/>
                  <a:ext cx="424647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2521C42F-DCAC-114D-A524-D06EDB00DB38}"/>
                    </a:ext>
                  </a:extLst>
                </p:cNvPr>
                <p:cNvCxnSpPr/>
                <p:nvPr/>
              </p:nvCxnSpPr>
              <p:spPr>
                <a:xfrm>
                  <a:off x="2931003" y="4005121"/>
                  <a:ext cx="42464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06CB53D4-DFA4-6740-A128-32336DBFF4A5}"/>
                    </a:ext>
                  </a:extLst>
                </p:cNvPr>
                <p:cNvCxnSpPr/>
                <p:nvPr/>
              </p:nvCxnSpPr>
              <p:spPr>
                <a:xfrm>
                  <a:off x="2931003" y="4067711"/>
                  <a:ext cx="42464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216263DA-24B6-5D40-B355-DCAB1ABB24D1}"/>
                    </a:ext>
                  </a:extLst>
                </p:cNvPr>
                <p:cNvCxnSpPr>
                  <a:stCxn id="408" idx="2"/>
                </p:cNvCxnSpPr>
                <p:nvPr/>
              </p:nvCxnSpPr>
              <p:spPr>
                <a:xfrm flipH="1" flipV="1">
                  <a:off x="3147222" y="4005121"/>
                  <a:ext cx="1949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4" name="Group 411">
                <a:extLst>
                  <a:ext uri="{FF2B5EF4-FFF2-40B4-BE49-F238E27FC236}">
                    <a16:creationId xmlns:a16="http://schemas.microsoft.com/office/drawing/2014/main" id="{6F06D13E-8F4E-8146-B359-34453831E3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1761F353-7408-AF4B-8FD6-14496C299FB5}"/>
                    </a:ext>
                  </a:extLst>
                </p:cNvPr>
                <p:cNvSpPr/>
                <p:nvPr/>
              </p:nvSpPr>
              <p:spPr>
                <a:xfrm>
                  <a:off x="2936945" y="3912883"/>
                  <a:ext cx="424649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A4CD3103-506B-2E45-AE5D-F9818D305EDA}"/>
                    </a:ext>
                  </a:extLst>
                </p:cNvPr>
                <p:cNvCxnSpPr/>
                <p:nvPr/>
              </p:nvCxnSpPr>
              <p:spPr>
                <a:xfrm>
                  <a:off x="2931101" y="400512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6412F600-CE27-0F49-A251-B2428463568A}"/>
                    </a:ext>
                  </a:extLst>
                </p:cNvPr>
                <p:cNvCxnSpPr/>
                <p:nvPr/>
              </p:nvCxnSpPr>
              <p:spPr>
                <a:xfrm>
                  <a:off x="2931101" y="406771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1DA3DEA2-0AEA-684D-99B1-084E32E920D3}"/>
                    </a:ext>
                  </a:extLst>
                </p:cNvPr>
                <p:cNvCxnSpPr>
                  <a:stCxn id="413" idx="2"/>
                </p:cNvCxnSpPr>
                <p:nvPr/>
              </p:nvCxnSpPr>
              <p:spPr>
                <a:xfrm flipH="1" flipV="1">
                  <a:off x="3147322" y="4005121"/>
                  <a:ext cx="1947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5" name="Group 416">
                <a:extLst>
                  <a:ext uri="{FF2B5EF4-FFF2-40B4-BE49-F238E27FC236}">
                    <a16:creationId xmlns:a16="http://schemas.microsoft.com/office/drawing/2014/main" id="{22FC5247-DFAE-BD4D-8776-FFD26AE94D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65CA209A-7BB1-3A47-A734-5EC8B38195A0}"/>
                    </a:ext>
                  </a:extLst>
                </p:cNvPr>
                <p:cNvSpPr/>
                <p:nvPr/>
              </p:nvSpPr>
              <p:spPr>
                <a:xfrm>
                  <a:off x="2937111" y="3912884"/>
                  <a:ext cx="424622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6FE24741-F934-D94C-A4BC-49729AF1C8B6}"/>
                    </a:ext>
                  </a:extLst>
                </p:cNvPr>
                <p:cNvCxnSpPr/>
                <p:nvPr/>
              </p:nvCxnSpPr>
              <p:spPr>
                <a:xfrm>
                  <a:off x="2931241" y="4005122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6A1AF15A-8E8D-5041-A6AA-BE04CFC64CFD}"/>
                    </a:ext>
                  </a:extLst>
                </p:cNvPr>
                <p:cNvCxnSpPr/>
                <p:nvPr/>
              </p:nvCxnSpPr>
              <p:spPr>
                <a:xfrm>
                  <a:off x="2931241" y="4067712"/>
                  <a:ext cx="424621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4C0A8790-36F9-8A46-92A1-44F0665E916A}"/>
                    </a:ext>
                  </a:extLst>
                </p:cNvPr>
                <p:cNvCxnSpPr>
                  <a:stCxn id="418" idx="2"/>
                </p:cNvCxnSpPr>
                <p:nvPr/>
              </p:nvCxnSpPr>
              <p:spPr>
                <a:xfrm flipH="1" flipV="1">
                  <a:off x="3148443" y="4005122"/>
                  <a:ext cx="0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36" name="Group 421">
                <a:extLst>
                  <a:ext uri="{FF2B5EF4-FFF2-40B4-BE49-F238E27FC236}">
                    <a16:creationId xmlns:a16="http://schemas.microsoft.com/office/drawing/2014/main" id="{078303EE-7D15-8249-99F0-94A557B5B4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8E6AE470-28C6-124D-8E11-18457F0418C5}"/>
                    </a:ext>
                  </a:extLst>
                </p:cNvPr>
                <p:cNvSpPr/>
                <p:nvPr/>
              </p:nvSpPr>
              <p:spPr>
                <a:xfrm>
                  <a:off x="2937207" y="3912883"/>
                  <a:ext cx="424649" cy="3294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385D219C-9FE7-6649-A118-912BDEAC4279}"/>
                    </a:ext>
                  </a:extLst>
                </p:cNvPr>
                <p:cNvCxnSpPr/>
                <p:nvPr/>
              </p:nvCxnSpPr>
              <p:spPr>
                <a:xfrm>
                  <a:off x="2931362" y="400512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A0DDE7F1-ED53-0B47-8B9E-085C1F3204E2}"/>
                    </a:ext>
                  </a:extLst>
                </p:cNvPr>
                <p:cNvCxnSpPr/>
                <p:nvPr/>
              </p:nvCxnSpPr>
              <p:spPr>
                <a:xfrm>
                  <a:off x="2931362" y="4067711"/>
                  <a:ext cx="424649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FE13E12C-A416-504C-88B5-291042D61CDD}"/>
                    </a:ext>
                  </a:extLst>
                </p:cNvPr>
                <p:cNvCxnSpPr>
                  <a:stCxn id="423" idx="2"/>
                </p:cNvCxnSpPr>
                <p:nvPr/>
              </p:nvCxnSpPr>
              <p:spPr>
                <a:xfrm flipH="1" flipV="1">
                  <a:off x="3147583" y="4005121"/>
                  <a:ext cx="1947" cy="23718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692" name="Group 48259">
              <a:extLst>
                <a:ext uri="{FF2B5EF4-FFF2-40B4-BE49-F238E27FC236}">
                  <a16:creationId xmlns:a16="http://schemas.microsoft.com/office/drawing/2014/main" id="{397A62D0-FAE9-9B43-8A7A-0B74B0CE5B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918DBD36-D961-F742-8862-2E62D19DA1F6}"/>
                  </a:ext>
                </a:extLst>
              </p:cNvPr>
              <p:cNvSpPr/>
              <p:nvPr/>
            </p:nvSpPr>
            <p:spPr>
              <a:xfrm>
                <a:off x="1877388" y="5330865"/>
                <a:ext cx="1279649" cy="75880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00F8A1B8-8F06-A14F-969D-DC055FEA2F66}"/>
                  </a:ext>
                </a:extLst>
              </p:cNvPr>
              <p:cNvSpPr/>
              <p:nvPr/>
            </p:nvSpPr>
            <p:spPr>
              <a:xfrm>
                <a:off x="6202158" y="5429287"/>
                <a:ext cx="865271" cy="554021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A6C1466A-00F8-954C-A81E-A6F0639C21C0}"/>
                  </a:ext>
                </a:extLst>
              </p:cNvPr>
              <p:cNvSpPr/>
              <p:nvPr/>
            </p:nvSpPr>
            <p:spPr>
              <a:xfrm>
                <a:off x="5378165" y="5449923"/>
                <a:ext cx="674754" cy="896912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B9D4A068-8D43-5746-94DD-170047E34823}"/>
                  </a:ext>
                </a:extLst>
              </p:cNvPr>
              <p:cNvSpPr/>
              <p:nvPr/>
            </p:nvSpPr>
            <p:spPr>
              <a:xfrm>
                <a:off x="4341427" y="5470561"/>
                <a:ext cx="512812" cy="401625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354D71ED-75E7-E943-951B-D01F266A97C3}"/>
                  </a:ext>
                </a:extLst>
              </p:cNvPr>
              <p:cNvSpPr/>
              <p:nvPr/>
            </p:nvSpPr>
            <p:spPr>
              <a:xfrm>
                <a:off x="3561889" y="5434049"/>
                <a:ext cx="573144" cy="1015970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grpSp>
            <p:nvGrpSpPr>
              <p:cNvPr id="70819" name="Group 28">
                <a:extLst>
                  <a:ext uri="{FF2B5EF4-FFF2-40B4-BE49-F238E27FC236}">
                    <a16:creationId xmlns:a16="http://schemas.microsoft.com/office/drawing/2014/main" id="{DA7C76B6-9E1E-0D48-BFBF-7CE9AB494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C2EFC2B7-5EA2-E14A-BB13-2812A62A3C86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862" y="3957717"/>
                  <a:ext cx="1027212" cy="611170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grpSp>
              <p:nvGrpSpPr>
                <p:cNvPr id="70913" name="Group 498">
                  <a:extLst>
                    <a:ext uri="{FF2B5EF4-FFF2-40B4-BE49-F238E27FC236}">
                      <a16:creationId xmlns:a16="http://schemas.microsoft.com/office/drawing/2014/main" id="{9FDC8197-5474-D348-AE2C-A7E065E68F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1CA3F0FB-E58C-CF41-B47E-B18132EBD3E9}"/>
                      </a:ext>
                    </a:extLst>
                  </p:cNvPr>
                  <p:cNvSpPr/>
                  <p:nvPr/>
                </p:nvSpPr>
                <p:spPr>
                  <a:xfrm>
                    <a:off x="4130992" y="3720446"/>
                    <a:ext cx="568023" cy="224893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5EA6881E-7D49-CA4E-93EC-1B0E361FC098}"/>
                      </a:ext>
                    </a:extLst>
                  </p:cNvPr>
                  <p:cNvSpPr/>
                  <p:nvPr/>
                </p:nvSpPr>
                <p:spPr>
                  <a:xfrm>
                    <a:off x="4130992" y="3720446"/>
                    <a:ext cx="568023" cy="111702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17" name="Oval 516">
                    <a:extLst>
                      <a:ext uri="{FF2B5EF4-FFF2-40B4-BE49-F238E27FC236}">
                        <a16:creationId xmlns:a16="http://schemas.microsoft.com/office/drawing/2014/main" id="{72EAFF48-554A-3E41-8F96-2BF0C5C033A1}"/>
                      </a:ext>
                    </a:extLst>
                  </p:cNvPr>
                  <p:cNvSpPr/>
                  <p:nvPr/>
                </p:nvSpPr>
                <p:spPr>
                  <a:xfrm>
                    <a:off x="4130992" y="3607254"/>
                    <a:ext cx="568023" cy="224893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518" name="Straight Connector 517">
                    <a:extLst>
                      <a:ext uri="{FF2B5EF4-FFF2-40B4-BE49-F238E27FC236}">
                        <a16:creationId xmlns:a16="http://schemas.microsoft.com/office/drawing/2014/main" id="{9ACB6DD5-61DD-AB44-9B45-FBF85C597363}"/>
                      </a:ext>
                    </a:extLst>
                  </p:cNvPr>
                  <p:cNvCxnSpPr/>
                  <p:nvPr/>
                </p:nvCxnSpPr>
                <p:spPr>
                  <a:xfrm>
                    <a:off x="4699015" y="3720446"/>
                    <a:ext cx="0" cy="1117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>
                    <a:extLst>
                      <a:ext uri="{FF2B5EF4-FFF2-40B4-BE49-F238E27FC236}">
                        <a16:creationId xmlns:a16="http://schemas.microsoft.com/office/drawing/2014/main" id="{2B56E8A5-56F8-BB4F-9A8B-3D047A98868A}"/>
                      </a:ext>
                    </a:extLst>
                  </p:cNvPr>
                  <p:cNvCxnSpPr/>
                  <p:nvPr/>
                </p:nvCxnSpPr>
                <p:spPr>
                  <a:xfrm>
                    <a:off x="4130992" y="3720446"/>
                    <a:ext cx="0" cy="111702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07BBBD2B-DD00-8647-91F9-D5B0F062DDAB}"/>
                    </a:ext>
                  </a:extLst>
                </p:cNvPr>
                <p:cNvSpPr/>
                <p:nvPr/>
              </p:nvSpPr>
              <p:spPr bwMode="auto">
                <a:xfrm>
                  <a:off x="1877388" y="4705408"/>
                  <a:ext cx="1028800" cy="52227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  <a:alpha val="62000"/>
                      </a:schemeClr>
                    </a:gs>
                    <a:gs pos="54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51F601CC-5745-EF4C-B8F6-FB62FD9E4462}"/>
                    </a:ext>
                  </a:extLst>
                </p:cNvPr>
                <p:cNvCxnSpPr/>
                <p:nvPr/>
              </p:nvCxnSpPr>
              <p:spPr bwMode="auto">
                <a:xfrm>
                  <a:off x="1861511" y="3981529"/>
                  <a:ext cx="17464" cy="130171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797DD43B-A1F6-9640-A3BD-C9C8DC4F254C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5074" y="3972004"/>
                  <a:ext cx="6351" cy="126996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917" name="Group 504">
                  <a:extLst>
                    <a:ext uri="{FF2B5EF4-FFF2-40B4-BE49-F238E27FC236}">
                      <a16:creationId xmlns:a16="http://schemas.microsoft.com/office/drawing/2014/main" id="{1C9C41B1-D431-234A-A825-6B7E74572E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06" name="Oval 505">
                    <a:extLst>
                      <a:ext uri="{FF2B5EF4-FFF2-40B4-BE49-F238E27FC236}">
                        <a16:creationId xmlns:a16="http://schemas.microsoft.com/office/drawing/2014/main" id="{7D4386F2-D865-CB45-A565-A6C92B3ABE0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508" y="1689451"/>
                    <a:ext cx="1196466" cy="31489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</a:schemeClr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20C5A8C7-61B4-1643-AE85-43BEA5FE32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683" y="1735658"/>
                    <a:ext cx="1198290" cy="112951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08" name="Oval 507">
                    <a:extLst>
                      <a:ext uri="{FF2B5EF4-FFF2-40B4-BE49-F238E27FC236}">
                        <a16:creationId xmlns:a16="http://schemas.microsoft.com/office/drawing/2014/main" id="{71EC72BE-0333-6343-9302-8D9FCEA3BFB6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3683" y="1574788"/>
                    <a:ext cx="1196466" cy="31489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09" name="Freeform 508">
                    <a:extLst>
                      <a:ext uri="{FF2B5EF4-FFF2-40B4-BE49-F238E27FC236}">
                        <a16:creationId xmlns:a16="http://schemas.microsoft.com/office/drawing/2014/main" id="{AA52BFDF-D6AA-9E4D-90B7-35D87B8FFA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0095" y="1670625"/>
                    <a:ext cx="581819" cy="157447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10" name="Freeform 509">
                    <a:extLst>
                      <a:ext uri="{FF2B5EF4-FFF2-40B4-BE49-F238E27FC236}">
                        <a16:creationId xmlns:a16="http://schemas.microsoft.com/office/drawing/2014/main" id="{7AD7D6BB-E554-C448-894E-2A9AAC4ABA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9908" y="1629552"/>
                    <a:ext cx="704018" cy="111241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11" name="Freeform 510">
                    <a:extLst>
                      <a:ext uri="{FF2B5EF4-FFF2-40B4-BE49-F238E27FC236}">
                        <a16:creationId xmlns:a16="http://schemas.microsoft.com/office/drawing/2014/main" id="{88EE37AF-CC35-6946-8B04-CF0FDF6386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3174" y="1723679"/>
                    <a:ext cx="257167" cy="95838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12" name="Freeform 511">
                    <a:extLst>
                      <a:ext uri="{FF2B5EF4-FFF2-40B4-BE49-F238E27FC236}">
                        <a16:creationId xmlns:a16="http://schemas.microsoft.com/office/drawing/2014/main" id="{9C3B49A7-61D6-0841-9871-B5DF4631D1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140" y="1725390"/>
                    <a:ext cx="255343" cy="94127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513" name="Straight Connector 512">
                    <a:extLst>
                      <a:ext uri="{FF2B5EF4-FFF2-40B4-BE49-F238E27FC236}">
                        <a16:creationId xmlns:a16="http://schemas.microsoft.com/office/drawing/2014/main" id="{EB22EFA7-2E25-9344-9592-584E2E13F4FB}"/>
                      </a:ext>
                    </a:extLst>
                  </p:cNvPr>
                  <p:cNvCxnSpPr>
                    <a:endCxn id="508" idx="2"/>
                  </p:cNvCxnSpPr>
                  <p:nvPr/>
                </p:nvCxnSpPr>
                <p:spPr bwMode="auto">
                  <a:xfrm flipH="1" flipV="1">
                    <a:off x="2183683" y="1732235"/>
                    <a:ext cx="1824" cy="121509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>
                    <a:extLst>
                      <a:ext uri="{FF2B5EF4-FFF2-40B4-BE49-F238E27FC236}">
                        <a16:creationId xmlns:a16="http://schemas.microsoft.com/office/drawing/2014/main" id="{C9EADAC1-44C1-DA4B-A765-34296D2A27FA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974" y="1728813"/>
                    <a:ext cx="1823" cy="121509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0" name="Group 29">
                <a:extLst>
                  <a:ext uri="{FF2B5EF4-FFF2-40B4-BE49-F238E27FC236}">
                    <a16:creationId xmlns:a16="http://schemas.microsoft.com/office/drawing/2014/main" id="{424DF8F3-697E-2541-ACE7-D82F765BFC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1BFC27D0-8B48-6440-B45E-B9B4D1C84673}"/>
                    </a:ext>
                  </a:extLst>
                </p:cNvPr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50" name="Straight Connector 549">
                  <a:extLst>
                    <a:ext uri="{FF2B5EF4-FFF2-40B4-BE49-F238E27FC236}">
                      <a16:creationId xmlns:a16="http://schemas.microsoft.com/office/drawing/2014/main" id="{2912071A-0F2B-5844-B166-0BC5476D054F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79464" y="4019628"/>
                  <a:ext cx="1588" cy="13652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94" name="Group 552">
                  <a:extLst>
                    <a:ext uri="{FF2B5EF4-FFF2-40B4-BE49-F238E27FC236}">
                      <a16:creationId xmlns:a16="http://schemas.microsoft.com/office/drawing/2014/main" id="{E0B6434D-E10B-FD45-9D61-68D74BCFE1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2" name="Oval 561">
                    <a:extLst>
                      <a:ext uri="{FF2B5EF4-FFF2-40B4-BE49-F238E27FC236}">
                        <a16:creationId xmlns:a16="http://schemas.microsoft.com/office/drawing/2014/main" id="{002B9557-1B27-6141-91B9-2C7EF88F9054}"/>
                      </a:ext>
                    </a:extLst>
                  </p:cNvPr>
                  <p:cNvSpPr/>
                  <p:nvPr/>
                </p:nvSpPr>
                <p:spPr>
                  <a:xfrm>
                    <a:off x="4128762" y="3719862"/>
                    <a:ext cx="568661" cy="22552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B628D01-1656-7E4B-9959-2556092F1F53}"/>
                      </a:ext>
                    </a:extLst>
                  </p:cNvPr>
                  <p:cNvSpPr/>
                  <p:nvPr/>
                </p:nvSpPr>
                <p:spPr>
                  <a:xfrm>
                    <a:off x="4128762" y="3719862"/>
                    <a:ext cx="568661" cy="11155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64" name="Oval 563">
                    <a:extLst>
                      <a:ext uri="{FF2B5EF4-FFF2-40B4-BE49-F238E27FC236}">
                        <a16:creationId xmlns:a16="http://schemas.microsoft.com/office/drawing/2014/main" id="{43FC8161-2552-2448-A203-F51188AD8CD0}"/>
                      </a:ext>
                    </a:extLst>
                  </p:cNvPr>
                  <p:cNvSpPr/>
                  <p:nvPr/>
                </p:nvSpPr>
                <p:spPr>
                  <a:xfrm>
                    <a:off x="4128762" y="3605886"/>
                    <a:ext cx="568661" cy="22552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95ABB6E6-C7B5-E44B-BF4B-CB7A92D372BC}"/>
                      </a:ext>
                    </a:extLst>
                  </p:cNvPr>
                  <p:cNvCxnSpPr/>
                  <p:nvPr/>
                </p:nvCxnSpPr>
                <p:spPr>
                  <a:xfrm>
                    <a:off x="4697424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38B73DB1-24EE-0E41-AE5C-7E41A8925149}"/>
                      </a:ext>
                    </a:extLst>
                  </p:cNvPr>
                  <p:cNvCxnSpPr/>
                  <p:nvPr/>
                </p:nvCxnSpPr>
                <p:spPr>
                  <a:xfrm>
                    <a:off x="4128762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1D25FFF0-04F6-0E4D-9221-A520CD3028F6}"/>
                    </a:ext>
                  </a:extLst>
                </p:cNvPr>
                <p:cNvSpPr/>
                <p:nvPr/>
              </p:nvSpPr>
              <p:spPr bwMode="auto">
                <a:xfrm>
                  <a:off x="3573003" y="4575237"/>
                  <a:ext cx="496935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E2FD5EDD-EE72-B04C-BD0E-02E4D28FB20B}"/>
                    </a:ext>
                  </a:extLst>
                </p:cNvPr>
                <p:cNvCxnSpPr/>
                <p:nvPr/>
              </p:nvCxnSpPr>
              <p:spPr bwMode="auto">
                <a:xfrm flipH="1">
                  <a:off x="3566652" y="4027565"/>
                  <a:ext cx="3175" cy="145093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97" name="Group 538">
                  <a:extLst>
                    <a:ext uri="{FF2B5EF4-FFF2-40B4-BE49-F238E27FC236}">
                      <a16:creationId xmlns:a16="http://schemas.microsoft.com/office/drawing/2014/main" id="{54EB7B1C-5C95-AC41-92D0-367C13A777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40" name="Oval 539">
                    <a:extLst>
                      <a:ext uri="{FF2B5EF4-FFF2-40B4-BE49-F238E27FC236}">
                        <a16:creationId xmlns:a16="http://schemas.microsoft.com/office/drawing/2014/main" id="{D448CC45-083A-8D4F-9861-8241CF095F35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7410" y="1691486"/>
                    <a:ext cx="1187518" cy="3125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AEC72BEA-B04B-5943-82EE-12512D2A4C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3629" y="1736536"/>
                    <a:ext cx="1191299" cy="1126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42" name="Oval 541">
                    <a:extLst>
                      <a:ext uri="{FF2B5EF4-FFF2-40B4-BE49-F238E27FC236}">
                        <a16:creationId xmlns:a16="http://schemas.microsoft.com/office/drawing/2014/main" id="{BA4A2924-404D-9444-9523-BDA25C3486D0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3629" y="1564781"/>
                    <a:ext cx="1187518" cy="3125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79E32BDB-3707-C147-BFFD-58E6723C77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9962" y="1671776"/>
                    <a:ext cx="574850" cy="154861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BB3F9C28-DF12-EB4D-95FE-5DB33C36C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9452" y="1629542"/>
                    <a:ext cx="695871" cy="109809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27B42076-3ECC-DD4C-BC49-3CA0DF60B8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00844" y="1722457"/>
                    <a:ext cx="253389" cy="95732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46" name="Freeform 545">
                    <a:extLst>
                      <a:ext uri="{FF2B5EF4-FFF2-40B4-BE49-F238E27FC236}">
                        <a16:creationId xmlns:a16="http://schemas.microsoft.com/office/drawing/2014/main" id="{753EFAE0-66E7-034A-9E3C-199902CA71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107" y="1725274"/>
                    <a:ext cx="253386" cy="95732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9E68F221-728B-0941-B7F8-28C905354469}"/>
                      </a:ext>
                    </a:extLst>
                  </p:cNvPr>
                  <p:cNvCxnSpPr>
                    <a:endCxn id="542" idx="2"/>
                  </p:cNvCxnSpPr>
                  <p:nvPr/>
                </p:nvCxnSpPr>
                <p:spPr bwMode="auto">
                  <a:xfrm flipH="1" flipV="1">
                    <a:off x="2193629" y="1722457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>
                    <a:extLst>
                      <a:ext uri="{FF2B5EF4-FFF2-40B4-BE49-F238E27FC236}">
                        <a16:creationId xmlns:a16="http://schemas.microsoft.com/office/drawing/2014/main" id="{D6A46CE5-632D-D241-A256-52B73CA0D0A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148" y="1728088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1" name="Group 30">
                <a:extLst>
                  <a:ext uri="{FF2B5EF4-FFF2-40B4-BE49-F238E27FC236}">
                    <a16:creationId xmlns:a16="http://schemas.microsoft.com/office/drawing/2014/main" id="{3EEF5ED3-C7C3-A74E-BE29-B0385FDD8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89E4B590-C58B-E149-AF16-BA4B03F9CB13}"/>
                    </a:ext>
                  </a:extLst>
                </p:cNvPr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E408F875-2C9E-3341-84C0-80302543A9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4857414" y="4024389"/>
                  <a:ext cx="1588" cy="13652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72" name="Group 580">
                  <a:extLst>
                    <a:ext uri="{FF2B5EF4-FFF2-40B4-BE49-F238E27FC236}">
                      <a16:creationId xmlns:a16="http://schemas.microsoft.com/office/drawing/2014/main" id="{FB30EBCD-CC52-EC4A-89E9-4EA4AA2389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9" name="Oval 588">
                    <a:extLst>
                      <a:ext uri="{FF2B5EF4-FFF2-40B4-BE49-F238E27FC236}">
                        <a16:creationId xmlns:a16="http://schemas.microsoft.com/office/drawing/2014/main" id="{2F97EB60-B5A0-BE49-922E-CAA3B1D453AB}"/>
                      </a:ext>
                    </a:extLst>
                  </p:cNvPr>
                  <p:cNvSpPr/>
                  <p:nvPr/>
                </p:nvSpPr>
                <p:spPr>
                  <a:xfrm>
                    <a:off x="4128849" y="3719859"/>
                    <a:ext cx="563329" cy="225526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36ECF398-07CC-E14B-9E12-07C32790F81E}"/>
                      </a:ext>
                    </a:extLst>
                  </p:cNvPr>
                  <p:cNvSpPr/>
                  <p:nvPr/>
                </p:nvSpPr>
                <p:spPr>
                  <a:xfrm>
                    <a:off x="4128849" y="3719859"/>
                    <a:ext cx="563329" cy="11155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91" name="Oval 590">
                    <a:extLst>
                      <a:ext uri="{FF2B5EF4-FFF2-40B4-BE49-F238E27FC236}">
                        <a16:creationId xmlns:a16="http://schemas.microsoft.com/office/drawing/2014/main" id="{C4314F9B-1729-BC41-B69D-14D0D2E090D5}"/>
                      </a:ext>
                    </a:extLst>
                  </p:cNvPr>
                  <p:cNvSpPr/>
                  <p:nvPr/>
                </p:nvSpPr>
                <p:spPr>
                  <a:xfrm>
                    <a:off x="4128849" y="3605885"/>
                    <a:ext cx="563329" cy="225525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592" name="Straight Connector 591">
                    <a:extLst>
                      <a:ext uri="{FF2B5EF4-FFF2-40B4-BE49-F238E27FC236}">
                        <a16:creationId xmlns:a16="http://schemas.microsoft.com/office/drawing/2014/main" id="{1C2FA4EB-0EE0-5B43-AAC7-A1D62D3AC6CC}"/>
                      </a:ext>
                    </a:extLst>
                  </p:cNvPr>
                  <p:cNvCxnSpPr/>
                  <p:nvPr/>
                </p:nvCxnSpPr>
                <p:spPr>
                  <a:xfrm>
                    <a:off x="4692178" y="3719859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3" name="Straight Connector 592">
                    <a:extLst>
                      <a:ext uri="{FF2B5EF4-FFF2-40B4-BE49-F238E27FC236}">
                        <a16:creationId xmlns:a16="http://schemas.microsoft.com/office/drawing/2014/main" id="{F8BFB987-896A-534A-BD22-52578881C1CB}"/>
                      </a:ext>
                    </a:extLst>
                  </p:cNvPr>
                  <p:cNvCxnSpPr/>
                  <p:nvPr/>
                </p:nvCxnSpPr>
                <p:spPr>
                  <a:xfrm>
                    <a:off x="4128849" y="3719859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FC2E8245-E11E-474F-8B1A-2E2D964AA2EA}"/>
                    </a:ext>
                  </a:extLst>
                </p:cNvPr>
                <p:cNvSpPr/>
                <p:nvPr/>
              </p:nvSpPr>
              <p:spPr bwMode="auto">
                <a:xfrm>
                  <a:off x="4355716" y="4579998"/>
                  <a:ext cx="492173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CC6B092A-7BF7-E544-B3AE-FB6C25B66CDF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49365" y="4032327"/>
                  <a:ext cx="3175" cy="145093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75" name="Group 568">
                  <a:extLst>
                    <a:ext uri="{FF2B5EF4-FFF2-40B4-BE49-F238E27FC236}">
                      <a16:creationId xmlns:a16="http://schemas.microsoft.com/office/drawing/2014/main" id="{FE0E5829-EE52-DA42-BDB4-77F2BEB611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DD0D6B63-1A98-F340-849F-F6517520DC95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7593" y="1691482"/>
                    <a:ext cx="1176171" cy="31253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71" name="Rectangle 570">
                    <a:extLst>
                      <a:ext uri="{FF2B5EF4-FFF2-40B4-BE49-F238E27FC236}">
                        <a16:creationId xmlns:a16="http://schemas.microsoft.com/office/drawing/2014/main" id="{5284B3F6-6889-B749-AC78-8BE0B5F588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3810" y="1736533"/>
                    <a:ext cx="1179954" cy="1126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72" name="Oval 571">
                    <a:extLst>
                      <a:ext uri="{FF2B5EF4-FFF2-40B4-BE49-F238E27FC236}">
                        <a16:creationId xmlns:a16="http://schemas.microsoft.com/office/drawing/2014/main" id="{D69732D5-99E4-914E-B07D-39C311B6376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93810" y="1564780"/>
                    <a:ext cx="1176174" cy="312535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73" name="Freeform 572">
                    <a:extLst>
                      <a:ext uri="{FF2B5EF4-FFF2-40B4-BE49-F238E27FC236}">
                        <a16:creationId xmlns:a16="http://schemas.microsoft.com/office/drawing/2014/main" id="{C3EB7B5D-B78F-274E-A202-35AAB2E9D5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2582" y="1671774"/>
                    <a:ext cx="578630" cy="154859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74" name="Freeform 573">
                    <a:extLst>
                      <a:ext uri="{FF2B5EF4-FFF2-40B4-BE49-F238E27FC236}">
                        <a16:creationId xmlns:a16="http://schemas.microsoft.com/office/drawing/2014/main" id="{3F6AA8E1-8848-1D43-B107-32556CBF88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5852" y="1629538"/>
                    <a:ext cx="695871" cy="109811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75" name="Freeform 574">
                    <a:extLst>
                      <a:ext uri="{FF2B5EF4-FFF2-40B4-BE49-F238E27FC236}">
                        <a16:creationId xmlns:a16="http://schemas.microsoft.com/office/drawing/2014/main" id="{7BD874F9-A23D-F246-B591-A9A7285FF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3464" y="1722455"/>
                    <a:ext cx="257170" cy="95732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76" name="Freeform 575">
                    <a:extLst>
                      <a:ext uri="{FF2B5EF4-FFF2-40B4-BE49-F238E27FC236}">
                        <a16:creationId xmlns:a16="http://schemas.microsoft.com/office/drawing/2014/main" id="{5E7B3BA7-80F7-8842-A2D5-D583AFE93F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288" y="1725270"/>
                    <a:ext cx="245825" cy="95732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577" name="Straight Connector 576">
                    <a:extLst>
                      <a:ext uri="{FF2B5EF4-FFF2-40B4-BE49-F238E27FC236}">
                        <a16:creationId xmlns:a16="http://schemas.microsoft.com/office/drawing/2014/main" id="{44BCFBB8-E3CD-9E43-A3EE-9F2DDA783E54}"/>
                      </a:ext>
                    </a:extLst>
                  </p:cNvPr>
                  <p:cNvCxnSpPr>
                    <a:endCxn id="572" idx="2"/>
                  </p:cNvCxnSpPr>
                  <p:nvPr/>
                </p:nvCxnSpPr>
                <p:spPr bwMode="auto">
                  <a:xfrm flipH="1" flipV="1">
                    <a:off x="2193810" y="1722455"/>
                    <a:ext cx="3783" cy="121071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>
                    <a:extLst>
                      <a:ext uri="{FF2B5EF4-FFF2-40B4-BE49-F238E27FC236}">
                        <a16:creationId xmlns:a16="http://schemas.microsoft.com/office/drawing/2014/main" id="{AE05A5EF-4FC0-FE49-A326-C2B2AC6E7616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69984" y="1728087"/>
                    <a:ext cx="3781" cy="121071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2" name="Group 48257">
                <a:extLst>
                  <a:ext uri="{FF2B5EF4-FFF2-40B4-BE49-F238E27FC236}">
                    <a16:creationId xmlns:a16="http://schemas.microsoft.com/office/drawing/2014/main" id="{16741D6B-ECA8-354B-A8F4-94389A9C2B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CB8F717E-708C-5C44-9F92-2F85AC52479C}"/>
                    </a:ext>
                  </a:extLst>
                </p:cNvPr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CDB21307-E914-D249-91B3-08B414CD9F84}"/>
                    </a:ext>
                  </a:extLst>
                </p:cNvPr>
                <p:cNvCxnSpPr/>
                <p:nvPr/>
              </p:nvCxnSpPr>
              <p:spPr bwMode="auto">
                <a:xfrm flipH="1">
                  <a:off x="6060856" y="4006928"/>
                  <a:ext cx="1588" cy="13652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50" name="Group 607">
                  <a:extLst>
                    <a:ext uri="{FF2B5EF4-FFF2-40B4-BE49-F238E27FC236}">
                      <a16:creationId xmlns:a16="http://schemas.microsoft.com/office/drawing/2014/main" id="{F30657CF-FD40-284D-AC9B-D78387EBE2C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616" name="Oval 615">
                    <a:extLst>
                      <a:ext uri="{FF2B5EF4-FFF2-40B4-BE49-F238E27FC236}">
                        <a16:creationId xmlns:a16="http://schemas.microsoft.com/office/drawing/2014/main" id="{5DD57288-24E8-4140-ACC1-B6155637B109}"/>
                      </a:ext>
                    </a:extLst>
                  </p:cNvPr>
                  <p:cNvSpPr/>
                  <p:nvPr/>
                </p:nvSpPr>
                <p:spPr>
                  <a:xfrm>
                    <a:off x="4123648" y="3719862"/>
                    <a:ext cx="568661" cy="22552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8F123247-7FB6-C54A-BDBD-A843FEF352CE}"/>
                      </a:ext>
                    </a:extLst>
                  </p:cNvPr>
                  <p:cNvSpPr/>
                  <p:nvPr/>
                </p:nvSpPr>
                <p:spPr>
                  <a:xfrm>
                    <a:off x="4123648" y="3719862"/>
                    <a:ext cx="568661" cy="111550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18" name="Oval 617">
                    <a:extLst>
                      <a:ext uri="{FF2B5EF4-FFF2-40B4-BE49-F238E27FC236}">
                        <a16:creationId xmlns:a16="http://schemas.microsoft.com/office/drawing/2014/main" id="{A9916EA3-47CB-2E4E-B6B9-7B9BCE5130E9}"/>
                      </a:ext>
                    </a:extLst>
                  </p:cNvPr>
                  <p:cNvSpPr/>
                  <p:nvPr/>
                </p:nvSpPr>
                <p:spPr>
                  <a:xfrm>
                    <a:off x="4123648" y="3605886"/>
                    <a:ext cx="568661" cy="225526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0A0BDBD8-CB82-2E40-A6FB-688A5D474009}"/>
                      </a:ext>
                    </a:extLst>
                  </p:cNvPr>
                  <p:cNvCxnSpPr/>
                  <p:nvPr/>
                </p:nvCxnSpPr>
                <p:spPr>
                  <a:xfrm>
                    <a:off x="4692309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470421A3-828F-E044-8E3D-990AB08E44B9}"/>
                      </a:ext>
                    </a:extLst>
                  </p:cNvPr>
                  <p:cNvCxnSpPr/>
                  <p:nvPr/>
                </p:nvCxnSpPr>
                <p:spPr>
                  <a:xfrm>
                    <a:off x="4123648" y="3719862"/>
                    <a:ext cx="0" cy="11155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51E92425-0B94-7B42-982B-C67630859B05}"/>
                    </a:ext>
                  </a:extLst>
                </p:cNvPr>
                <p:cNvSpPr/>
                <p:nvPr/>
              </p:nvSpPr>
              <p:spPr bwMode="auto">
                <a:xfrm>
                  <a:off x="5554395" y="4562537"/>
                  <a:ext cx="496935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54D89966-496D-F948-9F01-7BAF8AE56DA4}"/>
                    </a:ext>
                  </a:extLst>
                </p:cNvPr>
                <p:cNvCxnSpPr/>
                <p:nvPr/>
              </p:nvCxnSpPr>
              <p:spPr bwMode="auto">
                <a:xfrm flipH="1">
                  <a:off x="5548045" y="4014865"/>
                  <a:ext cx="3175" cy="145093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53" name="Group 595">
                  <a:extLst>
                    <a:ext uri="{FF2B5EF4-FFF2-40B4-BE49-F238E27FC236}">
                      <a16:creationId xmlns:a16="http://schemas.microsoft.com/office/drawing/2014/main" id="{D0A2AE00-102B-F440-BF4C-6674D728D9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97" name="Oval 596">
                    <a:extLst>
                      <a:ext uri="{FF2B5EF4-FFF2-40B4-BE49-F238E27FC236}">
                        <a16:creationId xmlns:a16="http://schemas.microsoft.com/office/drawing/2014/main" id="{93B55874-139C-5C49-87DF-1CAD8D87989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6525" y="1691486"/>
                    <a:ext cx="1195082" cy="31253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D0CA1843-C215-E74E-AEE9-23CC319C4C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2745" y="1736536"/>
                    <a:ext cx="1198863" cy="11262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5E2C0969-0F2F-824D-A560-4FB570DBB451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2745" y="1564781"/>
                    <a:ext cx="1195082" cy="3125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00" name="Freeform 599">
                    <a:extLst>
                      <a:ext uri="{FF2B5EF4-FFF2-40B4-BE49-F238E27FC236}">
                        <a16:creationId xmlns:a16="http://schemas.microsoft.com/office/drawing/2014/main" id="{AB296887-97AA-0D4A-B2AF-9D933C45BB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078" y="1671776"/>
                    <a:ext cx="582413" cy="154861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01" name="Freeform 600">
                    <a:extLst>
                      <a:ext uri="{FF2B5EF4-FFF2-40B4-BE49-F238E27FC236}">
                        <a16:creationId xmlns:a16="http://schemas.microsoft.com/office/drawing/2014/main" id="{1CDB2D4D-46BC-7140-B59F-A5FB5B8A98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567" y="1629542"/>
                    <a:ext cx="703434" cy="109809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id="{86475931-9FCD-954B-A794-956F64332B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9960" y="1722457"/>
                    <a:ext cx="260953" cy="95732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id="{AF3DA1EA-8601-5B49-9D4F-79C03F71DA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223" y="1725274"/>
                    <a:ext cx="253386" cy="95732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604" name="Straight Connector 603">
                    <a:extLst>
                      <a:ext uri="{FF2B5EF4-FFF2-40B4-BE49-F238E27FC236}">
                        <a16:creationId xmlns:a16="http://schemas.microsoft.com/office/drawing/2014/main" id="{FBF558AD-7FB3-7E45-8E34-9A36CA280426}"/>
                      </a:ext>
                    </a:extLst>
                  </p:cNvPr>
                  <p:cNvCxnSpPr>
                    <a:endCxn id="599" idx="2"/>
                  </p:cNvCxnSpPr>
                  <p:nvPr/>
                </p:nvCxnSpPr>
                <p:spPr bwMode="auto">
                  <a:xfrm flipH="1" flipV="1">
                    <a:off x="2182745" y="1722457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>
                    <a:extLst>
                      <a:ext uri="{FF2B5EF4-FFF2-40B4-BE49-F238E27FC236}">
                        <a16:creationId xmlns:a16="http://schemas.microsoft.com/office/drawing/2014/main" id="{1E4F8B2E-3262-C948-A338-D1892D68C480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7827" y="1728088"/>
                    <a:ext cx="3781" cy="121073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823" name="Group 48258">
                <a:extLst>
                  <a:ext uri="{FF2B5EF4-FFF2-40B4-BE49-F238E27FC236}">
                    <a16:creationId xmlns:a16="http://schemas.microsoft.com/office/drawing/2014/main" id="{D9A26E5A-3448-2B45-8BA6-8D419A3301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2F377DFF-B12B-1444-9743-A0A998DCC5E3}"/>
                    </a:ext>
                  </a:extLst>
                </p:cNvPr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>
                  <a:gsLst>
                    <a:gs pos="100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800B61E6-94FE-1C41-9C7A-28DC0430541C}"/>
                    </a:ext>
                  </a:extLst>
                </p:cNvPr>
                <p:cNvCxnSpPr/>
                <p:nvPr/>
              </p:nvCxnSpPr>
              <p:spPr bwMode="auto">
                <a:xfrm flipH="1">
                  <a:off x="7059491" y="3994228"/>
                  <a:ext cx="1587" cy="136679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28" name="Group 634">
                  <a:extLst>
                    <a:ext uri="{FF2B5EF4-FFF2-40B4-BE49-F238E27FC236}">
                      <a16:creationId xmlns:a16="http://schemas.microsoft.com/office/drawing/2014/main" id="{B67202A7-49A5-5748-8C03-A9DF50BA1B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5DC6CF48-2FBE-7B4E-BB56-CFAFE6CB7BFA}"/>
                      </a:ext>
                    </a:extLst>
                  </p:cNvPr>
                  <p:cNvSpPr/>
                  <p:nvPr/>
                </p:nvSpPr>
                <p:spPr>
                  <a:xfrm>
                    <a:off x="4123755" y="3720075"/>
                    <a:ext cx="572215" cy="225312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284EDE7E-2E5E-1641-B49F-27B5B9B66FF1}"/>
                      </a:ext>
                    </a:extLst>
                  </p:cNvPr>
                  <p:cNvSpPr/>
                  <p:nvPr/>
                </p:nvSpPr>
                <p:spPr>
                  <a:xfrm>
                    <a:off x="4123755" y="3720075"/>
                    <a:ext cx="572215" cy="11144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F3F2541B-950C-DC41-89BA-C6CAD349FE92}"/>
                      </a:ext>
                    </a:extLst>
                  </p:cNvPr>
                  <p:cNvSpPr/>
                  <p:nvPr/>
                </p:nvSpPr>
                <p:spPr>
                  <a:xfrm>
                    <a:off x="4123755" y="3606209"/>
                    <a:ext cx="572215" cy="22531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  <a:alpha val="5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646" name="Straight Connector 645">
                    <a:extLst>
                      <a:ext uri="{FF2B5EF4-FFF2-40B4-BE49-F238E27FC236}">
                        <a16:creationId xmlns:a16="http://schemas.microsoft.com/office/drawing/2014/main" id="{D2AF2E69-7E2C-5345-A4FE-CC9D9E233DAD}"/>
                      </a:ext>
                    </a:extLst>
                  </p:cNvPr>
                  <p:cNvCxnSpPr/>
                  <p:nvPr/>
                </p:nvCxnSpPr>
                <p:spPr>
                  <a:xfrm>
                    <a:off x="4695971" y="3720075"/>
                    <a:ext cx="0" cy="1114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>
                    <a:extLst>
                      <a:ext uri="{FF2B5EF4-FFF2-40B4-BE49-F238E27FC236}">
                        <a16:creationId xmlns:a16="http://schemas.microsoft.com/office/drawing/2014/main" id="{AD35B820-F1B4-DF47-9FCE-3A1240740038}"/>
                      </a:ext>
                    </a:extLst>
                  </p:cNvPr>
                  <p:cNvCxnSpPr/>
                  <p:nvPr/>
                </p:nvCxnSpPr>
                <p:spPr>
                  <a:xfrm>
                    <a:off x="4123755" y="3720075"/>
                    <a:ext cx="0" cy="11144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4B39A095-8918-0541-AB30-699DF12D6B81}"/>
                    </a:ext>
                  </a:extLst>
                </p:cNvPr>
                <p:cNvSpPr/>
                <p:nvPr/>
              </p:nvSpPr>
              <p:spPr bwMode="auto">
                <a:xfrm>
                  <a:off x="6549853" y="4551424"/>
                  <a:ext cx="500112" cy="81277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  <a:alpha val="62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9DEE54A9-FBEA-304E-93F3-78D7E991E7D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43503" y="4002165"/>
                  <a:ext cx="3175" cy="14525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831" name="Group 622">
                  <a:extLst>
                    <a:ext uri="{FF2B5EF4-FFF2-40B4-BE49-F238E27FC236}">
                      <a16:creationId xmlns:a16="http://schemas.microsoft.com/office/drawing/2014/main" id="{DAE02088-DA3A-7A42-9F83-C8AA27ABE3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0A8562F6-7C20-274D-8EC3-EBFA6EEE0C43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6754" y="1691365"/>
                    <a:ext cx="1195082" cy="32067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75000"/>
                        </a:schemeClr>
                      </a:gs>
                      <a:gs pos="31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bg1"/>
                      </a:gs>
                    </a:gsLst>
                    <a:lin ang="16200000" scaled="0"/>
                    <a:tileRect/>
                  </a:gradFill>
                  <a:ln w="635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7C1B3C16-6945-A048-93A1-CE01091163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2971" y="1736373"/>
                    <a:ext cx="1198865" cy="112518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2">
                          <a:lumMod val="40000"/>
                          <a:lumOff val="60000"/>
                        </a:schemeClr>
                      </a:gs>
                      <a:gs pos="5400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>
                          <a:lumMod val="75000"/>
                        </a:schemeClr>
                      </a:gs>
                    </a:gsLst>
                    <a:lin ang="16200000" scaled="0"/>
                  </a:gradFill>
                  <a:ln w="254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26" name="Oval 625">
                    <a:extLst>
                      <a:ext uri="{FF2B5EF4-FFF2-40B4-BE49-F238E27FC236}">
                        <a16:creationId xmlns:a16="http://schemas.microsoft.com/office/drawing/2014/main" id="{32E7FFC9-C0BD-7D49-967A-68FD49913293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2971" y="1564781"/>
                    <a:ext cx="1195082" cy="31505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635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 dirty="0">
                      <a:ln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6B6B6DAC-032B-7345-846D-2EEEC716EB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306" y="1671674"/>
                    <a:ext cx="582413" cy="157526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28" name="Freeform 627">
                    <a:extLst>
                      <a:ext uri="{FF2B5EF4-FFF2-40B4-BE49-F238E27FC236}">
                        <a16:creationId xmlns:a16="http://schemas.microsoft.com/office/drawing/2014/main" id="{827592EF-43AF-014C-93D2-377E36C917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8796" y="1629480"/>
                    <a:ext cx="703434" cy="112518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29" name="Freeform 628">
                    <a:extLst>
                      <a:ext uri="{FF2B5EF4-FFF2-40B4-BE49-F238E27FC236}">
                        <a16:creationId xmlns:a16="http://schemas.microsoft.com/office/drawing/2014/main" id="{DD061D21-FEBA-5548-A711-7990D7314F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0188" y="1725121"/>
                    <a:ext cx="260950" cy="95641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630" name="Freeform 629">
                    <a:extLst>
                      <a:ext uri="{FF2B5EF4-FFF2-40B4-BE49-F238E27FC236}">
                        <a16:creationId xmlns:a16="http://schemas.microsoft.com/office/drawing/2014/main" id="{FF840C6D-48F0-9D4E-AC7E-36DF7B95D8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449" y="1727933"/>
                    <a:ext cx="253389" cy="92829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cxnSp>
                <p:nvCxnSpPr>
                  <p:cNvPr id="631" name="Straight Connector 630">
                    <a:extLst>
                      <a:ext uri="{FF2B5EF4-FFF2-40B4-BE49-F238E27FC236}">
                        <a16:creationId xmlns:a16="http://schemas.microsoft.com/office/drawing/2014/main" id="{466DB1A2-7181-4F46-826D-BA8D7D6BD4D0}"/>
                      </a:ext>
                    </a:extLst>
                  </p:cNvPr>
                  <p:cNvCxnSpPr>
                    <a:endCxn id="626" idx="2"/>
                  </p:cNvCxnSpPr>
                  <p:nvPr/>
                </p:nvCxnSpPr>
                <p:spPr bwMode="auto">
                  <a:xfrm flipH="1" flipV="1">
                    <a:off x="2182971" y="1722307"/>
                    <a:ext cx="3783" cy="120958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55402E2E-FBE8-2D45-9AD4-FF81BA26666D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8053" y="1730747"/>
                    <a:ext cx="3783" cy="120956"/>
                  </a:xfrm>
                  <a:prstGeom prst="line">
                    <a:avLst/>
                  </a:prstGeom>
                  <a:ln w="6350" cmpd="sng">
                    <a:solidFill>
                      <a:schemeClr val="tx1"/>
                    </a:solidFill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0693" name="Group 27">
              <a:extLst>
                <a:ext uri="{FF2B5EF4-FFF2-40B4-BE49-F238E27FC236}">
                  <a16:creationId xmlns:a16="http://schemas.microsoft.com/office/drawing/2014/main" id="{B53CAD33-2B74-3E43-926C-06761E8174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391" name="Freeform 390">
                <a:extLst>
                  <a:ext uri="{FF2B5EF4-FFF2-40B4-BE49-F238E27FC236}">
                    <a16:creationId xmlns:a16="http://schemas.microsoft.com/office/drawing/2014/main" id="{290E713F-C06A-7942-8E29-656B9650FC60}"/>
                  </a:ext>
                </a:extLst>
              </p:cNvPr>
              <p:cNvSpPr/>
              <p:nvPr/>
            </p:nvSpPr>
            <p:spPr>
              <a:xfrm>
                <a:off x="2382262" y="2440634"/>
                <a:ext cx="296891" cy="1743024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392" name="Freeform 391">
                <a:extLst>
                  <a:ext uri="{FF2B5EF4-FFF2-40B4-BE49-F238E27FC236}">
                    <a16:creationId xmlns:a16="http://schemas.microsoft.com/office/drawing/2014/main" id="{DF85ACBF-F1FA-DE4D-8316-51A20EF7F516}"/>
                  </a:ext>
                </a:extLst>
              </p:cNvPr>
              <p:cNvSpPr/>
              <p:nvPr/>
            </p:nvSpPr>
            <p:spPr>
              <a:xfrm flipH="1">
                <a:off x="6411729" y="2435872"/>
                <a:ext cx="385799" cy="2300219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069D7292-1D7E-0541-8259-F2469BA600FE}"/>
                  </a:ext>
                </a:extLst>
              </p:cNvPr>
              <p:cNvCxnSpPr/>
              <p:nvPr/>
            </p:nvCxnSpPr>
            <p:spPr>
              <a:xfrm flipV="1">
                <a:off x="5790955" y="2688277"/>
                <a:ext cx="9526" cy="2062102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FEB67182-0E06-C54B-BE34-FE7637992993}"/>
                  </a:ext>
                </a:extLst>
              </p:cNvPr>
              <p:cNvCxnSpPr/>
              <p:nvPr/>
            </p:nvCxnSpPr>
            <p:spPr>
              <a:xfrm flipV="1">
                <a:off x="4598627" y="2708914"/>
                <a:ext cx="19052" cy="2036702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860F86CA-7D21-E041-8114-18FD173FECE0}"/>
                  </a:ext>
                </a:extLst>
              </p:cNvPr>
              <p:cNvCxnSpPr/>
              <p:nvPr/>
            </p:nvCxnSpPr>
            <p:spPr>
              <a:xfrm flipH="1" flipV="1">
                <a:off x="3807976" y="2762887"/>
                <a:ext cx="9526" cy="1982729"/>
              </a:xfrm>
              <a:prstGeom prst="straightConnector1">
                <a:avLst/>
              </a:prstGeom>
              <a:ln w="31750">
                <a:solidFill>
                  <a:srgbClr val="CC0000"/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4" name="Group 347">
              <a:extLst>
                <a:ext uri="{FF2B5EF4-FFF2-40B4-BE49-F238E27FC236}">
                  <a16:creationId xmlns:a16="http://schemas.microsoft.com/office/drawing/2014/main" id="{F3CDD051-6638-0642-A2A2-B69E512DC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B0CEE794-4CD0-C14C-AE06-253CD3B634F0}"/>
                  </a:ext>
                </a:extLst>
              </p:cNvPr>
              <p:cNvSpPr/>
              <p:nvPr/>
            </p:nvSpPr>
            <p:spPr bwMode="auto">
              <a:xfrm flipV="1">
                <a:off x="1873645" y="1692604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6BF5EA3F-D33F-3247-9633-D3C70715EA66}"/>
                  </a:ext>
                </a:extLst>
              </p:cNvPr>
              <p:cNvSpPr/>
              <p:nvPr/>
            </p:nvSpPr>
            <p:spPr bwMode="auto">
              <a:xfrm>
                <a:off x="1870604" y="1738445"/>
                <a:ext cx="1128465" cy="11746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3135462B-F78D-CA4D-BAE2-50C092A366EE}"/>
                  </a:ext>
                </a:extLst>
              </p:cNvPr>
              <p:cNvSpPr/>
              <p:nvPr/>
            </p:nvSpPr>
            <p:spPr bwMode="auto">
              <a:xfrm flipV="1">
                <a:off x="1870604" y="1575138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6" name="Freeform 365">
                <a:extLst>
                  <a:ext uri="{FF2B5EF4-FFF2-40B4-BE49-F238E27FC236}">
                    <a16:creationId xmlns:a16="http://schemas.microsoft.com/office/drawing/2014/main" id="{B7B2D87F-20F2-614F-B966-9459094CDF01}"/>
                  </a:ext>
                </a:extLst>
              </p:cNvPr>
              <p:cNvSpPr/>
              <p:nvPr/>
            </p:nvSpPr>
            <p:spPr bwMode="auto">
              <a:xfrm>
                <a:off x="2159564" y="1672549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04888698-01C9-DB4F-9EC0-5E4D9A918E4B}"/>
                  </a:ext>
                </a:extLst>
              </p:cNvPr>
              <p:cNvSpPr/>
              <p:nvPr/>
            </p:nvSpPr>
            <p:spPr bwMode="auto">
              <a:xfrm>
                <a:off x="2101773" y="1632439"/>
                <a:ext cx="663088" cy="11173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5C20F155-345A-2B46-A15C-D0D6DF4A0AE3}"/>
                  </a:ext>
                </a:extLst>
              </p:cNvPr>
              <p:cNvSpPr/>
              <p:nvPr/>
            </p:nvSpPr>
            <p:spPr bwMode="auto">
              <a:xfrm>
                <a:off x="2536733" y="1726985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28D5EA28-A1E3-A043-BD68-8D4CF5794726}"/>
                  </a:ext>
                </a:extLst>
              </p:cNvPr>
              <p:cNvSpPr/>
              <p:nvPr/>
            </p:nvSpPr>
            <p:spPr bwMode="auto">
              <a:xfrm>
                <a:off x="2089606" y="1729850"/>
                <a:ext cx="240292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66DB47D4-42E4-924D-B46E-325FFB7E5CB7}"/>
                  </a:ext>
                </a:extLst>
              </p:cNvPr>
              <p:cNvCxnSpPr>
                <a:endCxn id="365" idx="2"/>
              </p:cNvCxnSpPr>
              <p:nvPr/>
            </p:nvCxnSpPr>
            <p:spPr bwMode="auto">
              <a:xfrm flipH="1" flipV="1">
                <a:off x="1870604" y="1735581"/>
                <a:ext cx="3041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EE4CBFA-DCAF-E84E-B812-EA5BDD7ACE67}"/>
                  </a:ext>
                </a:extLst>
              </p:cNvPr>
              <p:cNvCxnSpPr/>
              <p:nvPr/>
            </p:nvCxnSpPr>
            <p:spPr bwMode="auto">
              <a:xfrm flipH="1" flipV="1">
                <a:off x="2996029" y="1732715"/>
                <a:ext cx="3041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5" name="Group 347">
              <a:extLst>
                <a:ext uri="{FF2B5EF4-FFF2-40B4-BE49-F238E27FC236}">
                  <a16:creationId xmlns:a16="http://schemas.microsoft.com/office/drawing/2014/main" id="{F5C7782E-1815-1745-9F3E-B3FB6F74AB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908650B-260B-2344-8407-DB288BDED234}"/>
                  </a:ext>
                </a:extLst>
              </p:cNvPr>
              <p:cNvSpPr/>
              <p:nvPr/>
            </p:nvSpPr>
            <p:spPr bwMode="auto">
              <a:xfrm flipV="1">
                <a:off x="1873247" y="1694073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E0E27DE-5485-FD49-B821-90F977A2DD9D}"/>
                  </a:ext>
                </a:extLst>
              </p:cNvPr>
              <p:cNvSpPr/>
              <p:nvPr/>
            </p:nvSpPr>
            <p:spPr bwMode="auto">
              <a:xfrm>
                <a:off x="1870204" y="1739914"/>
                <a:ext cx="1128467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DE5C830A-96F8-EF4C-879F-B497D7F12238}"/>
                  </a:ext>
                </a:extLst>
              </p:cNvPr>
              <p:cNvSpPr/>
              <p:nvPr/>
            </p:nvSpPr>
            <p:spPr bwMode="auto">
              <a:xfrm flipV="1">
                <a:off x="1870204" y="1576605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359B84A5-9AC1-2F4C-BDDD-68F9ABBBEA31}"/>
                  </a:ext>
                </a:extLst>
              </p:cNvPr>
              <p:cNvSpPr/>
              <p:nvPr/>
            </p:nvSpPr>
            <p:spPr bwMode="auto">
              <a:xfrm>
                <a:off x="2159165" y="1674017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BF401871-F0E1-AE4C-9548-B58D6FAC9E0E}"/>
                  </a:ext>
                </a:extLst>
              </p:cNvPr>
              <p:cNvSpPr/>
              <p:nvPr/>
            </p:nvSpPr>
            <p:spPr bwMode="auto">
              <a:xfrm>
                <a:off x="2101372" y="1633906"/>
                <a:ext cx="663088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445BEA7F-FD77-9A47-8208-59AC10B80E37}"/>
                  </a:ext>
                </a:extLst>
              </p:cNvPr>
              <p:cNvSpPr/>
              <p:nvPr/>
            </p:nvSpPr>
            <p:spPr bwMode="auto">
              <a:xfrm>
                <a:off x="2536334" y="1728454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944E07BC-27C8-5F40-B4CD-E3DDDDA2AF5D}"/>
                  </a:ext>
                </a:extLst>
              </p:cNvPr>
              <p:cNvSpPr/>
              <p:nvPr/>
            </p:nvSpPr>
            <p:spPr bwMode="auto">
              <a:xfrm>
                <a:off x="2089205" y="1731318"/>
                <a:ext cx="240294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E2CCEBE9-7795-C041-858E-4A0BB24225A1}"/>
                  </a:ext>
                </a:extLst>
              </p:cNvPr>
              <p:cNvCxnSpPr>
                <a:endCxn id="375" idx="2"/>
              </p:cNvCxnSpPr>
              <p:nvPr/>
            </p:nvCxnSpPr>
            <p:spPr bwMode="auto">
              <a:xfrm flipH="1" flipV="1">
                <a:off x="1870204" y="1737048"/>
                <a:ext cx="3043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ED0CE14F-262B-AA48-B9A7-AC8109C80EBC}"/>
                  </a:ext>
                </a:extLst>
              </p:cNvPr>
              <p:cNvCxnSpPr/>
              <p:nvPr/>
            </p:nvCxnSpPr>
            <p:spPr bwMode="auto">
              <a:xfrm flipH="1" flipV="1">
                <a:off x="2995628" y="1734184"/>
                <a:ext cx="3043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6" name="Group 347">
              <a:extLst>
                <a:ext uri="{FF2B5EF4-FFF2-40B4-BE49-F238E27FC236}">
                  <a16:creationId xmlns:a16="http://schemas.microsoft.com/office/drawing/2014/main" id="{A88D396A-A7B5-C645-AD44-4D8F3840F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711973A1-8FBB-C543-AEF0-C0715B50EBBC}"/>
                  </a:ext>
                </a:extLst>
              </p:cNvPr>
              <p:cNvSpPr/>
              <p:nvPr/>
            </p:nvSpPr>
            <p:spPr bwMode="auto">
              <a:xfrm flipV="1">
                <a:off x="1875835" y="1693813"/>
                <a:ext cx="1122383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4BE84794-C865-924E-8357-569777DFEA2E}"/>
                  </a:ext>
                </a:extLst>
              </p:cNvPr>
              <p:cNvSpPr/>
              <p:nvPr/>
            </p:nvSpPr>
            <p:spPr bwMode="auto">
              <a:xfrm>
                <a:off x="1872794" y="1739654"/>
                <a:ext cx="1125424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72A6AA76-FC1F-5E44-B2C2-61358ECAAB31}"/>
                  </a:ext>
                </a:extLst>
              </p:cNvPr>
              <p:cNvSpPr/>
              <p:nvPr/>
            </p:nvSpPr>
            <p:spPr bwMode="auto">
              <a:xfrm flipV="1">
                <a:off x="1872794" y="1576345"/>
                <a:ext cx="1122382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321B5E18-98B5-C34E-94BE-C1E554E6FD8C}"/>
                  </a:ext>
                </a:extLst>
              </p:cNvPr>
              <p:cNvSpPr/>
              <p:nvPr/>
            </p:nvSpPr>
            <p:spPr bwMode="auto">
              <a:xfrm>
                <a:off x="2161754" y="1673757"/>
                <a:ext cx="544463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87" name="Freeform 386">
                <a:extLst>
                  <a:ext uri="{FF2B5EF4-FFF2-40B4-BE49-F238E27FC236}">
                    <a16:creationId xmlns:a16="http://schemas.microsoft.com/office/drawing/2014/main" id="{61B7F5AC-2C90-F742-B74D-D3389D84581A}"/>
                  </a:ext>
                </a:extLst>
              </p:cNvPr>
              <p:cNvSpPr/>
              <p:nvPr/>
            </p:nvSpPr>
            <p:spPr bwMode="auto">
              <a:xfrm>
                <a:off x="2103963" y="1633646"/>
                <a:ext cx="660045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E10FE5D3-D337-884F-8AAD-CB3746FAACC1}"/>
                  </a:ext>
                </a:extLst>
              </p:cNvPr>
              <p:cNvSpPr/>
              <p:nvPr/>
            </p:nvSpPr>
            <p:spPr bwMode="auto">
              <a:xfrm>
                <a:off x="2535882" y="1728194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EDC0FE40-4568-CD46-BFFA-62D533222787}"/>
                  </a:ext>
                </a:extLst>
              </p:cNvPr>
              <p:cNvSpPr/>
              <p:nvPr/>
            </p:nvSpPr>
            <p:spPr bwMode="auto">
              <a:xfrm>
                <a:off x="2091796" y="1731058"/>
                <a:ext cx="240292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0725287-E95F-CA4A-8426-690474F36F28}"/>
                  </a:ext>
                </a:extLst>
              </p:cNvPr>
              <p:cNvCxnSpPr>
                <a:endCxn id="385" idx="2"/>
              </p:cNvCxnSpPr>
              <p:nvPr/>
            </p:nvCxnSpPr>
            <p:spPr bwMode="auto">
              <a:xfrm flipH="1" flipV="1">
                <a:off x="1872794" y="1736788"/>
                <a:ext cx="3041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5D79666B-37B3-8B4A-8DDE-13354B978B27}"/>
                  </a:ext>
                </a:extLst>
              </p:cNvPr>
              <p:cNvCxnSpPr/>
              <p:nvPr/>
            </p:nvCxnSpPr>
            <p:spPr bwMode="auto">
              <a:xfrm flipH="1" flipV="1">
                <a:off x="2995176" y="1733924"/>
                <a:ext cx="3043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7" name="Group 347">
              <a:extLst>
                <a:ext uri="{FF2B5EF4-FFF2-40B4-BE49-F238E27FC236}">
                  <a16:creationId xmlns:a16="http://schemas.microsoft.com/office/drawing/2014/main" id="{83C1B157-ED3F-A64F-B5A1-33BBF434F7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C085CBA6-DF27-8A47-8F1A-E7EA241E757C}"/>
                  </a:ext>
                </a:extLst>
              </p:cNvPr>
              <p:cNvSpPr/>
              <p:nvPr/>
            </p:nvSpPr>
            <p:spPr bwMode="auto">
              <a:xfrm flipV="1">
                <a:off x="1874799" y="1694452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600281AB-46C8-A147-9B53-883CD7619262}"/>
                  </a:ext>
                </a:extLst>
              </p:cNvPr>
              <p:cNvSpPr/>
              <p:nvPr/>
            </p:nvSpPr>
            <p:spPr bwMode="auto">
              <a:xfrm>
                <a:off x="1871758" y="1740293"/>
                <a:ext cx="1128465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8F19AA6B-D97B-BC47-9C07-4F0E595E15EA}"/>
                  </a:ext>
                </a:extLst>
              </p:cNvPr>
              <p:cNvSpPr/>
              <p:nvPr/>
            </p:nvSpPr>
            <p:spPr bwMode="auto">
              <a:xfrm flipV="1">
                <a:off x="1871758" y="1576984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7" name="Freeform 416">
                <a:extLst>
                  <a:ext uri="{FF2B5EF4-FFF2-40B4-BE49-F238E27FC236}">
                    <a16:creationId xmlns:a16="http://schemas.microsoft.com/office/drawing/2014/main" id="{276680FF-80EE-7D4D-8366-96D2D0EBB903}"/>
                  </a:ext>
                </a:extLst>
              </p:cNvPr>
              <p:cNvSpPr/>
              <p:nvPr/>
            </p:nvSpPr>
            <p:spPr bwMode="auto">
              <a:xfrm>
                <a:off x="2160717" y="1674396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4D073C5C-36E0-8C41-AFD2-9172EF3FE16E}"/>
                  </a:ext>
                </a:extLst>
              </p:cNvPr>
              <p:cNvSpPr/>
              <p:nvPr/>
            </p:nvSpPr>
            <p:spPr bwMode="auto">
              <a:xfrm>
                <a:off x="2102926" y="1634285"/>
                <a:ext cx="663088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CFD90F2D-B47C-7046-9357-0C259DF11644}"/>
                  </a:ext>
                </a:extLst>
              </p:cNvPr>
              <p:cNvSpPr/>
              <p:nvPr/>
            </p:nvSpPr>
            <p:spPr bwMode="auto">
              <a:xfrm>
                <a:off x="2537886" y="1728833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596F7D21-CFBD-D24B-8378-4C161C953BF0}"/>
                  </a:ext>
                </a:extLst>
              </p:cNvPr>
              <p:cNvSpPr/>
              <p:nvPr/>
            </p:nvSpPr>
            <p:spPr bwMode="auto">
              <a:xfrm>
                <a:off x="2090759" y="1731697"/>
                <a:ext cx="240292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40AE3C91-AD08-E84F-981B-E1986C4EDB65}"/>
                  </a:ext>
                </a:extLst>
              </p:cNvPr>
              <p:cNvCxnSpPr>
                <a:endCxn id="412" idx="2"/>
              </p:cNvCxnSpPr>
              <p:nvPr/>
            </p:nvCxnSpPr>
            <p:spPr bwMode="auto">
              <a:xfrm flipH="1" flipV="1">
                <a:off x="1871758" y="1737427"/>
                <a:ext cx="3041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17B82DAF-86E5-CE4E-9E3F-3A5A47CA0927}"/>
                  </a:ext>
                </a:extLst>
              </p:cNvPr>
              <p:cNvCxnSpPr/>
              <p:nvPr/>
            </p:nvCxnSpPr>
            <p:spPr bwMode="auto">
              <a:xfrm flipH="1" flipV="1">
                <a:off x="2997182" y="1734563"/>
                <a:ext cx="3041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8" name="Group 347">
              <a:extLst>
                <a:ext uri="{FF2B5EF4-FFF2-40B4-BE49-F238E27FC236}">
                  <a16:creationId xmlns:a16="http://schemas.microsoft.com/office/drawing/2014/main" id="{B525C186-213E-F548-B9D1-BEE8DB992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A8F2005-83AC-E247-B9EA-369E6F51DF2E}"/>
                  </a:ext>
                </a:extLst>
              </p:cNvPr>
              <p:cNvSpPr/>
              <p:nvPr/>
            </p:nvSpPr>
            <p:spPr bwMode="auto">
              <a:xfrm flipV="1">
                <a:off x="1875642" y="1693535"/>
                <a:ext cx="1125424" cy="3208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A8BD524D-AA12-6F4F-9EF9-09DDEDFD408F}"/>
                  </a:ext>
                </a:extLst>
              </p:cNvPr>
              <p:cNvSpPr/>
              <p:nvPr/>
            </p:nvSpPr>
            <p:spPr bwMode="auto">
              <a:xfrm>
                <a:off x="1872599" y="1739376"/>
                <a:ext cx="1128467" cy="11746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D7B24CCB-F5DE-9746-8865-5256372DE001}"/>
                  </a:ext>
                </a:extLst>
              </p:cNvPr>
              <p:cNvSpPr/>
              <p:nvPr/>
            </p:nvSpPr>
            <p:spPr bwMode="auto">
              <a:xfrm flipV="1">
                <a:off x="1872599" y="1576067"/>
                <a:ext cx="1125424" cy="32088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5" name="Freeform 434">
                <a:extLst>
                  <a:ext uri="{FF2B5EF4-FFF2-40B4-BE49-F238E27FC236}">
                    <a16:creationId xmlns:a16="http://schemas.microsoft.com/office/drawing/2014/main" id="{C8C1BF3B-0930-B04A-ACCA-24B743DFD914}"/>
                  </a:ext>
                </a:extLst>
              </p:cNvPr>
              <p:cNvSpPr/>
              <p:nvPr/>
            </p:nvSpPr>
            <p:spPr bwMode="auto">
              <a:xfrm>
                <a:off x="2161560" y="1673479"/>
                <a:ext cx="547504" cy="1604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36" name="Freeform 435">
                <a:extLst>
                  <a:ext uri="{FF2B5EF4-FFF2-40B4-BE49-F238E27FC236}">
                    <a16:creationId xmlns:a16="http://schemas.microsoft.com/office/drawing/2014/main" id="{4778E188-6BF4-2244-A2B3-74B92ABA276D}"/>
                  </a:ext>
                </a:extLst>
              </p:cNvPr>
              <p:cNvSpPr/>
              <p:nvPr/>
            </p:nvSpPr>
            <p:spPr bwMode="auto">
              <a:xfrm>
                <a:off x="2103767" y="1633368"/>
                <a:ext cx="663088" cy="11173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37" name="Freeform 436">
                <a:extLst>
                  <a:ext uri="{FF2B5EF4-FFF2-40B4-BE49-F238E27FC236}">
                    <a16:creationId xmlns:a16="http://schemas.microsoft.com/office/drawing/2014/main" id="{F9108086-F71B-7E4B-909D-878059491824}"/>
                  </a:ext>
                </a:extLst>
              </p:cNvPr>
              <p:cNvSpPr/>
              <p:nvPr/>
            </p:nvSpPr>
            <p:spPr bwMode="auto">
              <a:xfrm>
                <a:off x="2538729" y="1727916"/>
                <a:ext cx="243335" cy="97412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38" name="Freeform 437">
                <a:extLst>
                  <a:ext uri="{FF2B5EF4-FFF2-40B4-BE49-F238E27FC236}">
                    <a16:creationId xmlns:a16="http://schemas.microsoft.com/office/drawing/2014/main" id="{1E6593DF-C472-AB45-A034-437C00DF78F4}"/>
                  </a:ext>
                </a:extLst>
              </p:cNvPr>
              <p:cNvSpPr/>
              <p:nvPr/>
            </p:nvSpPr>
            <p:spPr bwMode="auto">
              <a:xfrm>
                <a:off x="2091601" y="1730780"/>
                <a:ext cx="240294" cy="97412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247BA713-F08A-134C-A2D9-2E0B02376A07}"/>
                  </a:ext>
                </a:extLst>
              </p:cNvPr>
              <p:cNvCxnSpPr>
                <a:endCxn id="434" idx="2"/>
              </p:cNvCxnSpPr>
              <p:nvPr/>
            </p:nvCxnSpPr>
            <p:spPr bwMode="auto">
              <a:xfrm flipH="1" flipV="1">
                <a:off x="1872599" y="1736510"/>
                <a:ext cx="3043" cy="12319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0CFD4250-2C1C-5241-8951-F97BB1F857FF}"/>
                  </a:ext>
                </a:extLst>
              </p:cNvPr>
              <p:cNvCxnSpPr/>
              <p:nvPr/>
            </p:nvCxnSpPr>
            <p:spPr bwMode="auto">
              <a:xfrm flipH="1" flipV="1">
                <a:off x="2998023" y="1733646"/>
                <a:ext cx="3043" cy="123196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99" name="Group 25">
              <a:extLst>
                <a:ext uri="{FF2B5EF4-FFF2-40B4-BE49-F238E27FC236}">
                  <a16:creationId xmlns:a16="http://schemas.microsoft.com/office/drawing/2014/main" id="{0370E08D-340E-AA48-89D9-238FD0DBB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6605" y="1753782"/>
              <a:ext cx="5094661" cy="2832835"/>
              <a:chOff x="1926606" y="2212227"/>
              <a:chExt cx="5094661" cy="2832835"/>
            </a:xfrm>
          </p:grpSpPr>
          <p:grpSp>
            <p:nvGrpSpPr>
              <p:cNvPr id="70736" name="Group 11">
                <a:extLst>
                  <a:ext uri="{FF2B5EF4-FFF2-40B4-BE49-F238E27FC236}">
                    <a16:creationId xmlns:a16="http://schemas.microsoft.com/office/drawing/2014/main" id="{BB9E512D-E38D-DB47-AD66-ACCBC8EC2C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5836" y="2212227"/>
                <a:ext cx="3597625" cy="493698"/>
                <a:chOff x="2705520" y="2010667"/>
                <a:chExt cx="3597625" cy="493698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E7D8B464-E5E6-DA41-B500-8300C0B6328A}"/>
                    </a:ext>
                  </a:extLst>
                </p:cNvPr>
                <p:cNvSpPr/>
                <p:nvPr/>
              </p:nvSpPr>
              <p:spPr bwMode="auto">
                <a:xfrm>
                  <a:off x="2722985" y="2010667"/>
                  <a:ext cx="3580160" cy="492111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FA7D8EF4-3D32-0246-BAE0-F4290F4C1E37}"/>
                    </a:ext>
                  </a:extLst>
                </p:cNvPr>
                <p:cNvSpPr/>
                <p:nvPr/>
              </p:nvSpPr>
              <p:spPr bwMode="auto">
                <a:xfrm>
                  <a:off x="2705520" y="2012254"/>
                  <a:ext cx="3580161" cy="49211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70763" name="TextBox 389">
                  <a:extLst>
                    <a:ext uri="{FF2B5EF4-FFF2-40B4-BE49-F238E27FC236}">
                      <a16:creationId xmlns:a16="http://schemas.microsoft.com/office/drawing/2014/main" id="{4CD0DFE0-FDD6-1945-9FB9-B360DC83CB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2039" y="2127166"/>
                  <a:ext cx="1338958" cy="288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zh-CN" altLang="en-US" u="none" dirty="0">
                      <a:solidFill>
                        <a:schemeClr val="bg1"/>
                      </a:solidFill>
                      <a:ea typeface="MS PGothic" panose="020B0600070205080204" pitchFamily="34" charset="-128"/>
                    </a:rPr>
                    <a:t>远程控制器</a:t>
                  </a:r>
                  <a:endParaRPr lang="en-US" altLang="zh-CN" u="none" dirty="0">
                    <a:solidFill>
                      <a:schemeClr val="bg1"/>
                    </a:solidFill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0737" name="Group 441">
                <a:extLst>
                  <a:ext uri="{FF2B5EF4-FFF2-40B4-BE49-F238E27FC236}">
                    <a16:creationId xmlns:a16="http://schemas.microsoft.com/office/drawing/2014/main" id="{63BF41D7-06DC-5540-A2DB-5CC881C382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6606" y="4223533"/>
                <a:ext cx="925603" cy="403214"/>
                <a:chOff x="2707944" y="2011424"/>
                <a:chExt cx="3605569" cy="490345"/>
              </a:xfrm>
            </p:grpSpPr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269EF0EC-DEFC-684F-BE21-86AF33B5C5F1}"/>
                    </a:ext>
                  </a:extLst>
                </p:cNvPr>
                <p:cNvSpPr/>
                <p:nvPr/>
              </p:nvSpPr>
              <p:spPr bwMode="auto">
                <a:xfrm>
                  <a:off x="2726499" y="2011424"/>
                  <a:ext cx="3587014" cy="488415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5A5C10D6-1CA3-9E41-833B-342D0C34A5E6}"/>
                    </a:ext>
                  </a:extLst>
                </p:cNvPr>
                <p:cNvSpPr/>
                <p:nvPr/>
              </p:nvSpPr>
              <p:spPr bwMode="auto">
                <a:xfrm>
                  <a:off x="2707944" y="2013355"/>
                  <a:ext cx="3587014" cy="488414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70760" name="TextBox 389">
                  <a:extLst>
                    <a:ext uri="{FF2B5EF4-FFF2-40B4-BE49-F238E27FC236}">
                      <a16:creationId xmlns:a16="http://schemas.microsoft.com/office/drawing/2014/main" id="{7F8AFCA8-60F9-1245-88F3-714CC8EFB0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97317" y="2127167"/>
                  <a:ext cx="1968395" cy="3515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u="none">
                      <a:solidFill>
                        <a:schemeClr val="bg1"/>
                      </a:solidFill>
                      <a:ea typeface="MS PGothic" panose="020B0600070205080204" pitchFamily="34" charset="-128"/>
                    </a:rPr>
                    <a:t>CA</a:t>
                  </a:r>
                </a:p>
              </p:txBody>
            </p:sp>
          </p:grpSp>
          <p:grpSp>
            <p:nvGrpSpPr>
              <p:cNvPr id="70738" name="Group 16">
                <a:extLst>
                  <a:ext uri="{FF2B5EF4-FFF2-40B4-BE49-F238E27FC236}">
                    <a16:creationId xmlns:a16="http://schemas.microsoft.com/office/drawing/2014/main" id="{86EBA268-F178-7546-8250-03156727B9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9508" y="4760377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54" name="Group 12">
                  <a:extLst>
                    <a:ext uri="{FF2B5EF4-FFF2-40B4-BE49-F238E27FC236}">
                      <a16:creationId xmlns:a16="http://schemas.microsoft.com/office/drawing/2014/main" id="{C0305893-52CD-5743-9570-B9126991B7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7" name="Oval 446">
                    <a:extLst>
                      <a:ext uri="{FF2B5EF4-FFF2-40B4-BE49-F238E27FC236}">
                        <a16:creationId xmlns:a16="http://schemas.microsoft.com/office/drawing/2014/main" id="{DE4FB55E-2D05-004B-A1B3-919AF3A8B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5687" y="4577779"/>
                    <a:ext cx="439781" cy="260343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4911C65C-198C-5148-98AF-961601488C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61398" y="4587304"/>
                    <a:ext cx="463595" cy="252405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</p:grpSp>
            <p:sp>
              <p:nvSpPr>
                <p:cNvPr id="70755" name="TextBox 389">
                  <a:extLst>
                    <a:ext uri="{FF2B5EF4-FFF2-40B4-BE49-F238E27FC236}">
                      <a16:creationId xmlns:a16="http://schemas.microsoft.com/office/drawing/2014/main" id="{8FE2B786-7C67-DE4E-A1EB-F6F0707547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ea typeface="MS PGothic" panose="020B0600070205080204" pitchFamily="34" charset="-128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0739" name="Group 450">
                <a:extLst>
                  <a:ext uri="{FF2B5EF4-FFF2-40B4-BE49-F238E27FC236}">
                    <a16:creationId xmlns:a16="http://schemas.microsoft.com/office/drawing/2014/main" id="{61E50CC2-EF37-3446-A3C0-1293C2166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9656" y="4758258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50" name="Group 451">
                  <a:extLst>
                    <a:ext uri="{FF2B5EF4-FFF2-40B4-BE49-F238E27FC236}">
                      <a16:creationId xmlns:a16="http://schemas.microsoft.com/office/drawing/2014/main" id="{9D5C4D0F-EA2E-DE46-A321-3D62055C5F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4" name="Oval 453">
                    <a:extLst>
                      <a:ext uri="{FF2B5EF4-FFF2-40B4-BE49-F238E27FC236}">
                        <a16:creationId xmlns:a16="http://schemas.microsoft.com/office/drawing/2014/main" id="{78AA60B6-4753-8F45-8171-367F9D335E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488" y="4578310"/>
                    <a:ext cx="439781" cy="260343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FDF492D2-B95D-8D43-B27E-82DF7F78C5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9200" y="4587835"/>
                    <a:ext cx="463595" cy="252406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</p:grpSp>
            <p:sp>
              <p:nvSpPr>
                <p:cNvPr id="70751" name="TextBox 389">
                  <a:extLst>
                    <a:ext uri="{FF2B5EF4-FFF2-40B4-BE49-F238E27FC236}">
                      <a16:creationId xmlns:a16="http://schemas.microsoft.com/office/drawing/2014/main" id="{34F253AE-2267-014F-8C2A-BA7F7E15F5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ea typeface="MS PGothic" panose="020B0600070205080204" pitchFamily="34" charset="-128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0740" name="Group 455">
                <a:extLst>
                  <a:ext uri="{FF2B5EF4-FFF2-40B4-BE49-F238E27FC236}">
                    <a16:creationId xmlns:a16="http://schemas.microsoft.com/office/drawing/2014/main" id="{BB3A80EE-2487-2A4F-96C0-7BDA2F0023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9912" y="4756140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46" name="Group 456">
                  <a:extLst>
                    <a:ext uri="{FF2B5EF4-FFF2-40B4-BE49-F238E27FC236}">
                      <a16:creationId xmlns:a16="http://schemas.microsoft.com/office/drawing/2014/main" id="{5B91D86F-8C83-F240-B066-8337B48CC03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59" name="Oval 458">
                    <a:extLst>
                      <a:ext uri="{FF2B5EF4-FFF2-40B4-BE49-F238E27FC236}">
                        <a16:creationId xmlns:a16="http://schemas.microsoft.com/office/drawing/2014/main" id="{7BB052F4-EA77-EE4B-A1FB-82F631859D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499" y="4577253"/>
                    <a:ext cx="439781" cy="257168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460" name="Oval 459">
                    <a:extLst>
                      <a:ext uri="{FF2B5EF4-FFF2-40B4-BE49-F238E27FC236}">
                        <a16:creationId xmlns:a16="http://schemas.microsoft.com/office/drawing/2014/main" id="{110E2849-19EC-2F48-8C64-7D04326DE3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9211" y="4586778"/>
                    <a:ext cx="463595" cy="249231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</p:grpSp>
            <p:sp>
              <p:nvSpPr>
                <p:cNvPr id="70747" name="TextBox 389">
                  <a:extLst>
                    <a:ext uri="{FF2B5EF4-FFF2-40B4-BE49-F238E27FC236}">
                      <a16:creationId xmlns:a16="http://schemas.microsoft.com/office/drawing/2014/main" id="{055761C0-3EC6-0746-A02C-2CCA5FC7DF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ea typeface="MS PGothic" panose="020B0600070205080204" pitchFamily="34" charset="-128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70741" name="Group 460">
                <a:extLst>
                  <a:ext uri="{FF2B5EF4-FFF2-40B4-BE49-F238E27FC236}">
                    <a16:creationId xmlns:a16="http://schemas.microsoft.com/office/drawing/2014/main" id="{974096A9-8CD8-F046-80C2-98AF920885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7699" y="4754022"/>
                <a:ext cx="463568" cy="284685"/>
                <a:chOff x="3558850" y="4573304"/>
                <a:chExt cx="463568" cy="284685"/>
              </a:xfrm>
            </p:grpSpPr>
            <p:grpSp>
              <p:nvGrpSpPr>
                <p:cNvPr id="70742" name="Group 461">
                  <a:extLst>
                    <a:ext uri="{FF2B5EF4-FFF2-40B4-BE49-F238E27FC236}">
                      <a16:creationId xmlns:a16="http://schemas.microsoft.com/office/drawing/2014/main" id="{EBF0A554-30D2-134F-830A-6C20EB1C69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64" name="Oval 463">
                    <a:extLst>
                      <a:ext uri="{FF2B5EF4-FFF2-40B4-BE49-F238E27FC236}">
                        <a16:creationId xmlns:a16="http://schemas.microsoft.com/office/drawing/2014/main" id="{75220BFC-4A05-AB4F-BF85-D9ED24CE55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233" y="4577785"/>
                    <a:ext cx="439781" cy="260343"/>
                  </a:xfrm>
                  <a:prstGeom prst="ellipse">
                    <a:avLst/>
                  </a:prstGeom>
                  <a:solidFill>
                    <a:schemeClr val="bg1">
                      <a:alpha val="42000"/>
                    </a:schemeClr>
                  </a:solidFill>
                  <a:ln w="3175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D06293F3-2AA0-4E42-BE9F-4B822E5D8D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945" y="4587310"/>
                    <a:ext cx="463595" cy="252405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>
                    <a:solidFill>
                      <a:srgbClr val="CC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u="none"/>
                  </a:p>
                </p:txBody>
              </p:sp>
            </p:grpSp>
            <p:sp>
              <p:nvSpPr>
                <p:cNvPr id="70743" name="TextBox 389">
                  <a:extLst>
                    <a:ext uri="{FF2B5EF4-FFF2-40B4-BE49-F238E27FC236}">
                      <a16:creationId xmlns:a16="http://schemas.microsoft.com/office/drawing/2014/main" id="{D257F136-A18E-F34A-9B98-8EF6FF702A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5584" y="4573304"/>
                  <a:ext cx="434776" cy="2846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ts val="1475"/>
                    </a:lnSpc>
                  </a:pPr>
                  <a:r>
                    <a:rPr lang="en-US" altLang="zh-CN" sz="1400" u="none">
                      <a:solidFill>
                        <a:schemeClr val="bg1"/>
                      </a:solidFill>
                      <a:ea typeface="MS PGothic" panose="020B0600070205080204" pitchFamily="34" charset="-128"/>
                    </a:rPr>
                    <a:t>CA</a:t>
                  </a:r>
                  <a:endParaRPr lang="en-US" altLang="zh-CN" u="none">
                    <a:solidFill>
                      <a:schemeClr val="bg1"/>
                    </a:solidFill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70700" name="Group 1">
              <a:extLst>
                <a:ext uri="{FF2B5EF4-FFF2-40B4-BE49-F238E27FC236}">
                  <a16:creationId xmlns:a16="http://schemas.microsoft.com/office/drawing/2014/main" id="{06238351-49CC-BD46-BC1A-EC59949283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70701" name="Group 554">
                <a:extLst>
                  <a:ext uri="{FF2B5EF4-FFF2-40B4-BE49-F238E27FC236}">
                    <a16:creationId xmlns:a16="http://schemas.microsoft.com/office/drawing/2014/main" id="{329EBE23-A36A-5948-BB06-52C69E16B4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EEC2055E-162A-BC41-86CD-B4C94178CA86}"/>
                    </a:ext>
                  </a:extLst>
                </p:cNvPr>
                <p:cNvSpPr/>
                <p:nvPr/>
              </p:nvSpPr>
              <p:spPr>
                <a:xfrm>
                  <a:off x="2933116" y="3912980"/>
                  <a:ext cx="425806" cy="33035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FC2616B3-A8DC-4948-BD7D-8B14D553F95F}"/>
                    </a:ext>
                  </a:extLst>
                </p:cNvPr>
                <p:cNvCxnSpPr/>
                <p:nvPr/>
              </p:nvCxnSpPr>
              <p:spPr>
                <a:xfrm>
                  <a:off x="2931526" y="4005098"/>
                  <a:ext cx="4258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054C75A-33ED-4243-8741-EABED7BAD9B1}"/>
                    </a:ext>
                  </a:extLst>
                </p:cNvPr>
                <p:cNvCxnSpPr/>
                <p:nvPr/>
              </p:nvCxnSpPr>
              <p:spPr>
                <a:xfrm>
                  <a:off x="2931526" y="4068627"/>
                  <a:ext cx="425806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A4F49F12-A78F-DA4F-B99D-3EC8F6214529}"/>
                    </a:ext>
                  </a:extLst>
                </p:cNvPr>
                <p:cNvCxnSpPr/>
                <p:nvPr/>
              </p:nvCxnSpPr>
              <p:spPr>
                <a:xfrm flipH="1" flipV="1">
                  <a:off x="3133308" y="4005098"/>
                  <a:ext cx="1588" cy="238236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BA515EF7-0487-E248-985A-0DDAB7A99D4B}"/>
                    </a:ext>
                  </a:extLst>
                </p:cNvPr>
                <p:cNvCxnSpPr/>
                <p:nvPr/>
              </p:nvCxnSpPr>
              <p:spPr>
                <a:xfrm flipH="1" flipV="1">
                  <a:off x="3214338" y="4008274"/>
                  <a:ext cx="1589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BA59B19F-6DA1-EB4D-9529-F442E8ADFCE4}"/>
                    </a:ext>
                  </a:extLst>
                </p:cNvPr>
                <p:cNvCxnSpPr/>
                <p:nvPr/>
              </p:nvCxnSpPr>
              <p:spPr>
                <a:xfrm flipH="1" flipV="1">
                  <a:off x="3290602" y="4008274"/>
                  <a:ext cx="1589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2" name="Group 554">
                <a:extLst>
                  <a:ext uri="{FF2B5EF4-FFF2-40B4-BE49-F238E27FC236}">
                    <a16:creationId xmlns:a16="http://schemas.microsoft.com/office/drawing/2014/main" id="{3A500286-444A-CC4B-99D6-056747A52F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E717632A-A2F6-8C4B-B392-9CB788DF814C}"/>
                    </a:ext>
                  </a:extLst>
                </p:cNvPr>
                <p:cNvSpPr/>
                <p:nvPr/>
              </p:nvSpPr>
              <p:spPr>
                <a:xfrm>
                  <a:off x="2937085" y="3912887"/>
                  <a:ext cx="423005" cy="3289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4E9E68A3-E291-A84A-A911-A83B74ECF3B9}"/>
                    </a:ext>
                  </a:extLst>
                </p:cNvPr>
                <p:cNvCxnSpPr/>
                <p:nvPr/>
              </p:nvCxnSpPr>
              <p:spPr>
                <a:xfrm>
                  <a:off x="2932024" y="4005161"/>
                  <a:ext cx="423005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54931397-A70A-F942-A0F3-01406FE2213A}"/>
                    </a:ext>
                  </a:extLst>
                </p:cNvPr>
                <p:cNvCxnSpPr/>
                <p:nvPr/>
              </p:nvCxnSpPr>
              <p:spPr>
                <a:xfrm>
                  <a:off x="2932024" y="4068347"/>
                  <a:ext cx="423005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E0C1EC66-19F5-3949-AB83-D025A4396A4A}"/>
                    </a:ext>
                  </a:extLst>
                </p:cNvPr>
                <p:cNvCxnSpPr/>
                <p:nvPr/>
              </p:nvCxnSpPr>
              <p:spPr>
                <a:xfrm flipH="1" flipV="1">
                  <a:off x="3181982" y="4005161"/>
                  <a:ext cx="2024" cy="23670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BE881481-179C-A64E-9CB5-E8478ADABB8B}"/>
                    </a:ext>
                  </a:extLst>
                </p:cNvPr>
                <p:cNvCxnSpPr/>
                <p:nvPr/>
              </p:nvCxnSpPr>
              <p:spPr>
                <a:xfrm flipH="1" flipV="1">
                  <a:off x="3092929" y="4009172"/>
                  <a:ext cx="2024" cy="23670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22608477-E9C0-254B-B0F8-94FADCD7930C}"/>
                    </a:ext>
                  </a:extLst>
                </p:cNvPr>
                <p:cNvCxnSpPr/>
                <p:nvPr/>
              </p:nvCxnSpPr>
              <p:spPr>
                <a:xfrm flipH="1" flipV="1">
                  <a:off x="3276096" y="4008169"/>
                  <a:ext cx="2024" cy="23670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3" name="Group 554">
                <a:extLst>
                  <a:ext uri="{FF2B5EF4-FFF2-40B4-BE49-F238E27FC236}">
                    <a16:creationId xmlns:a16="http://schemas.microsoft.com/office/drawing/2014/main" id="{9210C18D-78A3-F54A-86DF-D481B65EFD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0FE8863A-C9A2-1544-9B43-63BD2CC0E5E6}"/>
                    </a:ext>
                  </a:extLst>
                </p:cNvPr>
                <p:cNvSpPr/>
                <p:nvPr/>
              </p:nvSpPr>
              <p:spPr>
                <a:xfrm>
                  <a:off x="2936964" y="3909281"/>
                  <a:ext cx="425807" cy="33353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FFD11F60-BBA7-D848-8C72-F66CB138628C}"/>
                    </a:ext>
                  </a:extLst>
                </p:cNvPr>
                <p:cNvCxnSpPr/>
                <p:nvPr/>
              </p:nvCxnSpPr>
              <p:spPr>
                <a:xfrm>
                  <a:off x="2932197" y="4004575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D6D534A9-3612-A640-BC54-D35ADB427D93}"/>
                    </a:ext>
                  </a:extLst>
                </p:cNvPr>
                <p:cNvCxnSpPr/>
                <p:nvPr/>
              </p:nvCxnSpPr>
              <p:spPr>
                <a:xfrm>
                  <a:off x="2932197" y="4068105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9217378-9463-0B4E-8BE1-45A05BCCAD96}"/>
                    </a:ext>
                  </a:extLst>
                </p:cNvPr>
                <p:cNvCxnSpPr/>
                <p:nvPr/>
              </p:nvCxnSpPr>
              <p:spPr>
                <a:xfrm flipH="1" flipV="1">
                  <a:off x="3133979" y="4004575"/>
                  <a:ext cx="1588" cy="238236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F11F754D-9BF4-4142-B5C5-4B20A23FF268}"/>
                    </a:ext>
                  </a:extLst>
                </p:cNvPr>
                <p:cNvCxnSpPr/>
                <p:nvPr/>
              </p:nvCxnSpPr>
              <p:spPr>
                <a:xfrm flipH="1" flipV="1">
                  <a:off x="3215009" y="4007752"/>
                  <a:ext cx="1589" cy="236648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7BB2A914-C48D-CB4B-AB0B-CEB1EBC12F92}"/>
                    </a:ext>
                  </a:extLst>
                </p:cNvPr>
                <p:cNvCxnSpPr/>
                <p:nvPr/>
              </p:nvCxnSpPr>
              <p:spPr>
                <a:xfrm flipH="1" flipV="1">
                  <a:off x="3289685" y="4007752"/>
                  <a:ext cx="1588" cy="236648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4" name="Group 554">
                <a:extLst>
                  <a:ext uri="{FF2B5EF4-FFF2-40B4-BE49-F238E27FC236}">
                    <a16:creationId xmlns:a16="http://schemas.microsoft.com/office/drawing/2014/main" id="{62FDF63F-987C-0A4D-AA7F-2703FC3F5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F8A2850C-B1FB-2B46-8F4A-64AF0E360903}"/>
                    </a:ext>
                  </a:extLst>
                </p:cNvPr>
                <p:cNvSpPr/>
                <p:nvPr/>
              </p:nvSpPr>
              <p:spPr>
                <a:xfrm>
                  <a:off x="2937537" y="3913104"/>
                  <a:ext cx="425807" cy="33353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9B155CE2-E771-4E41-A181-A141376B2940}"/>
                    </a:ext>
                  </a:extLst>
                </p:cNvPr>
                <p:cNvCxnSpPr/>
                <p:nvPr/>
              </p:nvCxnSpPr>
              <p:spPr>
                <a:xfrm>
                  <a:off x="2932771" y="4005222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0C6C2559-DE9B-AD47-9E87-F28B5FFD5EE5}"/>
                    </a:ext>
                  </a:extLst>
                </p:cNvPr>
                <p:cNvCxnSpPr/>
                <p:nvPr/>
              </p:nvCxnSpPr>
              <p:spPr>
                <a:xfrm>
                  <a:off x="2932771" y="4068751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37A495C7-6BEB-8B43-B479-74BA937A32F9}"/>
                    </a:ext>
                  </a:extLst>
                </p:cNvPr>
                <p:cNvCxnSpPr/>
                <p:nvPr/>
              </p:nvCxnSpPr>
              <p:spPr>
                <a:xfrm flipH="1" flipV="1">
                  <a:off x="3134553" y="4005222"/>
                  <a:ext cx="1589" cy="241412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B02E6799-7E14-FB4D-9FD6-E4AA81BBE893}"/>
                    </a:ext>
                  </a:extLst>
                </p:cNvPr>
                <p:cNvCxnSpPr/>
                <p:nvPr/>
              </p:nvCxnSpPr>
              <p:spPr>
                <a:xfrm flipH="1" flipV="1">
                  <a:off x="3215584" y="4008398"/>
                  <a:ext cx="1588" cy="23982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C773942-5BA9-ED47-8756-2FB060FAD52C}"/>
                    </a:ext>
                  </a:extLst>
                </p:cNvPr>
                <p:cNvCxnSpPr/>
                <p:nvPr/>
              </p:nvCxnSpPr>
              <p:spPr>
                <a:xfrm flipH="1" flipV="1">
                  <a:off x="3290258" y="4008398"/>
                  <a:ext cx="1589" cy="239824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05" name="Group 554">
                <a:extLst>
                  <a:ext uri="{FF2B5EF4-FFF2-40B4-BE49-F238E27FC236}">
                    <a16:creationId xmlns:a16="http://schemas.microsoft.com/office/drawing/2014/main" id="{3E05A57C-83B0-964B-853F-149A6259B6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EB49A60D-D968-5A4E-A34F-5772CB3A6911}"/>
                    </a:ext>
                  </a:extLst>
                </p:cNvPr>
                <p:cNvSpPr/>
                <p:nvPr/>
              </p:nvSpPr>
              <p:spPr>
                <a:xfrm>
                  <a:off x="2937357" y="3913748"/>
                  <a:ext cx="425807" cy="3287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69F741C2-2BFA-D842-A45A-B41C3EEC8733}"/>
                    </a:ext>
                  </a:extLst>
                </p:cNvPr>
                <p:cNvCxnSpPr/>
                <p:nvPr/>
              </p:nvCxnSpPr>
              <p:spPr>
                <a:xfrm>
                  <a:off x="2932591" y="4005866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>
                  <a:extLst>
                    <a:ext uri="{FF2B5EF4-FFF2-40B4-BE49-F238E27FC236}">
                      <a16:creationId xmlns:a16="http://schemas.microsoft.com/office/drawing/2014/main" id="{A232BC2F-4A91-0446-B769-9FAEAB556717}"/>
                    </a:ext>
                  </a:extLst>
                </p:cNvPr>
                <p:cNvCxnSpPr/>
                <p:nvPr/>
              </p:nvCxnSpPr>
              <p:spPr>
                <a:xfrm>
                  <a:off x="2932591" y="4069396"/>
                  <a:ext cx="425807" cy="0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>
                  <a:extLst>
                    <a:ext uri="{FF2B5EF4-FFF2-40B4-BE49-F238E27FC236}">
                      <a16:creationId xmlns:a16="http://schemas.microsoft.com/office/drawing/2014/main" id="{6055099D-DD5F-FF49-A256-F7B3AFB37145}"/>
                    </a:ext>
                  </a:extLst>
                </p:cNvPr>
                <p:cNvCxnSpPr/>
                <p:nvPr/>
              </p:nvCxnSpPr>
              <p:spPr>
                <a:xfrm flipH="1" flipV="1">
                  <a:off x="3134373" y="4005866"/>
                  <a:ext cx="1589" cy="236648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>
                  <a:extLst>
                    <a:ext uri="{FF2B5EF4-FFF2-40B4-BE49-F238E27FC236}">
                      <a16:creationId xmlns:a16="http://schemas.microsoft.com/office/drawing/2014/main" id="{A3E52A34-A23A-BE43-AFB5-AC69C3B03059}"/>
                    </a:ext>
                  </a:extLst>
                </p:cNvPr>
                <p:cNvCxnSpPr/>
                <p:nvPr/>
              </p:nvCxnSpPr>
              <p:spPr>
                <a:xfrm flipH="1" flipV="1">
                  <a:off x="3215403" y="4007455"/>
                  <a:ext cx="1588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>
                  <a:extLst>
                    <a:ext uri="{FF2B5EF4-FFF2-40B4-BE49-F238E27FC236}">
                      <a16:creationId xmlns:a16="http://schemas.microsoft.com/office/drawing/2014/main" id="{9FBA0D76-726D-5241-9BCE-83F05BA7A39A}"/>
                    </a:ext>
                  </a:extLst>
                </p:cNvPr>
                <p:cNvCxnSpPr/>
                <p:nvPr/>
              </p:nvCxnSpPr>
              <p:spPr>
                <a:xfrm flipH="1" flipV="1">
                  <a:off x="3290078" y="4007455"/>
                  <a:ext cx="1589" cy="236647"/>
                </a:xfrm>
                <a:prstGeom prst="line">
                  <a:avLst/>
                </a:prstGeom>
                <a:ln w="3175">
                  <a:solidFill>
                    <a:srgbClr val="CC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FB5EB3-BF15-334F-9849-FF7B7D538969}"/>
              </a:ext>
            </a:extLst>
          </p:cNvPr>
          <p:cNvGrpSpPr>
            <a:grpSpLocks/>
          </p:cNvGrpSpPr>
          <p:nvPr/>
        </p:nvGrpSpPr>
        <p:grpSpPr bwMode="auto">
          <a:xfrm>
            <a:off x="147641" y="4973643"/>
            <a:ext cx="2562225" cy="1204837"/>
            <a:chOff x="148169" y="4974171"/>
            <a:chExt cx="2561167" cy="1204692"/>
          </a:xfrm>
        </p:grpSpPr>
        <p:sp>
          <p:nvSpPr>
            <p:cNvPr id="70678" name="TextBox 3">
              <a:extLst>
                <a:ext uri="{FF2B5EF4-FFF2-40B4-BE49-F238E27FC236}">
                  <a16:creationId xmlns:a16="http://schemas.microsoft.com/office/drawing/2014/main" id="{FA5B4C36-25B8-2146-9327-3C8C79BAA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169" y="5588003"/>
              <a:ext cx="2561167" cy="59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3363" indent="-233363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b="1" u="none" dirty="0">
                  <a:solidFill>
                    <a:srgbClr val="000090"/>
                  </a:solidFill>
                </a:rPr>
                <a:t>1:</a:t>
              </a:r>
              <a:r>
                <a:rPr lang="zh-CN" altLang="en-US" u="none" dirty="0"/>
                <a:t>“基于流”的通用转发</a:t>
              </a:r>
              <a:r>
                <a:rPr lang="en-US" altLang="zh-CN" u="none" dirty="0"/>
                <a:t>(</a:t>
              </a:r>
              <a:r>
                <a:rPr lang="zh-CN" altLang="en-US" u="none" dirty="0"/>
                <a:t>例如</a:t>
              </a:r>
              <a:r>
                <a:rPr lang="en-US" altLang="zh-CN" u="none" dirty="0"/>
                <a:t>OpenFlow)</a:t>
              </a:r>
            </a:p>
          </p:txBody>
        </p:sp>
        <p:cxnSp>
          <p:nvCxnSpPr>
            <p:cNvPr id="70679" name="Straight Connector 5">
              <a:extLst>
                <a:ext uri="{FF2B5EF4-FFF2-40B4-BE49-F238E27FC236}">
                  <a16:creationId xmlns:a16="http://schemas.microsoft.com/office/drawing/2014/main" id="{F6A8C7FE-1559-8E47-AD18-2D1623E9A0ED}"/>
                </a:ext>
              </a:extLst>
            </p:cNvPr>
            <p:cNvCxnSpPr>
              <a:cxnSpLocks noChangeShapeType="1"/>
              <a:stCxn id="70678" idx="0"/>
            </p:cNvCxnSpPr>
            <p:nvPr/>
          </p:nvCxnSpPr>
          <p:spPr bwMode="auto">
            <a:xfrm flipV="1">
              <a:off x="1428753" y="4974171"/>
              <a:ext cx="730248" cy="61383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2396F673-C329-D743-B988-1AA33187A164}"/>
              </a:ext>
            </a:extLst>
          </p:cNvPr>
          <p:cNvGrpSpPr>
            <a:grpSpLocks/>
          </p:cNvGrpSpPr>
          <p:nvPr/>
        </p:nvGrpSpPr>
        <p:grpSpPr bwMode="auto">
          <a:xfrm>
            <a:off x="7589838" y="3506793"/>
            <a:ext cx="1668463" cy="1145069"/>
            <a:chOff x="69488" y="5026089"/>
            <a:chExt cx="2561167" cy="1146012"/>
          </a:xfrm>
        </p:grpSpPr>
        <p:sp>
          <p:nvSpPr>
            <p:cNvPr id="70676" name="TextBox 472">
              <a:extLst>
                <a:ext uri="{FF2B5EF4-FFF2-40B4-BE49-F238E27FC236}">
                  <a16:creationId xmlns:a16="http://schemas.microsoft.com/office/drawing/2014/main" id="{E98B23BD-5459-5D42-BE08-988587818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8" y="5580683"/>
              <a:ext cx="2561167" cy="591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3363" indent="-233363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b="1" u="none" dirty="0">
                  <a:solidFill>
                    <a:srgbClr val="000090"/>
                  </a:solidFill>
                </a:rPr>
                <a:t>2.</a:t>
              </a:r>
              <a:r>
                <a:rPr lang="zh-CN" altLang="en-US" u="none" dirty="0"/>
                <a:t>控制，数据平面分离</a:t>
              </a:r>
              <a:endParaRPr lang="en-US" altLang="zh-CN" u="none" dirty="0"/>
            </a:p>
          </p:txBody>
        </p:sp>
        <p:cxnSp>
          <p:nvCxnSpPr>
            <p:cNvPr id="70677" name="Straight Connector 473">
              <a:extLst>
                <a:ext uri="{FF2B5EF4-FFF2-40B4-BE49-F238E27FC236}">
                  <a16:creationId xmlns:a16="http://schemas.microsoft.com/office/drawing/2014/main" id="{1A830437-EA7F-C94D-ABF4-8443207D1828}"/>
                </a:ext>
              </a:extLst>
            </p:cNvPr>
            <p:cNvCxnSpPr>
              <a:cxnSpLocks noChangeShapeType="1"/>
              <a:stCxn id="70676" idx="0"/>
            </p:cNvCxnSpPr>
            <p:nvPr/>
          </p:nvCxnSpPr>
          <p:spPr bwMode="auto">
            <a:xfrm flipV="1">
              <a:off x="1350072" y="5026089"/>
              <a:ext cx="1702" cy="55459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6" name="TextBox 475">
            <a:extLst>
              <a:ext uri="{FF2B5EF4-FFF2-40B4-BE49-F238E27FC236}">
                <a16:creationId xmlns:a16="http://schemas.microsoft.com/office/drawing/2014/main" id="{1E55414E-CCEA-1841-B6B1-33E56F261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027" y="1089025"/>
            <a:ext cx="191939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3363" indent="-233363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b="1" u="none" dirty="0">
                <a:solidFill>
                  <a:srgbClr val="000090"/>
                </a:solidFill>
              </a:rPr>
              <a:t>3.</a:t>
            </a:r>
            <a:r>
              <a:rPr lang="zh-CN" altLang="en-US" u="none" dirty="0"/>
              <a:t>数据平面交换机的外部控制平面功能</a:t>
            </a:r>
            <a:endParaRPr lang="en-US" altLang="zh-CN" u="none" dirty="0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CC00E82A-E687-FD45-9615-FF53E8902E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72265" y="1468440"/>
            <a:ext cx="617537" cy="644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66432A9-9C3B-4C4E-9787-32ED43F3982D}"/>
              </a:ext>
            </a:extLst>
          </p:cNvPr>
          <p:cNvSpPr/>
          <p:nvPr/>
        </p:nvSpPr>
        <p:spPr bwMode="auto">
          <a:xfrm>
            <a:off x="2016125" y="1309689"/>
            <a:ext cx="725488" cy="342900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DC2D84C5-95D7-DF47-9C0A-6EADE652C07A}"/>
              </a:ext>
            </a:extLst>
          </p:cNvPr>
          <p:cNvSpPr/>
          <p:nvPr/>
        </p:nvSpPr>
        <p:spPr bwMode="auto">
          <a:xfrm>
            <a:off x="3014665" y="1301751"/>
            <a:ext cx="725487" cy="342900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4D2A4C64-70FA-F444-AB92-EC6C0646EF8B}"/>
              </a:ext>
            </a:extLst>
          </p:cNvPr>
          <p:cNvSpPr/>
          <p:nvPr/>
        </p:nvSpPr>
        <p:spPr bwMode="auto">
          <a:xfrm>
            <a:off x="5827714" y="1292226"/>
            <a:ext cx="725487" cy="342900"/>
          </a:xfrm>
          <a:prstGeom prst="ellipse">
            <a:avLst/>
          </a:prstGeom>
          <a:solidFill>
            <a:srgbClr val="008000">
              <a:alpha val="7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70666" name="TextBox 15">
            <a:extLst>
              <a:ext uri="{FF2B5EF4-FFF2-40B4-BE49-F238E27FC236}">
                <a16:creationId xmlns:a16="http://schemas.microsoft.com/office/drawing/2014/main" id="{38683C00-E6B1-9841-9000-BCE65B7FB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4" y="1065214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none">
                <a:solidFill>
                  <a:srgbClr val="008000"/>
                </a:solidFill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52086A-3DE5-D943-BFE1-58845CC5BB58}"/>
              </a:ext>
            </a:extLst>
          </p:cNvPr>
          <p:cNvGrpSpPr>
            <a:grpSpLocks/>
          </p:cNvGrpSpPr>
          <p:nvPr/>
        </p:nvGrpSpPr>
        <p:grpSpPr bwMode="auto">
          <a:xfrm>
            <a:off x="166577" y="1155919"/>
            <a:ext cx="1995887" cy="590931"/>
            <a:chOff x="302821" y="1128538"/>
            <a:chExt cx="1997077" cy="591314"/>
          </a:xfrm>
        </p:grpSpPr>
        <p:sp>
          <p:nvSpPr>
            <p:cNvPr id="70674" name="TextBox 480">
              <a:extLst>
                <a:ext uri="{FF2B5EF4-FFF2-40B4-BE49-F238E27FC236}">
                  <a16:creationId xmlns:a16="http://schemas.microsoft.com/office/drawing/2014/main" id="{0330ACFB-717F-0D44-B14E-D89C03EF1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21" y="1128538"/>
              <a:ext cx="1722990" cy="59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3363" indent="-233363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b="1" u="none" dirty="0">
                  <a:solidFill>
                    <a:srgbClr val="000090"/>
                  </a:solidFill>
                </a:rPr>
                <a:t>4.</a:t>
              </a:r>
              <a:r>
                <a:rPr lang="zh-CN" altLang="en-US" u="none" dirty="0"/>
                <a:t>可编程控制应用程序</a:t>
              </a:r>
              <a:endParaRPr lang="en-US" altLang="zh-CN" u="none" dirty="0"/>
            </a:p>
          </p:txBody>
        </p:sp>
        <p:cxnSp>
          <p:nvCxnSpPr>
            <p:cNvPr id="70675" name="Straight Connector 481">
              <a:extLst>
                <a:ext uri="{FF2B5EF4-FFF2-40B4-BE49-F238E27FC236}">
                  <a16:creationId xmlns:a16="http://schemas.microsoft.com/office/drawing/2014/main" id="{CBDE587B-5D2E-8F45-9B2C-460C2DABD4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47017" y="1419033"/>
              <a:ext cx="652881" cy="110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8D22D0D0-C73A-FF47-B5B9-05C83491CB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24641" y="1470025"/>
            <a:ext cx="6635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69" name="TextBox 4">
            <a:extLst>
              <a:ext uri="{FF2B5EF4-FFF2-40B4-BE49-F238E27FC236}">
                <a16:creationId xmlns:a16="http://schemas.microsoft.com/office/drawing/2014/main" id="{9BA319C9-2F38-014D-B850-01AC0C012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940" y="1308650"/>
            <a:ext cx="5437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u="none" dirty="0"/>
              <a:t>路由</a:t>
            </a:r>
            <a:endParaRPr lang="en-US" altLang="zh-CN" sz="1400" u="none" dirty="0"/>
          </a:p>
        </p:txBody>
      </p:sp>
      <p:sp>
        <p:nvSpPr>
          <p:cNvPr id="70670" name="TextBox 465">
            <a:extLst>
              <a:ext uri="{FF2B5EF4-FFF2-40B4-BE49-F238E27FC236}">
                <a16:creationId xmlns:a16="http://schemas.microsoft.com/office/drawing/2014/main" id="{A99813A7-FD44-E144-AC8A-43D5AE606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40" y="1371410"/>
            <a:ext cx="809625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1200" u="none" dirty="0"/>
              <a:t>接入控制</a:t>
            </a:r>
            <a:endParaRPr lang="en-US" altLang="zh-CN" sz="1200" u="none" dirty="0"/>
          </a:p>
        </p:txBody>
      </p:sp>
      <p:sp>
        <p:nvSpPr>
          <p:cNvPr id="70671" name="TextBox 466">
            <a:extLst>
              <a:ext uri="{FF2B5EF4-FFF2-40B4-BE49-F238E27FC236}">
                <a16:creationId xmlns:a16="http://schemas.microsoft.com/office/drawing/2014/main" id="{C343E657-31DF-6842-A0FA-22F64F57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2989" y="1367128"/>
            <a:ext cx="809625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zh-CN" altLang="en-US" sz="1200" u="none" dirty="0"/>
              <a:t>负载均衡</a:t>
            </a:r>
            <a:endParaRPr lang="en-US" altLang="zh-CN" sz="1200" u="none" dirty="0"/>
          </a:p>
        </p:txBody>
      </p:sp>
      <p:sp>
        <p:nvSpPr>
          <p:cNvPr id="70672" name="Slide Number Placeholder 5">
            <a:extLst>
              <a:ext uri="{FF2B5EF4-FFF2-40B4-BE49-F238E27FC236}">
                <a16:creationId xmlns:a16="http://schemas.microsoft.com/office/drawing/2014/main" id="{75DBA998-D1A4-FF49-B6CB-C6CE0DA4E07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4C8D5E6A-0ECB-A741-9BBC-EBA6D00412B7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AA4B7A-D8A0-9640-94A5-FC1BCB0E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Text Box 167">
            <a:extLst>
              <a:ext uri="{FF2B5EF4-FFF2-40B4-BE49-F238E27FC236}">
                <a16:creationId xmlns:a16="http://schemas.microsoft.com/office/drawing/2014/main" id="{E8F24EC2-71AF-1E40-8278-75F5EEEF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91" y="397063"/>
            <a:ext cx="2824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3B809D9-6207-A54D-AFD6-00B009A355BB}"/>
              </a:ext>
            </a:extLst>
          </p:cNvPr>
          <p:cNvSpPr txBox="1">
            <a:spLocks/>
          </p:cNvSpPr>
          <p:nvPr/>
        </p:nvSpPr>
        <p:spPr>
          <a:xfrm>
            <a:off x="452570" y="1183957"/>
            <a:ext cx="8367902" cy="4981347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u="none" kern="0" dirty="0"/>
              <a:t>SDN</a:t>
            </a:r>
            <a:r>
              <a:rPr kumimoji="1" lang="zh-CN" altLang="en-US" sz="2800" u="none" kern="0" dirty="0"/>
              <a:t>控制平面包括</a:t>
            </a:r>
            <a:r>
              <a:rPr kumimoji="1" lang="en-US" altLang="zh-CN" sz="2800" u="none" kern="0" dirty="0"/>
              <a:t>SDN</a:t>
            </a:r>
            <a:r>
              <a:rPr kumimoji="1" lang="zh-CN" altLang="en-US" sz="2800" u="none" kern="0" dirty="0"/>
              <a:t>控制器和</a:t>
            </a:r>
            <a:r>
              <a:rPr kumimoji="1" lang="en-US" altLang="zh-CN" sz="2800" u="none" kern="0" dirty="0"/>
              <a:t>SDN</a:t>
            </a:r>
            <a:r>
              <a:rPr kumimoji="1" lang="zh-CN" altLang="en-US" sz="2800" u="none" kern="0" dirty="0"/>
              <a:t>网络控制应用程序。</a:t>
            </a:r>
            <a:endParaRPr kumimoji="1" lang="en-US" altLang="zh-CN" sz="2800" u="none" kern="0" dirty="0"/>
          </a:p>
          <a:p>
            <a:r>
              <a:rPr kumimoji="1" lang="zh-CN" altLang="en-US" sz="2800" u="none" kern="0" dirty="0"/>
              <a:t>控制平面基于网络的抽象，简化了网络编程控制</a:t>
            </a:r>
            <a:endParaRPr kumimoji="1" lang="en-US" altLang="zh-CN" sz="2800" u="none" kern="0" dirty="0"/>
          </a:p>
          <a:p>
            <a:r>
              <a:rPr kumimoji="1" lang="en-US" altLang="zh-CN" sz="2800" u="none" kern="0" dirty="0"/>
              <a:t>SDN</a:t>
            </a:r>
            <a:r>
              <a:rPr kumimoji="1" lang="zh-CN" altLang="en-US" sz="2800" u="none" kern="0" dirty="0"/>
              <a:t>控制平面包括两个层面的抽象</a:t>
            </a:r>
            <a:endParaRPr kumimoji="1" lang="en-US" altLang="zh-CN" sz="2800" u="none" kern="0" dirty="0"/>
          </a:p>
          <a:p>
            <a:pPr lvl="1"/>
            <a:r>
              <a:rPr kumimoji="1" lang="zh-CN" altLang="en-US" sz="2800" u="none" kern="0" dirty="0"/>
              <a:t>流抽象</a:t>
            </a:r>
            <a:r>
              <a:rPr kumimoji="1" lang="en-US" altLang="zh-CN" sz="2800" u="none" kern="0" dirty="0"/>
              <a:t>-</a:t>
            </a:r>
            <a:r>
              <a:rPr kumimoji="1" lang="zh-CN" altLang="en-US" u="none" kern="0" dirty="0"/>
              <a:t>交换机（南向）</a:t>
            </a:r>
            <a:r>
              <a:rPr kumimoji="1" lang="en-US" altLang="zh-CN" u="none" kern="0" dirty="0"/>
              <a:t>API</a:t>
            </a:r>
            <a:r>
              <a:rPr kumimoji="1" lang="zh-CN" altLang="en-US" u="none" kern="0" dirty="0"/>
              <a:t>，通过</a:t>
            </a:r>
            <a:r>
              <a:rPr kumimoji="1" lang="en-US" altLang="zh-CN" u="none" kern="0" dirty="0" err="1"/>
              <a:t>Openflow</a:t>
            </a:r>
            <a:r>
              <a:rPr kumimoji="1" lang="zh-CN" altLang="en-US" u="none" kern="0" dirty="0"/>
              <a:t>协议与数据平面交互</a:t>
            </a:r>
            <a:endParaRPr kumimoji="1" lang="en-US" altLang="zh-CN" u="none" kern="0" dirty="0"/>
          </a:p>
          <a:p>
            <a:pPr lvl="1"/>
            <a:r>
              <a:rPr kumimoji="1" lang="zh-CN" altLang="en-US" u="none" kern="0" dirty="0"/>
              <a:t>映射抽象</a:t>
            </a:r>
            <a:r>
              <a:rPr kumimoji="1" lang="en-US" altLang="zh-CN" u="none" kern="0" dirty="0"/>
              <a:t>-</a:t>
            </a:r>
            <a:r>
              <a:rPr kumimoji="1" lang="zh-CN" altLang="en-US" u="none" kern="0" dirty="0"/>
              <a:t>网络（北向）</a:t>
            </a:r>
            <a:r>
              <a:rPr kumimoji="1" lang="en-US" altLang="zh-CN" u="none" kern="0" dirty="0"/>
              <a:t>API</a:t>
            </a:r>
            <a:r>
              <a:rPr kumimoji="1" lang="zh-CN" altLang="en-US" u="none" kern="0" dirty="0"/>
              <a:t>，控制器与网络控制应用程序之间交互</a:t>
            </a:r>
            <a:endParaRPr kumimoji="1" lang="en-US" altLang="zh-CN" u="none" kern="0" dirty="0"/>
          </a:p>
          <a:p>
            <a:pPr marL="344474" lvl="1" indent="0">
              <a:buNone/>
            </a:pPr>
            <a:endParaRPr kumimoji="1" lang="en-US" altLang="zh-CN" u="none" kern="0" dirty="0"/>
          </a:p>
          <a:p>
            <a:pPr marL="344474" lvl="1" indent="0">
              <a:buNone/>
            </a:pPr>
            <a:endParaRPr lang="zh-CN" altLang="en-US" sz="2400" u="none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800" u="none" kern="0" dirty="0"/>
          </a:p>
        </p:txBody>
      </p:sp>
    </p:spTree>
    <p:extLst>
      <p:ext uri="{BB962C8B-B14F-4D97-AF65-F5344CB8AC3E}">
        <p14:creationId xmlns:p14="http://schemas.microsoft.com/office/powerpoint/2010/main" val="8047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167">
            <a:extLst>
              <a:ext uri="{FF2B5EF4-FFF2-40B4-BE49-F238E27FC236}">
                <a16:creationId xmlns:a16="http://schemas.microsoft.com/office/drawing/2014/main" id="{C92F1DF4-61A5-1749-917B-14B50BBCA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9" y="449265"/>
            <a:ext cx="24673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 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66" name="Content Placeholder 6">
            <a:extLst>
              <a:ext uri="{FF2B5EF4-FFF2-40B4-BE49-F238E27FC236}">
                <a16:creationId xmlns:a16="http://schemas.microsoft.com/office/drawing/2014/main" id="{259C6FC2-092B-2548-A163-5F104F8A2C3B}"/>
              </a:ext>
            </a:extLst>
          </p:cNvPr>
          <p:cNvSpPr txBox="1">
            <a:spLocks/>
          </p:cNvSpPr>
          <p:nvPr/>
        </p:nvSpPr>
        <p:spPr bwMode="auto">
          <a:xfrm>
            <a:off x="523877" y="1249363"/>
            <a:ext cx="3845349" cy="501015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u="none" dirty="0">
                <a:solidFill>
                  <a:srgbClr val="CC0000"/>
                </a:solidFill>
                <a:ea typeface="+mn-ea"/>
                <a:cs typeface="+mn-cs"/>
              </a:rPr>
              <a:t>SDN </a:t>
            </a:r>
            <a:r>
              <a:rPr lang="zh-CN" altLang="en-US" u="none" dirty="0">
                <a:solidFill>
                  <a:srgbClr val="CC0000"/>
                </a:solidFill>
                <a:ea typeface="+mn-ea"/>
                <a:cs typeface="+mn-cs"/>
              </a:rPr>
              <a:t>控制器</a:t>
            </a:r>
            <a:r>
              <a:rPr lang="en-US" u="none" dirty="0">
                <a:solidFill>
                  <a:srgbClr val="CC0000"/>
                </a:solidFill>
                <a:ea typeface="+mn-ea"/>
                <a:cs typeface="+mn-cs"/>
              </a:rPr>
              <a:t> (NOS): </a:t>
            </a: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ea typeface="+mn-ea"/>
                <a:cs typeface="+mn-cs"/>
              </a:rPr>
              <a:t>维护网络状态信息</a:t>
            </a:r>
            <a:endParaRPr lang="en-US" altLang="zh-CN" sz="2000" u="none" dirty="0">
              <a:ea typeface="+mn-ea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ea typeface="+mn-ea"/>
                <a:cs typeface="+mn-cs"/>
              </a:rPr>
              <a:t>通过北向</a:t>
            </a:r>
            <a:r>
              <a:rPr lang="en-US" altLang="zh-CN" sz="2000" u="none" dirty="0">
                <a:ea typeface="+mn-ea"/>
                <a:cs typeface="+mn-cs"/>
              </a:rPr>
              <a:t>API</a:t>
            </a:r>
            <a:r>
              <a:rPr lang="zh-CN" altLang="en-US" sz="2000" u="none" dirty="0">
                <a:ea typeface="+mn-ea"/>
                <a:cs typeface="+mn-cs"/>
              </a:rPr>
              <a:t>（</a:t>
            </a:r>
            <a:r>
              <a:rPr lang="en-US" altLang="zh-CN" sz="2000" u="none" dirty="0">
                <a:ea typeface="+mn-ea"/>
                <a:cs typeface="+mn-cs"/>
              </a:rPr>
              <a:t>Network API</a:t>
            </a:r>
            <a:r>
              <a:rPr lang="zh-CN" altLang="en-US" sz="2000" u="none" dirty="0">
                <a:ea typeface="+mn-ea"/>
                <a:cs typeface="+mn-cs"/>
              </a:rPr>
              <a:t>）与上面的网络控制应用程序交互</a:t>
            </a:r>
            <a:endParaRPr lang="en-US" altLang="zh-CN" sz="2000" u="none" dirty="0">
              <a:ea typeface="+mn-ea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ea typeface="+mn-ea"/>
                <a:cs typeface="+mn-cs"/>
              </a:rPr>
              <a:t>通过南向</a:t>
            </a:r>
            <a:r>
              <a:rPr lang="en-US" altLang="zh-CN" sz="2000" u="none" dirty="0">
                <a:ea typeface="+mn-ea"/>
                <a:cs typeface="+mn-cs"/>
              </a:rPr>
              <a:t>API</a:t>
            </a:r>
            <a:r>
              <a:rPr lang="zh-CN" altLang="en-US" sz="2000" u="none" dirty="0">
                <a:ea typeface="+mn-ea"/>
                <a:cs typeface="+mn-cs"/>
              </a:rPr>
              <a:t>（</a:t>
            </a:r>
            <a:r>
              <a:rPr lang="en-US" altLang="zh-CN" sz="2000" u="none" dirty="0">
                <a:ea typeface="+mn-ea"/>
                <a:cs typeface="+mn-cs"/>
              </a:rPr>
              <a:t>Switch API</a:t>
            </a:r>
            <a:r>
              <a:rPr lang="zh-CN" altLang="en-US" sz="2000" u="none" dirty="0">
                <a:ea typeface="+mn-ea"/>
                <a:cs typeface="+mn-cs"/>
              </a:rPr>
              <a:t>）与下面的网络交换机交互</a:t>
            </a:r>
            <a:endParaRPr lang="en-US" altLang="zh-CN" sz="2000" u="none" dirty="0">
              <a:ea typeface="+mn-ea"/>
              <a:cs typeface="+mn-cs"/>
            </a:endParaRP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u="none" dirty="0">
                <a:ea typeface="+mn-ea"/>
                <a:cs typeface="+mn-cs"/>
              </a:rPr>
              <a:t>采用分布式实现，具有良好的性能、可扩展性、容错性、稳健性</a:t>
            </a:r>
            <a:endParaRPr lang="en-US" sz="2000" u="none" dirty="0">
              <a:ea typeface="+mn-ea"/>
              <a:cs typeface="+mn-cs"/>
            </a:endParaRPr>
          </a:p>
        </p:txBody>
      </p:sp>
      <p:sp>
        <p:nvSpPr>
          <p:cNvPr id="72707" name="TextBox 399">
            <a:extLst>
              <a:ext uri="{FF2B5EF4-FFF2-40B4-BE49-F238E27FC236}">
                <a16:creationId xmlns:a16="http://schemas.microsoft.com/office/drawing/2014/main" id="{E61B6F10-E3FF-7744-B354-9D0E45FC9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845" y="4839323"/>
            <a:ext cx="90281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400" u="none" dirty="0">
                <a:ea typeface="MS PGothic" panose="020B0600070205080204" pitchFamily="34" charset="-128"/>
              </a:rPr>
              <a:t>数据平面</a:t>
            </a:r>
            <a:endParaRPr lang="en-US" altLang="zh-CN" sz="1400" u="none" dirty="0">
              <a:ea typeface="MS PGothic" panose="020B0600070205080204" pitchFamily="34" charset="-128"/>
            </a:endParaRPr>
          </a:p>
        </p:txBody>
      </p:sp>
      <p:sp>
        <p:nvSpPr>
          <p:cNvPr id="72708" name="TextBox 400">
            <a:extLst>
              <a:ext uri="{FF2B5EF4-FFF2-40B4-BE49-F238E27FC236}">
                <a16:creationId xmlns:a16="http://schemas.microsoft.com/office/drawing/2014/main" id="{A5CD96F6-200B-AC4A-9522-4AC13C990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821" y="2377110"/>
            <a:ext cx="90281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400" u="none" dirty="0">
                <a:ea typeface="MS PGothic" panose="020B0600070205080204" pitchFamily="34" charset="-128"/>
              </a:rPr>
              <a:t>控制平面</a:t>
            </a:r>
            <a:endParaRPr lang="en-US" altLang="zh-CN" sz="1400" u="none" dirty="0">
              <a:ea typeface="MS PGothic" panose="020B060007020508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109E3-F2A4-1B44-9C2B-C4792D049ED5}"/>
              </a:ext>
            </a:extLst>
          </p:cNvPr>
          <p:cNvCxnSpPr/>
          <p:nvPr/>
        </p:nvCxnSpPr>
        <p:spPr bwMode="auto">
          <a:xfrm flipV="1">
            <a:off x="5340351" y="4432925"/>
            <a:ext cx="2792413" cy="1428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EAD8B-FF0A-F74A-A83F-E271EB924C27}"/>
              </a:ext>
            </a:extLst>
          </p:cNvPr>
          <p:cNvCxnSpPr/>
          <p:nvPr/>
        </p:nvCxnSpPr>
        <p:spPr bwMode="auto">
          <a:xfrm flipV="1">
            <a:off x="5260975" y="2612060"/>
            <a:ext cx="3041651" cy="1905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711" name="Group 12">
            <a:extLst>
              <a:ext uri="{FF2B5EF4-FFF2-40B4-BE49-F238E27FC236}">
                <a16:creationId xmlns:a16="http://schemas.microsoft.com/office/drawing/2014/main" id="{81581D1B-132D-1745-9B6E-CD11A21E3FC9}"/>
              </a:ext>
            </a:extLst>
          </p:cNvPr>
          <p:cNvGrpSpPr>
            <a:grpSpLocks/>
          </p:cNvGrpSpPr>
          <p:nvPr/>
        </p:nvGrpSpPr>
        <p:grpSpPr bwMode="auto">
          <a:xfrm>
            <a:off x="5232400" y="4728199"/>
            <a:ext cx="2979739" cy="974725"/>
            <a:chOff x="2592388" y="5601756"/>
            <a:chExt cx="4027487" cy="939800"/>
          </a:xfrm>
        </p:grpSpPr>
        <p:sp>
          <p:nvSpPr>
            <p:cNvPr id="72771" name="Freeform 2">
              <a:extLst>
                <a:ext uri="{FF2B5EF4-FFF2-40B4-BE49-F238E27FC236}">
                  <a16:creationId xmlns:a16="http://schemas.microsoft.com/office/drawing/2014/main" id="{80AB770B-8905-FB47-8D87-F37643CB9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2147483646 w 10001"/>
                <a:gd name="T1" fmla="*/ 2147483646 h 10125"/>
                <a:gd name="T2" fmla="*/ 2147483646 w 10001"/>
                <a:gd name="T3" fmla="*/ 2147483646 h 10125"/>
                <a:gd name="T4" fmla="*/ 2147483646 w 10001"/>
                <a:gd name="T5" fmla="*/ 2147483646 h 10125"/>
                <a:gd name="T6" fmla="*/ 2147483646 w 10001"/>
                <a:gd name="T7" fmla="*/ 0 h 10125"/>
                <a:gd name="T8" fmla="*/ 2147483646 w 10001"/>
                <a:gd name="T9" fmla="*/ 2147483646 h 10125"/>
                <a:gd name="T10" fmla="*/ 2147483646 w 10001"/>
                <a:gd name="T11" fmla="*/ 2147483646 h 10125"/>
                <a:gd name="T12" fmla="*/ 2147483646 w 10001"/>
                <a:gd name="T13" fmla="*/ 2147483646 h 10125"/>
                <a:gd name="T14" fmla="*/ 2147483646 w 10001"/>
                <a:gd name="T15" fmla="*/ 2147483646 h 10125"/>
                <a:gd name="T16" fmla="*/ 2147483646 w 10001"/>
                <a:gd name="T17" fmla="*/ 2147483646 h 10125"/>
                <a:gd name="T18" fmla="*/ 2147483646 w 10001"/>
                <a:gd name="T19" fmla="*/ 2147483646 h 10125"/>
                <a:gd name="T20" fmla="*/ 2147483646 w 10001"/>
                <a:gd name="T21" fmla="*/ 2147483646 h 10125"/>
                <a:gd name="T22" fmla="*/ 2147483646 w 10001"/>
                <a:gd name="T23" fmla="*/ 2147483646 h 10125"/>
                <a:gd name="T24" fmla="*/ 2147483646 w 10001"/>
                <a:gd name="T25" fmla="*/ 2147483646 h 10125"/>
                <a:gd name="T26" fmla="*/ 2147483646 w 10001"/>
                <a:gd name="T27" fmla="*/ 2147483646 h 10125"/>
                <a:gd name="T28" fmla="*/ 2147483646 w 10001"/>
                <a:gd name="T29" fmla="*/ 2147483646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2C48DBB-0910-EA47-93B9-F9DE0C767486}"/>
                </a:ext>
              </a:extLst>
            </p:cNvPr>
            <p:cNvCxnSpPr/>
            <p:nvPr/>
          </p:nvCxnSpPr>
          <p:spPr>
            <a:xfrm flipV="1">
              <a:off x="3263994" y="5753287"/>
              <a:ext cx="1315316" cy="13163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3639564-5F68-4F49-80F7-6698C416EC94}"/>
                </a:ext>
              </a:extLst>
            </p:cNvPr>
            <p:cNvCxnSpPr/>
            <p:nvPr/>
          </p:nvCxnSpPr>
          <p:spPr>
            <a:xfrm>
              <a:off x="3152417" y="5940022"/>
              <a:ext cx="2259426" cy="298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34852E7-41B2-4440-9D6F-D2B7A5AD587A}"/>
                </a:ext>
              </a:extLst>
            </p:cNvPr>
            <p:cNvCxnSpPr/>
            <p:nvPr/>
          </p:nvCxnSpPr>
          <p:spPr>
            <a:xfrm>
              <a:off x="3165292" y="6044104"/>
              <a:ext cx="714519" cy="27704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8F7D5E-93F5-0740-9257-C236FC53F6C2}"/>
                </a:ext>
              </a:extLst>
            </p:cNvPr>
            <p:cNvCxnSpPr/>
            <p:nvPr/>
          </p:nvCxnSpPr>
          <p:spPr>
            <a:xfrm flipV="1">
              <a:off x="4182355" y="6238493"/>
              <a:ext cx="1246653" cy="8265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C8A7F4-9AB3-0D42-94F0-33C6ECC5730F}"/>
                </a:ext>
              </a:extLst>
            </p:cNvPr>
            <p:cNvCxnSpPr/>
            <p:nvPr/>
          </p:nvCxnSpPr>
          <p:spPr>
            <a:xfrm>
              <a:off x="4843232" y="5785430"/>
              <a:ext cx="1055686" cy="12398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CE90D4D-0F00-164E-BF84-AD866C73C4C7}"/>
                </a:ext>
              </a:extLst>
            </p:cNvPr>
            <p:cNvCxnSpPr/>
            <p:nvPr/>
          </p:nvCxnSpPr>
          <p:spPr>
            <a:xfrm flipV="1">
              <a:off x="4126567" y="5940022"/>
              <a:ext cx="1791662" cy="298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2FF5F2B-EDCD-9A49-83D7-DE29770A1E94}"/>
                </a:ext>
              </a:extLst>
            </p:cNvPr>
            <p:cNvCxnSpPr/>
            <p:nvPr/>
          </p:nvCxnSpPr>
          <p:spPr>
            <a:xfrm flipV="1">
              <a:off x="5454757" y="5969105"/>
              <a:ext cx="587923" cy="2693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2EB5446-223D-1248-8B8A-DB92065D2B58}"/>
                </a:ext>
              </a:extLst>
            </p:cNvPr>
            <p:cNvCxnSpPr/>
            <p:nvPr/>
          </p:nvCxnSpPr>
          <p:spPr>
            <a:xfrm>
              <a:off x="4596475" y="5753287"/>
              <a:ext cx="815368" cy="4010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780" name="Group 347">
              <a:extLst>
                <a:ext uri="{FF2B5EF4-FFF2-40B4-BE49-F238E27FC236}">
                  <a16:creationId xmlns:a16="http://schemas.microsoft.com/office/drawing/2014/main" id="{A2D4C536-6F35-3F4A-87FE-B7F13B322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CD1A2C1-A94B-864B-8360-9881383CAA35}"/>
                  </a:ext>
                </a:extLst>
              </p:cNvPr>
              <p:cNvSpPr/>
              <p:nvPr/>
            </p:nvSpPr>
            <p:spPr bwMode="auto">
              <a:xfrm flipV="1">
                <a:off x="1874628" y="1695172"/>
                <a:ext cx="1126364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0212C32-A16A-D947-AEAA-8377AE871495}"/>
                  </a:ext>
                </a:extLst>
              </p:cNvPr>
              <p:cNvSpPr/>
              <p:nvPr/>
            </p:nvSpPr>
            <p:spPr bwMode="auto">
              <a:xfrm>
                <a:off x="1870518" y="1739372"/>
                <a:ext cx="1130474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3F18507-C386-934A-AFB3-2BD8DB2979A3}"/>
                  </a:ext>
                </a:extLst>
              </p:cNvPr>
              <p:cNvSpPr/>
              <p:nvPr/>
            </p:nvSpPr>
            <p:spPr bwMode="auto">
              <a:xfrm flipV="1">
                <a:off x="1870518" y="1576385"/>
                <a:ext cx="1126364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852B058-2B1A-3E41-ACCC-5B45776EDE7D}"/>
                  </a:ext>
                </a:extLst>
              </p:cNvPr>
              <p:cNvSpPr/>
              <p:nvPr/>
            </p:nvSpPr>
            <p:spPr bwMode="auto">
              <a:xfrm>
                <a:off x="2158276" y="1673073"/>
                <a:ext cx="550850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03855AF-7AA2-E240-8F5A-38C555BC43F7}"/>
                  </a:ext>
                </a:extLst>
              </p:cNvPr>
              <p:cNvSpPr/>
              <p:nvPr/>
            </p:nvSpPr>
            <p:spPr bwMode="auto">
              <a:xfrm>
                <a:off x="2100724" y="1631635"/>
                <a:ext cx="665953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A572EF5-44CB-734A-8E53-E2FD01E1A37A}"/>
                  </a:ext>
                </a:extLst>
              </p:cNvPr>
              <p:cNvSpPr/>
              <p:nvPr/>
            </p:nvSpPr>
            <p:spPr bwMode="auto">
              <a:xfrm>
                <a:off x="2536471" y="1728322"/>
                <a:ext cx="246649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4541B51-BFB4-8D4F-8288-18EE6382261F}"/>
                  </a:ext>
                </a:extLst>
              </p:cNvPr>
              <p:cNvSpPr/>
              <p:nvPr/>
            </p:nvSpPr>
            <p:spPr bwMode="auto">
              <a:xfrm>
                <a:off x="2088390" y="1731084"/>
                <a:ext cx="242540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D21649B-85F1-8F42-9E3D-CA4076C1C2F8}"/>
                  </a:ext>
                </a:extLst>
              </p:cNvPr>
              <p:cNvCxnSpPr>
                <a:endCxn id="121" idx="2"/>
              </p:cNvCxnSpPr>
              <p:nvPr/>
            </p:nvCxnSpPr>
            <p:spPr bwMode="auto">
              <a:xfrm flipH="1" flipV="1">
                <a:off x="1870518" y="1736609"/>
                <a:ext cx="4110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BF4A12C-349F-A449-93C5-DE506569B3E9}"/>
                  </a:ext>
                </a:extLst>
              </p:cNvPr>
              <p:cNvCxnSpPr/>
              <p:nvPr/>
            </p:nvCxnSpPr>
            <p:spPr bwMode="auto">
              <a:xfrm flipH="1" flipV="1">
                <a:off x="2996882" y="1733847"/>
                <a:ext cx="4110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81" name="Group 347">
              <a:extLst>
                <a:ext uri="{FF2B5EF4-FFF2-40B4-BE49-F238E27FC236}">
                  <a16:creationId xmlns:a16="http://schemas.microsoft.com/office/drawing/2014/main" id="{F60584B5-CDDB-8142-B154-B830BDE3B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A4554FF-03A0-B143-96AB-9BA2795D598A}"/>
                  </a:ext>
                </a:extLst>
              </p:cNvPr>
              <p:cNvSpPr/>
              <p:nvPr/>
            </p:nvSpPr>
            <p:spPr bwMode="auto">
              <a:xfrm flipV="1">
                <a:off x="1875656" y="1694718"/>
                <a:ext cx="1122255" cy="3204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F60C22F-A0E8-C443-A135-E86EF5AADC5B}"/>
                  </a:ext>
                </a:extLst>
              </p:cNvPr>
              <p:cNvSpPr/>
              <p:nvPr/>
            </p:nvSpPr>
            <p:spPr bwMode="auto">
              <a:xfrm>
                <a:off x="1871546" y="1738918"/>
                <a:ext cx="1126364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039D371-A638-134F-8ECC-2ABAFFA6AD06}"/>
                  </a:ext>
                </a:extLst>
              </p:cNvPr>
              <p:cNvSpPr/>
              <p:nvPr/>
            </p:nvSpPr>
            <p:spPr bwMode="auto">
              <a:xfrm flipV="1">
                <a:off x="1871546" y="1575933"/>
                <a:ext cx="1122252" cy="32044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383C82DA-8676-AF49-B693-4F56FAC46F7B}"/>
                  </a:ext>
                </a:extLst>
              </p:cNvPr>
              <p:cNvSpPr/>
              <p:nvPr/>
            </p:nvSpPr>
            <p:spPr bwMode="auto">
              <a:xfrm>
                <a:off x="2159304" y="1672618"/>
                <a:ext cx="546738" cy="162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D488CA23-555B-BA46-9BA4-0E2533E44AB1}"/>
                  </a:ext>
                </a:extLst>
              </p:cNvPr>
              <p:cNvSpPr/>
              <p:nvPr/>
            </p:nvSpPr>
            <p:spPr bwMode="auto">
              <a:xfrm>
                <a:off x="2101752" y="1633944"/>
                <a:ext cx="661840" cy="11049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F2C903E-1AE7-354A-AB5D-585BE003AB19}"/>
                  </a:ext>
                </a:extLst>
              </p:cNvPr>
              <p:cNvSpPr/>
              <p:nvPr/>
            </p:nvSpPr>
            <p:spPr bwMode="auto">
              <a:xfrm>
                <a:off x="2537499" y="1727868"/>
                <a:ext cx="242537" cy="9668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2C049C2F-27D4-DA45-A375-E01D7517C112}"/>
                  </a:ext>
                </a:extLst>
              </p:cNvPr>
              <p:cNvSpPr/>
              <p:nvPr/>
            </p:nvSpPr>
            <p:spPr bwMode="auto">
              <a:xfrm>
                <a:off x="2089418" y="1730631"/>
                <a:ext cx="242540" cy="9668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04F87E6-58AD-6F49-8721-8CB9AE4D5857}"/>
                  </a:ext>
                </a:extLst>
              </p:cNvPr>
              <p:cNvCxnSpPr>
                <a:endCxn id="112" idx="2"/>
              </p:cNvCxnSpPr>
              <p:nvPr/>
            </p:nvCxnSpPr>
            <p:spPr bwMode="auto">
              <a:xfrm flipH="1" flipV="1">
                <a:off x="1871546" y="1736156"/>
                <a:ext cx="4110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08E4E12-5CAD-E04F-9A5C-DD56C17DFCB3}"/>
                  </a:ext>
                </a:extLst>
              </p:cNvPr>
              <p:cNvCxnSpPr/>
              <p:nvPr/>
            </p:nvCxnSpPr>
            <p:spPr bwMode="auto">
              <a:xfrm flipH="1" flipV="1">
                <a:off x="2993798" y="1736156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82" name="Group 347">
              <a:extLst>
                <a:ext uri="{FF2B5EF4-FFF2-40B4-BE49-F238E27FC236}">
                  <a16:creationId xmlns:a16="http://schemas.microsoft.com/office/drawing/2014/main" id="{FD66F17E-B249-2A4F-BD44-793DFE930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3FA7623-6A72-8146-A65D-24D8613922AF}"/>
                  </a:ext>
                </a:extLst>
              </p:cNvPr>
              <p:cNvSpPr/>
              <p:nvPr/>
            </p:nvSpPr>
            <p:spPr bwMode="auto">
              <a:xfrm flipV="1">
                <a:off x="1874403" y="1695759"/>
                <a:ext cx="1126364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FC6517C-AFA9-C64A-A2D3-5644D42C46E5}"/>
                  </a:ext>
                </a:extLst>
              </p:cNvPr>
              <p:cNvSpPr/>
              <p:nvPr/>
            </p:nvSpPr>
            <p:spPr bwMode="auto">
              <a:xfrm>
                <a:off x="1870293" y="1739958"/>
                <a:ext cx="1130474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AA0D469-46EF-7043-9FDA-C794C7B9FEBF}"/>
                  </a:ext>
                </a:extLst>
              </p:cNvPr>
              <p:cNvSpPr/>
              <p:nvPr/>
            </p:nvSpPr>
            <p:spPr bwMode="auto">
              <a:xfrm flipV="1">
                <a:off x="1870293" y="1576972"/>
                <a:ext cx="1126364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5614F7-ED9B-DE46-BF02-CE5697F82B69}"/>
                  </a:ext>
                </a:extLst>
              </p:cNvPr>
              <p:cNvSpPr/>
              <p:nvPr/>
            </p:nvSpPr>
            <p:spPr bwMode="auto">
              <a:xfrm>
                <a:off x="2158050" y="1673659"/>
                <a:ext cx="550850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84A16577-7ADF-4B44-8E0F-0685D1696AFF}"/>
                  </a:ext>
                </a:extLst>
              </p:cNvPr>
              <p:cNvSpPr/>
              <p:nvPr/>
            </p:nvSpPr>
            <p:spPr bwMode="auto">
              <a:xfrm>
                <a:off x="2100499" y="1632221"/>
                <a:ext cx="665953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5198D97-3D4D-9C48-BFBA-45F4820EAC98}"/>
                  </a:ext>
                </a:extLst>
              </p:cNvPr>
              <p:cNvSpPr/>
              <p:nvPr/>
            </p:nvSpPr>
            <p:spPr bwMode="auto">
              <a:xfrm>
                <a:off x="2536246" y="1728909"/>
                <a:ext cx="246649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544B15FA-3F16-1849-92F3-BFF0DFC49868}"/>
                  </a:ext>
                </a:extLst>
              </p:cNvPr>
              <p:cNvSpPr/>
              <p:nvPr/>
            </p:nvSpPr>
            <p:spPr bwMode="auto">
              <a:xfrm>
                <a:off x="2088165" y="1731670"/>
                <a:ext cx="242540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1870946-605B-9841-B848-90207FC6D30C}"/>
                  </a:ext>
                </a:extLst>
              </p:cNvPr>
              <p:cNvCxnSpPr>
                <a:endCxn id="103" idx="2"/>
              </p:cNvCxnSpPr>
              <p:nvPr/>
            </p:nvCxnSpPr>
            <p:spPr bwMode="auto">
              <a:xfrm flipH="1" flipV="1">
                <a:off x="1870293" y="1737195"/>
                <a:ext cx="4110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EADE120-DDF6-F742-A4D1-734BBBD4D1C6}"/>
                  </a:ext>
                </a:extLst>
              </p:cNvPr>
              <p:cNvCxnSpPr/>
              <p:nvPr/>
            </p:nvCxnSpPr>
            <p:spPr bwMode="auto">
              <a:xfrm flipH="1" flipV="1">
                <a:off x="2996657" y="1734433"/>
                <a:ext cx="4110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83" name="Group 347">
              <a:extLst>
                <a:ext uri="{FF2B5EF4-FFF2-40B4-BE49-F238E27FC236}">
                  <a16:creationId xmlns:a16="http://schemas.microsoft.com/office/drawing/2014/main" id="{AAFABBCD-A709-6347-8C8D-61F024562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1C915FA-3963-FC46-AD51-20BA15DA468B}"/>
                  </a:ext>
                </a:extLst>
              </p:cNvPr>
              <p:cNvSpPr/>
              <p:nvPr/>
            </p:nvSpPr>
            <p:spPr bwMode="auto">
              <a:xfrm flipV="1">
                <a:off x="1876301" y="1695738"/>
                <a:ext cx="1122252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1532E8F-1916-3D48-AD29-EF164E8706F6}"/>
                  </a:ext>
                </a:extLst>
              </p:cNvPr>
              <p:cNvSpPr/>
              <p:nvPr/>
            </p:nvSpPr>
            <p:spPr bwMode="auto">
              <a:xfrm>
                <a:off x="1872189" y="1739938"/>
                <a:ext cx="1126364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3ED2C02-0D2D-EE41-8BC4-B076CCBCDF07}"/>
                  </a:ext>
                </a:extLst>
              </p:cNvPr>
              <p:cNvSpPr/>
              <p:nvPr/>
            </p:nvSpPr>
            <p:spPr bwMode="auto">
              <a:xfrm flipV="1">
                <a:off x="1872189" y="1576951"/>
                <a:ext cx="1122255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A50831C0-B15E-A540-BA03-29F9F4AD7414}"/>
                  </a:ext>
                </a:extLst>
              </p:cNvPr>
              <p:cNvSpPr/>
              <p:nvPr/>
            </p:nvSpPr>
            <p:spPr bwMode="auto">
              <a:xfrm>
                <a:off x="2159946" y="1673638"/>
                <a:ext cx="546740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49970E60-FAFD-044D-9F04-5B3090368A88}"/>
                  </a:ext>
                </a:extLst>
              </p:cNvPr>
              <p:cNvSpPr/>
              <p:nvPr/>
            </p:nvSpPr>
            <p:spPr bwMode="auto">
              <a:xfrm>
                <a:off x="2102394" y="1632200"/>
                <a:ext cx="661843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136BAE7-D298-C243-9953-AB03B6AB14DA}"/>
                  </a:ext>
                </a:extLst>
              </p:cNvPr>
              <p:cNvSpPr/>
              <p:nvPr/>
            </p:nvSpPr>
            <p:spPr bwMode="auto">
              <a:xfrm>
                <a:off x="2538141" y="1728888"/>
                <a:ext cx="242540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A4D05AC-FB25-994C-A9FC-EFDFFF114426}"/>
                  </a:ext>
                </a:extLst>
              </p:cNvPr>
              <p:cNvSpPr/>
              <p:nvPr/>
            </p:nvSpPr>
            <p:spPr bwMode="auto">
              <a:xfrm>
                <a:off x="2090063" y="1731649"/>
                <a:ext cx="242537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92F10FF-6976-5646-87E7-89F45461B604}"/>
                  </a:ext>
                </a:extLst>
              </p:cNvPr>
              <p:cNvCxnSpPr>
                <a:endCxn id="94" idx="2"/>
              </p:cNvCxnSpPr>
              <p:nvPr/>
            </p:nvCxnSpPr>
            <p:spPr bwMode="auto">
              <a:xfrm flipH="1" flipV="1">
                <a:off x="1872189" y="1737174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22EB93D-9B9A-CD4C-8FC0-B0CA43D1C407}"/>
                  </a:ext>
                </a:extLst>
              </p:cNvPr>
              <p:cNvCxnSpPr/>
              <p:nvPr/>
            </p:nvCxnSpPr>
            <p:spPr bwMode="auto">
              <a:xfrm flipH="1" flipV="1">
                <a:off x="2994443" y="1734413"/>
                <a:ext cx="4110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784" name="Group 347">
              <a:extLst>
                <a:ext uri="{FF2B5EF4-FFF2-40B4-BE49-F238E27FC236}">
                  <a16:creationId xmlns:a16="http://schemas.microsoft.com/office/drawing/2014/main" id="{C70E5136-5DCA-AB4A-877A-F88EE4958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4962A57-2AB6-0C40-BF79-C523B12F3A7D}"/>
                  </a:ext>
                </a:extLst>
              </p:cNvPr>
              <p:cNvSpPr/>
              <p:nvPr/>
            </p:nvSpPr>
            <p:spPr bwMode="auto">
              <a:xfrm flipV="1">
                <a:off x="1874957" y="1694398"/>
                <a:ext cx="1126364" cy="3204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10CF9BC-BF92-3348-81D5-30DCEB1EAF20}"/>
                  </a:ext>
                </a:extLst>
              </p:cNvPr>
              <p:cNvSpPr/>
              <p:nvPr/>
            </p:nvSpPr>
            <p:spPr bwMode="auto">
              <a:xfrm>
                <a:off x="1870845" y="1738598"/>
                <a:ext cx="1130476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553A39C-4F93-F347-9131-F2439D0B2EB3}"/>
                  </a:ext>
                </a:extLst>
              </p:cNvPr>
              <p:cNvSpPr/>
              <p:nvPr/>
            </p:nvSpPr>
            <p:spPr bwMode="auto">
              <a:xfrm flipV="1">
                <a:off x="1870845" y="1575611"/>
                <a:ext cx="1126364" cy="32044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165D505-BF70-024D-8BE3-23DAF1534F58}"/>
                  </a:ext>
                </a:extLst>
              </p:cNvPr>
              <p:cNvSpPr/>
              <p:nvPr/>
            </p:nvSpPr>
            <p:spPr bwMode="auto">
              <a:xfrm>
                <a:off x="2158602" y="1672298"/>
                <a:ext cx="550850" cy="162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3ED7996-05B2-C046-BB5E-5E1BC2D15471}"/>
                  </a:ext>
                </a:extLst>
              </p:cNvPr>
              <p:cNvSpPr/>
              <p:nvPr/>
            </p:nvSpPr>
            <p:spPr bwMode="auto">
              <a:xfrm>
                <a:off x="2101050" y="1633624"/>
                <a:ext cx="665953" cy="11049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9EE0C687-9366-DA4E-958A-B78644487767}"/>
                  </a:ext>
                </a:extLst>
              </p:cNvPr>
              <p:cNvSpPr/>
              <p:nvPr/>
            </p:nvSpPr>
            <p:spPr bwMode="auto">
              <a:xfrm>
                <a:off x="2536797" y="1727548"/>
                <a:ext cx="246649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AAE546BF-8CB9-5B4A-A8F1-91952D6C005A}"/>
                  </a:ext>
                </a:extLst>
              </p:cNvPr>
              <p:cNvSpPr/>
              <p:nvPr/>
            </p:nvSpPr>
            <p:spPr bwMode="auto">
              <a:xfrm>
                <a:off x="2088719" y="1730309"/>
                <a:ext cx="242537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26F1F61-12FC-DB43-9DAD-D7A09A31A9E7}"/>
                  </a:ext>
                </a:extLst>
              </p:cNvPr>
              <p:cNvCxnSpPr>
                <a:endCxn id="85" idx="2"/>
              </p:cNvCxnSpPr>
              <p:nvPr/>
            </p:nvCxnSpPr>
            <p:spPr bwMode="auto">
              <a:xfrm flipH="1" flipV="1">
                <a:off x="1870845" y="1735834"/>
                <a:ext cx="4112" cy="12431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A8B1970-5D29-B64B-AB0B-888872D05E00}"/>
                  </a:ext>
                </a:extLst>
              </p:cNvPr>
              <p:cNvCxnSpPr/>
              <p:nvPr/>
            </p:nvCxnSpPr>
            <p:spPr bwMode="auto">
              <a:xfrm flipH="1" flipV="1">
                <a:off x="2997209" y="1735834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712" name="Group 13">
            <a:extLst>
              <a:ext uri="{FF2B5EF4-FFF2-40B4-BE49-F238E27FC236}">
                <a16:creationId xmlns:a16="http://schemas.microsoft.com/office/drawing/2014/main" id="{CD159E1A-82F7-6342-B751-301AEA102515}"/>
              </a:ext>
            </a:extLst>
          </p:cNvPr>
          <p:cNvGrpSpPr>
            <a:grpSpLocks/>
          </p:cNvGrpSpPr>
          <p:nvPr/>
        </p:nvGrpSpPr>
        <p:grpSpPr bwMode="auto">
          <a:xfrm>
            <a:off x="5057775" y="2950198"/>
            <a:ext cx="3117851" cy="1052512"/>
            <a:chOff x="4990227" y="2877416"/>
            <a:chExt cx="3116606" cy="10535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938148-BE84-4D46-BCD2-A61729B2156B}"/>
                </a:ext>
              </a:extLst>
            </p:cNvPr>
            <p:cNvSpPr/>
            <p:nvPr/>
          </p:nvSpPr>
          <p:spPr bwMode="auto">
            <a:xfrm>
              <a:off x="5418681" y="2913964"/>
              <a:ext cx="2688152" cy="10170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1082359-E95F-AC4A-BDC8-FC58FB700DC6}"/>
                </a:ext>
              </a:extLst>
            </p:cNvPr>
            <p:cNvSpPr/>
            <p:nvPr/>
          </p:nvSpPr>
          <p:spPr bwMode="auto">
            <a:xfrm>
              <a:off x="5218736" y="2877416"/>
              <a:ext cx="212640" cy="1028136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20385 w 220240"/>
                <a:gd name="connsiteY0" fmla="*/ 745656 h 1058154"/>
                <a:gd name="connsiteX1" fmla="*/ 214305 w 220240"/>
                <a:gd name="connsiteY1" fmla="*/ 0 h 1058154"/>
                <a:gd name="connsiteX2" fmla="*/ 220240 w 220240"/>
                <a:gd name="connsiteY2" fmla="*/ 1027869 h 1058154"/>
                <a:gd name="connsiteX3" fmla="*/ 68 w 220240"/>
                <a:gd name="connsiteY3" fmla="*/ 986902 h 1058154"/>
                <a:gd name="connsiteX4" fmla="*/ 20385 w 220240"/>
                <a:gd name="connsiteY4" fmla="*/ 745656 h 1058154"/>
                <a:gd name="connsiteX0" fmla="*/ 20385 w 220240"/>
                <a:gd name="connsiteY0" fmla="*/ 745656 h 1068836"/>
                <a:gd name="connsiteX1" fmla="*/ 214305 w 220240"/>
                <a:gd name="connsiteY1" fmla="*/ 0 h 1068836"/>
                <a:gd name="connsiteX2" fmla="*/ 220240 w 220240"/>
                <a:gd name="connsiteY2" fmla="*/ 1027869 h 1068836"/>
                <a:gd name="connsiteX3" fmla="*/ 68 w 220240"/>
                <a:gd name="connsiteY3" fmla="*/ 986902 h 1068836"/>
                <a:gd name="connsiteX4" fmla="*/ 20385 w 220240"/>
                <a:gd name="connsiteY4" fmla="*/ 745656 h 1068836"/>
                <a:gd name="connsiteX0" fmla="*/ 15446 w 215301"/>
                <a:gd name="connsiteY0" fmla="*/ 745656 h 1057581"/>
                <a:gd name="connsiteX1" fmla="*/ 209366 w 215301"/>
                <a:gd name="connsiteY1" fmla="*/ 0 h 1057581"/>
                <a:gd name="connsiteX2" fmla="*/ 215301 w 215301"/>
                <a:gd name="connsiteY2" fmla="*/ 1027869 h 1057581"/>
                <a:gd name="connsiteX3" fmla="*/ 87 w 215301"/>
                <a:gd name="connsiteY3" fmla="*/ 888484 h 1057581"/>
                <a:gd name="connsiteX4" fmla="*/ 15446 w 215301"/>
                <a:gd name="connsiteY4" fmla="*/ 745656 h 1057581"/>
                <a:gd name="connsiteX0" fmla="*/ 15446 w 215301"/>
                <a:gd name="connsiteY0" fmla="*/ 745656 h 1063397"/>
                <a:gd name="connsiteX1" fmla="*/ 209366 w 215301"/>
                <a:gd name="connsiteY1" fmla="*/ 0 h 1063397"/>
                <a:gd name="connsiteX2" fmla="*/ 215301 w 215301"/>
                <a:gd name="connsiteY2" fmla="*/ 1027869 h 1063397"/>
                <a:gd name="connsiteX3" fmla="*/ 87 w 215301"/>
                <a:gd name="connsiteY3" fmla="*/ 888484 h 1063397"/>
                <a:gd name="connsiteX4" fmla="*/ 15446 w 215301"/>
                <a:gd name="connsiteY4" fmla="*/ 745656 h 1063397"/>
                <a:gd name="connsiteX0" fmla="*/ 15446 w 215301"/>
                <a:gd name="connsiteY0" fmla="*/ 745656 h 1027869"/>
                <a:gd name="connsiteX1" fmla="*/ 209366 w 215301"/>
                <a:gd name="connsiteY1" fmla="*/ 0 h 1027869"/>
                <a:gd name="connsiteX2" fmla="*/ 215301 w 215301"/>
                <a:gd name="connsiteY2" fmla="*/ 1027869 h 1027869"/>
                <a:gd name="connsiteX3" fmla="*/ 87 w 215301"/>
                <a:gd name="connsiteY3" fmla="*/ 888484 h 1027869"/>
                <a:gd name="connsiteX4" fmla="*/ 15446 w 215301"/>
                <a:gd name="connsiteY4" fmla="*/ 745656 h 102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301" h="1027869">
                  <a:moveTo>
                    <a:pt x="15446" y="745656"/>
                  </a:moveTo>
                  <a:lnTo>
                    <a:pt x="209366" y="0"/>
                  </a:lnTo>
                  <a:cubicBezTo>
                    <a:pt x="211344" y="342623"/>
                    <a:pt x="213323" y="685246"/>
                    <a:pt x="215301" y="1027869"/>
                  </a:cubicBezTo>
                  <a:cubicBezTo>
                    <a:pt x="115469" y="960083"/>
                    <a:pt x="99918" y="931665"/>
                    <a:pt x="87" y="888484"/>
                  </a:cubicBezTo>
                  <a:cubicBezTo>
                    <a:pt x="-1403" y="675204"/>
                    <a:pt x="16936" y="958936"/>
                    <a:pt x="15446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grpSp>
          <p:nvGrpSpPr>
            <p:cNvPr id="72737" name="Group 950">
              <a:extLst>
                <a:ext uri="{FF2B5EF4-FFF2-40B4-BE49-F238E27FC236}">
                  <a16:creationId xmlns:a16="http://schemas.microsoft.com/office/drawing/2014/main" id="{9959271A-8BC7-1744-808D-2F1B69EB6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0227" y="3351862"/>
              <a:ext cx="251561" cy="564103"/>
              <a:chOff x="4140" y="429"/>
              <a:chExt cx="1425" cy="2396"/>
            </a:xfrm>
          </p:grpSpPr>
          <p:sp>
            <p:nvSpPr>
              <p:cNvPr id="72739" name="Freeform 951">
                <a:extLst>
                  <a:ext uri="{FF2B5EF4-FFF2-40B4-BE49-F238E27FC236}">
                    <a16:creationId xmlns:a16="http://schemas.microsoft.com/office/drawing/2014/main" id="{FC65159B-623E-F245-8203-62A955E8D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0" name="Rectangle 952">
                <a:extLst>
                  <a:ext uri="{FF2B5EF4-FFF2-40B4-BE49-F238E27FC236}">
                    <a16:creationId xmlns:a16="http://schemas.microsoft.com/office/drawing/2014/main" id="{3792B5A6-25AF-4B4C-A1CE-7DE1826E4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41" name="Freeform 953">
                <a:extLst>
                  <a:ext uri="{FF2B5EF4-FFF2-40B4-BE49-F238E27FC236}">
                    <a16:creationId xmlns:a16="http://schemas.microsoft.com/office/drawing/2014/main" id="{35613101-FF02-A149-BE09-62CDCF686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2" name="Freeform 954">
                <a:extLst>
                  <a:ext uri="{FF2B5EF4-FFF2-40B4-BE49-F238E27FC236}">
                    <a16:creationId xmlns:a16="http://schemas.microsoft.com/office/drawing/2014/main" id="{E2E68344-07D0-A642-A503-D31A064B3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43" name="Rectangle 955">
                <a:extLst>
                  <a:ext uri="{FF2B5EF4-FFF2-40B4-BE49-F238E27FC236}">
                    <a16:creationId xmlns:a16="http://schemas.microsoft.com/office/drawing/2014/main" id="{2FE9994A-4D06-FF4C-8B9A-982A733DD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grpSp>
            <p:nvGrpSpPr>
              <p:cNvPr id="72744" name="Group 956">
                <a:extLst>
                  <a:ext uri="{FF2B5EF4-FFF2-40B4-BE49-F238E27FC236}">
                    <a16:creationId xmlns:a16="http://schemas.microsoft.com/office/drawing/2014/main" id="{07D2EB18-1653-C54C-81D1-6C2862C6E9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2769" name="AutoShape 957">
                  <a:extLst>
                    <a:ext uri="{FF2B5EF4-FFF2-40B4-BE49-F238E27FC236}">
                      <a16:creationId xmlns:a16="http://schemas.microsoft.com/office/drawing/2014/main" id="{790E7DD8-21C9-7E40-BE45-9C3798669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2770" name="AutoShape 958">
                  <a:extLst>
                    <a:ext uri="{FF2B5EF4-FFF2-40B4-BE49-F238E27FC236}">
                      <a16:creationId xmlns:a16="http://schemas.microsoft.com/office/drawing/2014/main" id="{373125B7-FE37-4048-8214-BE35EA67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</p:grpSp>
          <p:sp>
            <p:nvSpPr>
              <p:cNvPr id="72745" name="Rectangle 959">
                <a:extLst>
                  <a:ext uri="{FF2B5EF4-FFF2-40B4-BE49-F238E27FC236}">
                    <a16:creationId xmlns:a16="http://schemas.microsoft.com/office/drawing/2014/main" id="{F5EA3B35-23BD-DD47-9749-7536EE1FD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grpSp>
            <p:nvGrpSpPr>
              <p:cNvPr id="72746" name="Group 960">
                <a:extLst>
                  <a:ext uri="{FF2B5EF4-FFF2-40B4-BE49-F238E27FC236}">
                    <a16:creationId xmlns:a16="http://schemas.microsoft.com/office/drawing/2014/main" id="{B3BF34CC-0097-444D-82D8-1E269C15DD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2767" name="AutoShape 961">
                  <a:extLst>
                    <a:ext uri="{FF2B5EF4-FFF2-40B4-BE49-F238E27FC236}">
                      <a16:creationId xmlns:a16="http://schemas.microsoft.com/office/drawing/2014/main" id="{B709A1CE-C980-D144-AE6E-92D21EAAE4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2768" name="AutoShape 962">
                  <a:extLst>
                    <a:ext uri="{FF2B5EF4-FFF2-40B4-BE49-F238E27FC236}">
                      <a16:creationId xmlns:a16="http://schemas.microsoft.com/office/drawing/2014/main" id="{02B0A0A3-FE26-7A47-8B64-0E42BF857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</p:grpSp>
          <p:sp>
            <p:nvSpPr>
              <p:cNvPr id="72747" name="Rectangle 963">
                <a:extLst>
                  <a:ext uri="{FF2B5EF4-FFF2-40B4-BE49-F238E27FC236}">
                    <a16:creationId xmlns:a16="http://schemas.microsoft.com/office/drawing/2014/main" id="{02326CB3-7257-EB4A-91E0-E0F61BBE9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48" name="Rectangle 964">
                <a:extLst>
                  <a:ext uri="{FF2B5EF4-FFF2-40B4-BE49-F238E27FC236}">
                    <a16:creationId xmlns:a16="http://schemas.microsoft.com/office/drawing/2014/main" id="{AA24E466-425D-FB44-8520-6D86296BF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grpSp>
            <p:nvGrpSpPr>
              <p:cNvPr id="72749" name="Group 965">
                <a:extLst>
                  <a:ext uri="{FF2B5EF4-FFF2-40B4-BE49-F238E27FC236}">
                    <a16:creationId xmlns:a16="http://schemas.microsoft.com/office/drawing/2014/main" id="{A7425ACA-3452-5647-9D8F-CA1831CD5C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2765" name="AutoShape 966">
                  <a:extLst>
                    <a:ext uri="{FF2B5EF4-FFF2-40B4-BE49-F238E27FC236}">
                      <a16:creationId xmlns:a16="http://schemas.microsoft.com/office/drawing/2014/main" id="{F1DAFECB-ED32-BA48-9884-A74CACC93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2766" name="AutoShape 967">
                  <a:extLst>
                    <a:ext uri="{FF2B5EF4-FFF2-40B4-BE49-F238E27FC236}">
                      <a16:creationId xmlns:a16="http://schemas.microsoft.com/office/drawing/2014/main" id="{D9CA304A-98FF-EB47-B62D-54C1D35609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</p:grpSp>
          <p:sp>
            <p:nvSpPr>
              <p:cNvPr id="72750" name="Freeform 968">
                <a:extLst>
                  <a:ext uri="{FF2B5EF4-FFF2-40B4-BE49-F238E27FC236}">
                    <a16:creationId xmlns:a16="http://schemas.microsoft.com/office/drawing/2014/main" id="{03091E94-8049-FF4B-9BDB-D93BFB22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2751" name="Group 969">
                <a:extLst>
                  <a:ext uri="{FF2B5EF4-FFF2-40B4-BE49-F238E27FC236}">
                    <a16:creationId xmlns:a16="http://schemas.microsoft.com/office/drawing/2014/main" id="{13A75772-D25D-3D42-9D11-DBA40C5ABB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2763" name="AutoShape 970">
                  <a:extLst>
                    <a:ext uri="{FF2B5EF4-FFF2-40B4-BE49-F238E27FC236}">
                      <a16:creationId xmlns:a16="http://schemas.microsoft.com/office/drawing/2014/main" id="{EE7D4DBE-EA73-7447-BEDE-3A6690FE8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  <p:sp>
              <p:nvSpPr>
                <p:cNvPr id="72764" name="AutoShape 971">
                  <a:extLst>
                    <a:ext uri="{FF2B5EF4-FFF2-40B4-BE49-F238E27FC236}">
                      <a16:creationId xmlns:a16="http://schemas.microsoft.com/office/drawing/2014/main" id="{E60F4003-2F81-2C4A-A8AC-4ABC89B60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 u="none"/>
                </a:p>
              </p:txBody>
            </p:sp>
          </p:grpSp>
          <p:sp>
            <p:nvSpPr>
              <p:cNvPr id="72752" name="Rectangle 972">
                <a:extLst>
                  <a:ext uri="{FF2B5EF4-FFF2-40B4-BE49-F238E27FC236}">
                    <a16:creationId xmlns:a16="http://schemas.microsoft.com/office/drawing/2014/main" id="{64E3CC0D-7F7A-1141-A595-2F0A5DC49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53" name="Freeform 973">
                <a:extLst>
                  <a:ext uri="{FF2B5EF4-FFF2-40B4-BE49-F238E27FC236}">
                    <a16:creationId xmlns:a16="http://schemas.microsoft.com/office/drawing/2014/main" id="{11534C53-086D-994E-8B7E-00C69CF82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54" name="Freeform 974">
                <a:extLst>
                  <a:ext uri="{FF2B5EF4-FFF2-40B4-BE49-F238E27FC236}">
                    <a16:creationId xmlns:a16="http://schemas.microsoft.com/office/drawing/2014/main" id="{C080DDFD-481D-C64A-B963-99654B100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55" name="Oval 975">
                <a:extLst>
                  <a:ext uri="{FF2B5EF4-FFF2-40B4-BE49-F238E27FC236}">
                    <a16:creationId xmlns:a16="http://schemas.microsoft.com/office/drawing/2014/main" id="{1CFDA573-A4D4-0049-BC10-9A3358FE9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56" name="Freeform 976">
                <a:extLst>
                  <a:ext uri="{FF2B5EF4-FFF2-40B4-BE49-F238E27FC236}">
                    <a16:creationId xmlns:a16="http://schemas.microsoft.com/office/drawing/2014/main" id="{78D7CDB9-33B0-0646-86A3-56E2F5FB0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57" name="AutoShape 977">
                <a:extLst>
                  <a:ext uri="{FF2B5EF4-FFF2-40B4-BE49-F238E27FC236}">
                    <a16:creationId xmlns:a16="http://schemas.microsoft.com/office/drawing/2014/main" id="{9EAC97B0-5FBB-3049-806F-795B2BEBB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58" name="AutoShape 978">
                <a:extLst>
                  <a:ext uri="{FF2B5EF4-FFF2-40B4-BE49-F238E27FC236}">
                    <a16:creationId xmlns:a16="http://schemas.microsoft.com/office/drawing/2014/main" id="{9FEC0400-C52B-6944-ACEA-97DB18BF4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59" name="Oval 979">
                <a:extLst>
                  <a:ext uri="{FF2B5EF4-FFF2-40B4-BE49-F238E27FC236}">
                    <a16:creationId xmlns:a16="http://schemas.microsoft.com/office/drawing/2014/main" id="{3491ACFB-3505-4848-B9EE-898E6C744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60" name="Oval 980">
                <a:extLst>
                  <a:ext uri="{FF2B5EF4-FFF2-40B4-BE49-F238E27FC236}">
                    <a16:creationId xmlns:a16="http://schemas.microsoft.com/office/drawing/2014/main" id="{34DE0CA7-856A-924E-B6B4-F87397688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 u="none">
                  <a:solidFill>
                    <a:srgbClr val="FF0000"/>
                  </a:solidFill>
                </a:endParaRPr>
              </a:p>
            </p:txBody>
          </p:sp>
          <p:sp>
            <p:nvSpPr>
              <p:cNvPr id="72761" name="Oval 981">
                <a:extLst>
                  <a:ext uri="{FF2B5EF4-FFF2-40B4-BE49-F238E27FC236}">
                    <a16:creationId xmlns:a16="http://schemas.microsoft.com/office/drawing/2014/main" id="{8147823B-CA25-D848-93AA-B9C1C6B9D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72762" name="Rectangle 982">
                <a:extLst>
                  <a:ext uri="{FF2B5EF4-FFF2-40B4-BE49-F238E27FC236}">
                    <a16:creationId xmlns:a16="http://schemas.microsoft.com/office/drawing/2014/main" id="{24E249D0-9D03-1341-92F4-AACB961A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72738" name="TextBox 35">
              <a:extLst>
                <a:ext uri="{FF2B5EF4-FFF2-40B4-BE49-F238E27FC236}">
                  <a16:creationId xmlns:a16="http://schemas.microsoft.com/office/drawing/2014/main" id="{084E0083-DE4C-6A4B-93B3-979988486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0128" y="3090332"/>
              <a:ext cx="1553010" cy="616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u="none" dirty="0"/>
                <a:t>SDN</a:t>
              </a:r>
              <a:r>
                <a:rPr lang="zh-CN" altLang="en-US" u="none" dirty="0"/>
                <a:t>控制器</a:t>
              </a:r>
              <a:endParaRPr lang="en-US" altLang="zh-CN" u="none" dirty="0"/>
            </a:p>
            <a:p>
              <a:pPr algn="ctr"/>
              <a:r>
                <a:rPr lang="en-US" altLang="zh-CN" sz="1600" u="none" dirty="0"/>
                <a:t>(</a:t>
              </a:r>
              <a:r>
                <a:rPr lang="zh-CN" altLang="en-US" sz="1600" u="none" dirty="0"/>
                <a:t>网络操作系统</a:t>
              </a:r>
              <a:r>
                <a:rPr lang="en-US" altLang="zh-CN" sz="1600" u="none" dirty="0"/>
                <a:t>)</a:t>
              </a:r>
            </a:p>
          </p:txBody>
        </p:sp>
      </p:grpSp>
      <p:sp>
        <p:nvSpPr>
          <p:cNvPr id="72713" name="TextBox 14">
            <a:extLst>
              <a:ext uri="{FF2B5EF4-FFF2-40B4-BE49-F238E27FC236}">
                <a16:creationId xmlns:a16="http://schemas.microsoft.com/office/drawing/2014/main" id="{1EA77091-A245-734A-9A3F-441E50EE8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7" y="961061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none">
                <a:solidFill>
                  <a:srgbClr val="008000"/>
                </a:solidFill>
              </a:rPr>
              <a:t>…</a:t>
            </a:r>
          </a:p>
        </p:txBody>
      </p:sp>
      <p:grpSp>
        <p:nvGrpSpPr>
          <p:cNvPr id="72714" name="Group 15">
            <a:extLst>
              <a:ext uri="{FF2B5EF4-FFF2-40B4-BE49-F238E27FC236}">
                <a16:creationId xmlns:a16="http://schemas.microsoft.com/office/drawing/2014/main" id="{41C0C6F9-1F73-904E-B2AA-20220CDF9693}"/>
              </a:ext>
            </a:extLst>
          </p:cNvPr>
          <p:cNvGrpSpPr>
            <a:grpSpLocks/>
          </p:cNvGrpSpPr>
          <p:nvPr/>
        </p:nvGrpSpPr>
        <p:grpSpPr bwMode="auto">
          <a:xfrm>
            <a:off x="5233991" y="1180136"/>
            <a:ext cx="1023938" cy="590551"/>
            <a:chOff x="4721412" y="1277470"/>
            <a:chExt cx="1023471" cy="5901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983570-72C0-D145-AF7F-9E64B1D65B3C}"/>
                </a:ext>
              </a:extLst>
            </p:cNvPr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72734" name="TextBox 31">
              <a:extLst>
                <a:ext uri="{FF2B5EF4-FFF2-40B4-BE49-F238E27FC236}">
                  <a16:creationId xmlns:a16="http://schemas.microsoft.com/office/drawing/2014/main" id="{0396FBCB-A860-B140-ADF3-0704766CB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598" y="1374584"/>
              <a:ext cx="646036" cy="369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u="none" dirty="0"/>
                <a:t>路由</a:t>
              </a:r>
              <a:endParaRPr lang="en-US" altLang="zh-CN" u="none" dirty="0"/>
            </a:p>
          </p:txBody>
        </p:sp>
      </p:grpSp>
      <p:grpSp>
        <p:nvGrpSpPr>
          <p:cNvPr id="72715" name="Group 16">
            <a:extLst>
              <a:ext uri="{FF2B5EF4-FFF2-40B4-BE49-F238E27FC236}">
                <a16:creationId xmlns:a16="http://schemas.microsoft.com/office/drawing/2014/main" id="{01F0C967-4195-F34D-B455-9979DE567FD1}"/>
              </a:ext>
            </a:extLst>
          </p:cNvPr>
          <p:cNvGrpSpPr>
            <a:grpSpLocks/>
          </p:cNvGrpSpPr>
          <p:nvPr/>
        </p:nvGrpSpPr>
        <p:grpSpPr bwMode="auto">
          <a:xfrm>
            <a:off x="6026977" y="1700837"/>
            <a:ext cx="1107996" cy="590551"/>
            <a:chOff x="6064448" y="1967753"/>
            <a:chExt cx="1107492" cy="59017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B6575F-4710-7F42-8357-686A1C96A3EC}"/>
                </a:ext>
              </a:extLst>
            </p:cNvPr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72732" name="TextBox 29">
              <a:extLst>
                <a:ext uri="{FF2B5EF4-FFF2-40B4-BE49-F238E27FC236}">
                  <a16:creationId xmlns:a16="http://schemas.microsoft.com/office/drawing/2014/main" id="{B37B0F74-2D64-CD4A-8ABE-4E00BAC6B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448" y="2099628"/>
              <a:ext cx="1107492" cy="313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u="none" dirty="0"/>
                <a:t>接入控制</a:t>
              </a:r>
              <a:endParaRPr lang="en-US" altLang="zh-CN" u="none" dirty="0"/>
            </a:p>
          </p:txBody>
        </p:sp>
      </p:grpSp>
      <p:grpSp>
        <p:nvGrpSpPr>
          <p:cNvPr id="72716" name="Group 17">
            <a:extLst>
              <a:ext uri="{FF2B5EF4-FFF2-40B4-BE49-F238E27FC236}">
                <a16:creationId xmlns:a16="http://schemas.microsoft.com/office/drawing/2014/main" id="{24BE36DB-6BA4-1E4D-BB4B-2A59DBDF182B}"/>
              </a:ext>
            </a:extLst>
          </p:cNvPr>
          <p:cNvGrpSpPr>
            <a:grpSpLocks/>
          </p:cNvGrpSpPr>
          <p:nvPr/>
        </p:nvGrpSpPr>
        <p:grpSpPr bwMode="auto">
          <a:xfrm>
            <a:off x="7268370" y="1659561"/>
            <a:ext cx="1107996" cy="590551"/>
            <a:chOff x="6907736" y="977153"/>
            <a:chExt cx="1107489" cy="59017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F5780B-7C2D-F245-A01C-5122E91E567A}"/>
                </a:ext>
              </a:extLst>
            </p:cNvPr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72730" name="TextBox 27">
              <a:extLst>
                <a:ext uri="{FF2B5EF4-FFF2-40B4-BE49-F238E27FC236}">
                  <a16:creationId xmlns:a16="http://schemas.microsoft.com/office/drawing/2014/main" id="{FFC6DA89-C620-8D4D-A125-383985D53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7736" y="1133218"/>
              <a:ext cx="1107489" cy="313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u="none" dirty="0"/>
                <a:t>负载均衡</a:t>
              </a:r>
              <a:endParaRPr lang="en-US" altLang="zh-CN" u="none" dirty="0"/>
            </a:p>
          </p:txBody>
        </p:sp>
      </p:grpSp>
      <p:cxnSp>
        <p:nvCxnSpPr>
          <p:cNvPr id="72717" name="Straight Arrow Connector 18">
            <a:extLst>
              <a:ext uri="{FF2B5EF4-FFF2-40B4-BE49-F238E27FC236}">
                <a16:creationId xmlns:a16="http://schemas.microsoft.com/office/drawing/2014/main" id="{306D8F8D-3295-D844-936D-D6A70ED66DE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694739" y="1121401"/>
            <a:ext cx="0" cy="1247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8" name="Straight Arrow Connector 19">
            <a:extLst>
              <a:ext uri="{FF2B5EF4-FFF2-40B4-BE49-F238E27FC236}">
                <a16:creationId xmlns:a16="http://schemas.microsoft.com/office/drawing/2014/main" id="{4C6B0FEE-D318-BA4A-AA52-3C6F2284501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20139" y="2869235"/>
            <a:ext cx="0" cy="1524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9" name="Straight Arrow Connector 20">
            <a:extLst>
              <a:ext uri="{FF2B5EF4-FFF2-40B4-BE49-F238E27FC236}">
                <a16:creationId xmlns:a16="http://schemas.microsoft.com/office/drawing/2014/main" id="{EC054FEB-450B-024D-8D28-A0AB490E31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29663" y="5283825"/>
            <a:ext cx="0" cy="415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20" name="Straight Arrow Connector 21">
            <a:extLst>
              <a:ext uri="{FF2B5EF4-FFF2-40B4-BE49-F238E27FC236}">
                <a16:creationId xmlns:a16="http://schemas.microsoft.com/office/drawing/2014/main" id="{2704D81D-069B-0741-B07E-1564B8D2BF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21725" y="4448800"/>
            <a:ext cx="0" cy="4143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21" name="TextBox 399">
            <a:extLst>
              <a:ext uri="{FF2B5EF4-FFF2-40B4-BE49-F238E27FC236}">
                <a16:creationId xmlns:a16="http://schemas.microsoft.com/office/drawing/2014/main" id="{90DEAFC4-0FFF-5141-AB17-E9408FE14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1" y="4139235"/>
            <a:ext cx="163671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400" u="none" dirty="0">
                <a:ea typeface="MS PGothic" panose="020B0600070205080204" pitchFamily="34" charset="-128"/>
              </a:rPr>
              <a:t>南向</a:t>
            </a:r>
            <a:r>
              <a:rPr lang="en-US" altLang="zh-CN" sz="1400" u="none" dirty="0">
                <a:ea typeface="MS PGothic" panose="020B0600070205080204" pitchFamily="34" charset="-128"/>
              </a:rPr>
              <a:t>API</a:t>
            </a:r>
          </a:p>
        </p:txBody>
      </p:sp>
      <p:sp>
        <p:nvSpPr>
          <p:cNvPr id="72722" name="TextBox 399">
            <a:extLst>
              <a:ext uri="{FF2B5EF4-FFF2-40B4-BE49-F238E27FC236}">
                <a16:creationId xmlns:a16="http://schemas.microsoft.com/office/drawing/2014/main" id="{E6BE333B-8451-DA49-8A2B-FFA2B812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7" y="2619999"/>
            <a:ext cx="1635125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400" u="none" dirty="0">
                <a:ea typeface="MS PGothic" panose="020B0600070205080204" pitchFamily="34" charset="-128"/>
              </a:rPr>
              <a:t>北向</a:t>
            </a:r>
            <a:r>
              <a:rPr lang="en-US" altLang="zh-CN" sz="1400" u="none" dirty="0">
                <a:ea typeface="MS PGothic" panose="020B0600070205080204" pitchFamily="34" charset="-128"/>
              </a:rPr>
              <a:t>API</a:t>
            </a:r>
          </a:p>
        </p:txBody>
      </p:sp>
      <p:sp>
        <p:nvSpPr>
          <p:cNvPr id="72723" name="TextBox 399">
            <a:extLst>
              <a:ext uri="{FF2B5EF4-FFF2-40B4-BE49-F238E27FC236}">
                <a16:creationId xmlns:a16="http://schemas.microsoft.com/office/drawing/2014/main" id="{D6C4B417-819C-344D-99DA-522B4C5F7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2" y="5698160"/>
            <a:ext cx="2303463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en-US" altLang="zh-CN" sz="1400" u="none" dirty="0">
                <a:ea typeface="MS PGothic" panose="020B0600070205080204" pitchFamily="34" charset="-128"/>
              </a:rPr>
              <a:t>SDN-</a:t>
            </a:r>
            <a:r>
              <a:rPr lang="zh-CN" altLang="en-US" sz="1400" u="none" dirty="0">
                <a:ea typeface="MS PGothic" panose="020B0600070205080204" pitchFamily="34" charset="-128"/>
              </a:rPr>
              <a:t>控制的交换机</a:t>
            </a:r>
            <a:endParaRPr lang="en-US" altLang="zh-CN" sz="1400" u="none" dirty="0">
              <a:ea typeface="MS PGothic" panose="020B0600070205080204" pitchFamily="34" charset="-128"/>
            </a:endParaRPr>
          </a:p>
        </p:txBody>
      </p:sp>
      <p:sp>
        <p:nvSpPr>
          <p:cNvPr id="72724" name="TextBox 399">
            <a:extLst>
              <a:ext uri="{FF2B5EF4-FFF2-40B4-BE49-F238E27FC236}">
                <a16:creationId xmlns:a16="http://schemas.microsoft.com/office/drawing/2014/main" id="{9EA6E123-C455-0E4E-BD05-74B8E923F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813423"/>
            <a:ext cx="2381251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1463"/>
              </a:lnSpc>
            </a:pPr>
            <a:r>
              <a:rPr lang="zh-CN" altLang="en-US" sz="1400" i="1" u="none" dirty="0">
                <a:ea typeface="MS PGothic" panose="020B0600070205080204" pitchFamily="34" charset="-128"/>
              </a:rPr>
              <a:t>网络控制应用</a:t>
            </a:r>
            <a:endParaRPr lang="en-US" altLang="zh-CN" sz="1400" i="1" u="none" dirty="0">
              <a:ea typeface="MS PGothic" panose="020B0600070205080204" pitchFamily="34" charset="-128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130F3F3-9725-454E-AF07-97BBD68DFD50}"/>
              </a:ext>
            </a:extLst>
          </p:cNvPr>
          <p:cNvSpPr/>
          <p:nvPr/>
        </p:nvSpPr>
        <p:spPr bwMode="auto">
          <a:xfrm>
            <a:off x="4573318" y="607062"/>
            <a:ext cx="3794125" cy="185102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6B29BAF-4B8C-4743-930D-F568370BA805}"/>
              </a:ext>
            </a:extLst>
          </p:cNvPr>
          <p:cNvSpPr/>
          <p:nvPr/>
        </p:nvSpPr>
        <p:spPr bwMode="auto">
          <a:xfrm>
            <a:off x="4582241" y="648411"/>
            <a:ext cx="3794125" cy="185261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B8D3DBA-4308-004E-A44D-DF238C016B43}"/>
              </a:ext>
            </a:extLst>
          </p:cNvPr>
          <p:cNvSpPr/>
          <p:nvPr/>
        </p:nvSpPr>
        <p:spPr bwMode="auto">
          <a:xfrm>
            <a:off x="4591843" y="4573041"/>
            <a:ext cx="3795713" cy="159226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72728" name="Footer Placeholder 2">
            <a:extLst>
              <a:ext uri="{FF2B5EF4-FFF2-40B4-BE49-F238E27FC236}">
                <a16:creationId xmlns:a16="http://schemas.microsoft.com/office/drawing/2014/main" id="{AAA4547E-5AAB-484B-A57C-E3E2433777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46051" y="6475414"/>
            <a:ext cx="2176463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2435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>
            <a:extLst>
              <a:ext uri="{FF2B5EF4-FFF2-40B4-BE49-F238E27FC236}">
                <a16:creationId xmlns:a16="http://schemas.microsoft.com/office/drawing/2014/main" id="{419E3978-FE2E-2849-AE6F-5450C70B418E}"/>
              </a:ext>
            </a:extLst>
          </p:cNvPr>
          <p:cNvSpPr/>
          <p:nvPr/>
        </p:nvSpPr>
        <p:spPr bwMode="auto">
          <a:xfrm>
            <a:off x="2366169" y="1848519"/>
            <a:ext cx="5227637" cy="356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B6A285BC-65DE-2744-8204-C1E9D28412B6}"/>
              </a:ext>
            </a:extLst>
          </p:cNvPr>
          <p:cNvCxnSpPr>
            <a:endCxn id="217" idx="4"/>
          </p:cNvCxnSpPr>
          <p:nvPr/>
        </p:nvCxnSpPr>
        <p:spPr bwMode="auto">
          <a:xfrm flipH="1" flipV="1">
            <a:off x="5801520" y="1677069"/>
            <a:ext cx="1587" cy="406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sp>
        <p:nvSpPr>
          <p:cNvPr id="375" name="Rounded Rectangle 374">
            <a:extLst>
              <a:ext uri="{FF2B5EF4-FFF2-40B4-BE49-F238E27FC236}">
                <a16:creationId xmlns:a16="http://schemas.microsoft.com/office/drawing/2014/main" id="{0F62816E-841D-9046-B851-2A30F1403AD0}"/>
              </a:ext>
            </a:extLst>
          </p:cNvPr>
          <p:cNvSpPr/>
          <p:nvPr/>
        </p:nvSpPr>
        <p:spPr>
          <a:xfrm>
            <a:off x="2504282" y="2931195"/>
            <a:ext cx="4945063" cy="15541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u="none">
              <a:latin typeface="Arial" charset="0"/>
            </a:endParaRPr>
          </a:p>
        </p:txBody>
      </p:sp>
      <p:sp>
        <p:nvSpPr>
          <p:cNvPr id="380" name="Rounded Rectangle 379">
            <a:extLst>
              <a:ext uri="{FF2B5EF4-FFF2-40B4-BE49-F238E27FC236}">
                <a16:creationId xmlns:a16="http://schemas.microsoft.com/office/drawing/2014/main" id="{622E156D-D396-A440-B554-DB3EAD6A5494}"/>
              </a:ext>
            </a:extLst>
          </p:cNvPr>
          <p:cNvSpPr/>
          <p:nvPr/>
        </p:nvSpPr>
        <p:spPr>
          <a:xfrm>
            <a:off x="2504280" y="4545682"/>
            <a:ext cx="4959351" cy="736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u="none">
              <a:latin typeface="Arial" charset="0"/>
            </a:endParaRPr>
          </a:p>
        </p:txBody>
      </p:sp>
      <p:cxnSp>
        <p:nvCxnSpPr>
          <p:cNvPr id="74757" name="Straight Connector 385">
            <a:extLst>
              <a:ext uri="{FF2B5EF4-FFF2-40B4-BE49-F238E27FC236}">
                <a16:creationId xmlns:a16="http://schemas.microsoft.com/office/drawing/2014/main" id="{52112204-7B15-9943-8312-B2E59BD8C1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005" y="5453731"/>
            <a:ext cx="4859339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58" name="TextBox 388">
            <a:extLst>
              <a:ext uri="{FF2B5EF4-FFF2-40B4-BE49-F238E27FC236}">
                <a16:creationId xmlns:a16="http://schemas.microsoft.com/office/drawing/2014/main" id="{86F689A8-3521-C640-9AE7-DCC841779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211" y="3552920"/>
            <a:ext cx="360872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600" u="none" dirty="0">
                <a:cs typeface="Arial" panose="020B0604020202020204" pitchFamily="34" charset="0"/>
              </a:rPr>
              <a:t>网络范围的分布式、健壮的状态管理</a:t>
            </a:r>
            <a:endParaRPr lang="en-US" altLang="zh-CN" sz="1600" u="none" dirty="0">
              <a:cs typeface="Arial" panose="020B0604020202020204" pitchFamily="34" charset="0"/>
            </a:endParaRPr>
          </a:p>
        </p:txBody>
      </p:sp>
      <p:sp>
        <p:nvSpPr>
          <p:cNvPr id="74759" name="TextBox 389">
            <a:extLst>
              <a:ext uri="{FF2B5EF4-FFF2-40B4-BE49-F238E27FC236}">
                <a16:creationId xmlns:a16="http://schemas.microsoft.com/office/drawing/2014/main" id="{6A19D3AC-D570-6E4C-B6D7-0D3D2E59B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3681" y="4950494"/>
            <a:ext cx="189815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600" u="none" dirty="0">
                <a:cs typeface="Arial" panose="020B0604020202020204" pitchFamily="34" charset="0"/>
              </a:rPr>
              <a:t>与受控设备的通信</a:t>
            </a:r>
            <a:endParaRPr lang="en-US" altLang="zh-CN" sz="1600" u="none" dirty="0">
              <a:cs typeface="Arial" panose="020B0604020202020204" pitchFamily="34" charset="0"/>
            </a:endParaRPr>
          </a:p>
        </p:txBody>
      </p:sp>
      <p:grpSp>
        <p:nvGrpSpPr>
          <p:cNvPr id="74760" name="Group 400">
            <a:extLst>
              <a:ext uri="{FF2B5EF4-FFF2-40B4-BE49-F238E27FC236}">
                <a16:creationId xmlns:a16="http://schemas.microsoft.com/office/drawing/2014/main" id="{1C2B968F-286C-1A48-BCA7-BD2AF0E67402}"/>
              </a:ext>
            </a:extLst>
          </p:cNvPr>
          <p:cNvGrpSpPr>
            <a:grpSpLocks/>
          </p:cNvGrpSpPr>
          <p:nvPr/>
        </p:nvGrpSpPr>
        <p:grpSpPr bwMode="auto">
          <a:xfrm>
            <a:off x="2823368" y="3905920"/>
            <a:ext cx="1244601" cy="460375"/>
            <a:chOff x="3129632" y="457817"/>
            <a:chExt cx="1430773" cy="459826"/>
          </a:xfrm>
        </p:grpSpPr>
        <p:sp>
          <p:nvSpPr>
            <p:cNvPr id="402" name="Rounded Rectangle 401">
              <a:extLst>
                <a:ext uri="{FF2B5EF4-FFF2-40B4-BE49-F238E27FC236}">
                  <a16:creationId xmlns:a16="http://schemas.microsoft.com/office/drawing/2014/main" id="{8866429B-F5E1-5F4A-99A6-2175C20E34C5}"/>
                </a:ext>
              </a:extLst>
            </p:cNvPr>
            <p:cNvSpPr/>
            <p:nvPr/>
          </p:nvSpPr>
          <p:spPr>
            <a:xfrm>
              <a:off x="3129632" y="457817"/>
              <a:ext cx="1430773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911" name="TextBox 402">
              <a:extLst>
                <a:ext uri="{FF2B5EF4-FFF2-40B4-BE49-F238E27FC236}">
                  <a16:creationId xmlns:a16="http://schemas.microsoft.com/office/drawing/2014/main" id="{37838034-BEFA-EB4F-89D5-2A1DACF4A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0651" y="541672"/>
              <a:ext cx="1037857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链路状态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4761" name="Group 403">
            <a:extLst>
              <a:ext uri="{FF2B5EF4-FFF2-40B4-BE49-F238E27FC236}">
                <a16:creationId xmlns:a16="http://schemas.microsoft.com/office/drawing/2014/main" id="{39D92B03-C52B-2343-B9C5-FB3CC04D29C7}"/>
              </a:ext>
            </a:extLst>
          </p:cNvPr>
          <p:cNvGrpSpPr>
            <a:grpSpLocks/>
          </p:cNvGrpSpPr>
          <p:nvPr/>
        </p:nvGrpSpPr>
        <p:grpSpPr bwMode="auto">
          <a:xfrm>
            <a:off x="5934868" y="3905920"/>
            <a:ext cx="960437" cy="460375"/>
            <a:chOff x="3129411" y="457817"/>
            <a:chExt cx="1430885" cy="459826"/>
          </a:xfrm>
        </p:grpSpPr>
        <p:sp>
          <p:nvSpPr>
            <p:cNvPr id="405" name="Rounded Rectangle 404">
              <a:extLst>
                <a:ext uri="{FF2B5EF4-FFF2-40B4-BE49-F238E27FC236}">
                  <a16:creationId xmlns:a16="http://schemas.microsoft.com/office/drawing/2014/main" id="{D687D9E1-CA63-C04A-8E6F-F2F91C8749A8}"/>
                </a:ext>
              </a:extLst>
            </p:cNvPr>
            <p:cNvSpPr/>
            <p:nvPr/>
          </p:nvSpPr>
          <p:spPr>
            <a:xfrm>
              <a:off x="3129411" y="457817"/>
              <a:ext cx="1430885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909" name="TextBox 405">
              <a:extLst>
                <a:ext uri="{FF2B5EF4-FFF2-40B4-BE49-F238E27FC236}">
                  <a16:creationId xmlns:a16="http://schemas.microsoft.com/office/drawing/2014/main" id="{C4F73764-3FAA-4846-86B5-87D95786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7071" y="541672"/>
              <a:ext cx="1345032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交换信息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4762" name="Group 406">
            <a:extLst>
              <a:ext uri="{FF2B5EF4-FFF2-40B4-BE49-F238E27FC236}">
                <a16:creationId xmlns:a16="http://schemas.microsoft.com/office/drawing/2014/main" id="{AB3FE1C0-D7D7-C34A-81EB-AE00CF0A4A1F}"/>
              </a:ext>
            </a:extLst>
          </p:cNvPr>
          <p:cNvGrpSpPr>
            <a:grpSpLocks/>
          </p:cNvGrpSpPr>
          <p:nvPr/>
        </p:nvGrpSpPr>
        <p:grpSpPr bwMode="auto">
          <a:xfrm>
            <a:off x="4215609" y="3905920"/>
            <a:ext cx="960439" cy="460375"/>
            <a:chOff x="3128876" y="457817"/>
            <a:chExt cx="1432326" cy="459826"/>
          </a:xfrm>
        </p:grpSpPr>
        <p:sp>
          <p:nvSpPr>
            <p:cNvPr id="408" name="Rounded Rectangle 407">
              <a:extLst>
                <a:ext uri="{FF2B5EF4-FFF2-40B4-BE49-F238E27FC236}">
                  <a16:creationId xmlns:a16="http://schemas.microsoft.com/office/drawing/2014/main" id="{8887588E-44BA-2E4D-BD64-5B1D5FE9DBF1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907" name="TextBox 408">
              <a:extLst>
                <a:ext uri="{FF2B5EF4-FFF2-40B4-BE49-F238E27FC236}">
                  <a16:creationId xmlns:a16="http://schemas.microsoft.com/office/drawing/2014/main" id="{2255BCD2-2593-5049-9BD4-4BF4B6F10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6394" y="541672"/>
              <a:ext cx="1346384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主机信息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4763" name="Group 409">
            <a:extLst>
              <a:ext uri="{FF2B5EF4-FFF2-40B4-BE49-F238E27FC236}">
                <a16:creationId xmlns:a16="http://schemas.microsoft.com/office/drawing/2014/main" id="{F701B16C-3E12-5846-842E-47DE8FC6B64E}"/>
              </a:ext>
            </a:extLst>
          </p:cNvPr>
          <p:cNvGrpSpPr>
            <a:grpSpLocks/>
          </p:cNvGrpSpPr>
          <p:nvPr/>
        </p:nvGrpSpPr>
        <p:grpSpPr bwMode="auto">
          <a:xfrm>
            <a:off x="3671095" y="3043908"/>
            <a:ext cx="890586" cy="458786"/>
            <a:chOff x="3128876" y="457817"/>
            <a:chExt cx="1432326" cy="459826"/>
          </a:xfrm>
        </p:grpSpPr>
        <p:sp>
          <p:nvSpPr>
            <p:cNvPr id="411" name="Rounded Rectangle 410">
              <a:extLst>
                <a:ext uri="{FF2B5EF4-FFF2-40B4-BE49-F238E27FC236}">
                  <a16:creationId xmlns:a16="http://schemas.microsoft.com/office/drawing/2014/main" id="{203100D8-C3A6-3C4A-9730-6926F634FEDF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905" name="TextBox 411">
              <a:extLst>
                <a:ext uri="{FF2B5EF4-FFF2-40B4-BE49-F238E27FC236}">
                  <a16:creationId xmlns:a16="http://schemas.microsoft.com/office/drawing/2014/main" id="{B51E59DA-45EA-2844-8199-2D4205917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341" y="541671"/>
              <a:ext cx="874493" cy="29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统计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4764" name="Group 412">
            <a:extLst>
              <a:ext uri="{FF2B5EF4-FFF2-40B4-BE49-F238E27FC236}">
                <a16:creationId xmlns:a16="http://schemas.microsoft.com/office/drawing/2014/main" id="{09D9A58D-C701-CB40-9CF9-BECFFF0E8231}"/>
              </a:ext>
            </a:extLst>
          </p:cNvPr>
          <p:cNvGrpSpPr>
            <a:grpSpLocks/>
          </p:cNvGrpSpPr>
          <p:nvPr/>
        </p:nvGrpSpPr>
        <p:grpSpPr bwMode="auto">
          <a:xfrm>
            <a:off x="5503072" y="3055020"/>
            <a:ext cx="960438" cy="460375"/>
            <a:chOff x="3129021" y="457817"/>
            <a:chExt cx="1431669" cy="459826"/>
          </a:xfrm>
        </p:grpSpPr>
        <p:sp>
          <p:nvSpPr>
            <p:cNvPr id="414" name="Rounded Rectangle 413">
              <a:extLst>
                <a:ext uri="{FF2B5EF4-FFF2-40B4-BE49-F238E27FC236}">
                  <a16:creationId xmlns:a16="http://schemas.microsoft.com/office/drawing/2014/main" id="{4A7DD242-DBB8-4E4C-B6D9-5BB2CDA9F097}"/>
                </a:ext>
              </a:extLst>
            </p:cNvPr>
            <p:cNvSpPr/>
            <p:nvPr/>
          </p:nvSpPr>
          <p:spPr>
            <a:xfrm>
              <a:off x="3129021" y="457817"/>
              <a:ext cx="1431669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903" name="TextBox 414">
              <a:extLst>
                <a:ext uri="{FF2B5EF4-FFF2-40B4-BE49-F238E27FC236}">
                  <a16:creationId xmlns:a16="http://schemas.microsoft.com/office/drawing/2014/main" id="{8145ABCA-FD5E-F04F-958D-3206491EB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330" y="541672"/>
              <a:ext cx="810520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流表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sp>
        <p:nvSpPr>
          <p:cNvPr id="416" name="TextBox 415">
            <a:extLst>
              <a:ext uri="{FF2B5EF4-FFF2-40B4-BE49-F238E27FC236}">
                <a16:creationId xmlns:a16="http://schemas.microsoft.com/office/drawing/2014/main" id="{CEF17B43-E997-4843-B3E2-06179FEE08E9}"/>
              </a:ext>
            </a:extLst>
          </p:cNvPr>
          <p:cNvSpPr txBox="1"/>
          <p:nvPr/>
        </p:nvSpPr>
        <p:spPr>
          <a:xfrm>
            <a:off x="4691858" y="2839119"/>
            <a:ext cx="569913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F72E647F-D3DF-B24B-8D07-AB9C09EDF63E}"/>
              </a:ext>
            </a:extLst>
          </p:cNvPr>
          <p:cNvSpPr txBox="1"/>
          <p:nvPr/>
        </p:nvSpPr>
        <p:spPr>
          <a:xfrm>
            <a:off x="5237958" y="3745583"/>
            <a:ext cx="8226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</a:p>
        </p:txBody>
      </p:sp>
      <p:grpSp>
        <p:nvGrpSpPr>
          <p:cNvPr id="74767" name="Group 417">
            <a:extLst>
              <a:ext uri="{FF2B5EF4-FFF2-40B4-BE49-F238E27FC236}">
                <a16:creationId xmlns:a16="http://schemas.microsoft.com/office/drawing/2014/main" id="{DB258C4C-DD51-6646-9048-90B2092D86F5}"/>
              </a:ext>
            </a:extLst>
          </p:cNvPr>
          <p:cNvGrpSpPr>
            <a:grpSpLocks/>
          </p:cNvGrpSpPr>
          <p:nvPr/>
        </p:nvGrpSpPr>
        <p:grpSpPr bwMode="auto">
          <a:xfrm>
            <a:off x="3425031" y="4637759"/>
            <a:ext cx="1257300" cy="297517"/>
            <a:chOff x="3128876" y="457775"/>
            <a:chExt cx="1432326" cy="477212"/>
          </a:xfrm>
        </p:grpSpPr>
        <p:sp>
          <p:nvSpPr>
            <p:cNvPr id="419" name="Rounded Rectangle 418">
              <a:extLst>
                <a:ext uri="{FF2B5EF4-FFF2-40B4-BE49-F238E27FC236}">
                  <a16:creationId xmlns:a16="http://schemas.microsoft.com/office/drawing/2014/main" id="{9B441876-5650-784B-BFAF-9E6A86C34B32}"/>
                </a:ext>
              </a:extLst>
            </p:cNvPr>
            <p:cNvSpPr/>
            <p:nvPr/>
          </p:nvSpPr>
          <p:spPr>
            <a:xfrm>
              <a:off x="3128876" y="457775"/>
              <a:ext cx="1432326" cy="46088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901" name="TextBox 419">
              <a:extLst>
                <a:ext uri="{FF2B5EF4-FFF2-40B4-BE49-F238E27FC236}">
                  <a16:creationId xmlns:a16="http://schemas.microsoft.com/office/drawing/2014/main" id="{46EF712B-ABAA-D848-B064-6C9D71E8D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9635" y="457775"/>
              <a:ext cx="1139886" cy="47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u="none">
                  <a:cs typeface="Arial" panose="020B0604020202020204" pitchFamily="34" charset="0"/>
                </a:rPr>
                <a:t>OpenFlow</a:t>
              </a:r>
            </a:p>
          </p:txBody>
        </p:sp>
      </p:grpSp>
      <p:grpSp>
        <p:nvGrpSpPr>
          <p:cNvPr id="74768" name="Group 420">
            <a:extLst>
              <a:ext uri="{FF2B5EF4-FFF2-40B4-BE49-F238E27FC236}">
                <a16:creationId xmlns:a16="http://schemas.microsoft.com/office/drawing/2014/main" id="{A694372F-D49E-F142-862F-9B35BEB800CD}"/>
              </a:ext>
            </a:extLst>
          </p:cNvPr>
          <p:cNvGrpSpPr>
            <a:grpSpLocks/>
          </p:cNvGrpSpPr>
          <p:nvPr/>
        </p:nvGrpSpPr>
        <p:grpSpPr bwMode="auto">
          <a:xfrm>
            <a:off x="5295105" y="4642519"/>
            <a:ext cx="1244600" cy="315574"/>
            <a:chOff x="3128876" y="457817"/>
            <a:chExt cx="1432326" cy="470636"/>
          </a:xfrm>
        </p:grpSpPr>
        <p:sp>
          <p:nvSpPr>
            <p:cNvPr id="422" name="Rounded Rectangle 421">
              <a:extLst>
                <a:ext uri="{FF2B5EF4-FFF2-40B4-BE49-F238E27FC236}">
                  <a16:creationId xmlns:a16="http://schemas.microsoft.com/office/drawing/2014/main" id="{6FBB59D9-3867-7E4C-B50D-263B215D4DE4}"/>
                </a:ext>
              </a:extLst>
            </p:cNvPr>
            <p:cNvSpPr/>
            <p:nvPr/>
          </p:nvSpPr>
          <p:spPr>
            <a:xfrm>
              <a:off x="3128876" y="457817"/>
              <a:ext cx="1432326" cy="45930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899" name="TextBox 422">
              <a:extLst>
                <a:ext uri="{FF2B5EF4-FFF2-40B4-BE49-F238E27FC236}">
                  <a16:creationId xmlns:a16="http://schemas.microsoft.com/office/drawing/2014/main" id="{37986221-5C3D-7E45-A85C-822393898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468" y="484747"/>
              <a:ext cx="810231" cy="443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u="none">
                  <a:cs typeface="Arial" panose="020B0604020202020204" pitchFamily="34" charset="0"/>
                </a:rPr>
                <a:t>SNMP</a:t>
              </a:r>
            </a:p>
          </p:txBody>
        </p:sp>
      </p:grpSp>
      <p:sp>
        <p:nvSpPr>
          <p:cNvPr id="424" name="TextBox 423">
            <a:extLst>
              <a:ext uri="{FF2B5EF4-FFF2-40B4-BE49-F238E27FC236}">
                <a16:creationId xmlns:a16="http://schemas.microsoft.com/office/drawing/2014/main" id="{391C74F8-DE00-7F49-BDCD-D1AACE9C0615}"/>
              </a:ext>
            </a:extLst>
          </p:cNvPr>
          <p:cNvSpPr txBox="1"/>
          <p:nvPr/>
        </p:nvSpPr>
        <p:spPr>
          <a:xfrm>
            <a:off x="4677570" y="4350419"/>
            <a:ext cx="8226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132DCB7-0893-9E44-9CF1-049A9A912B12}"/>
              </a:ext>
            </a:extLst>
          </p:cNvPr>
          <p:cNvCxnSpPr>
            <a:endCxn id="211" idx="4"/>
          </p:cNvCxnSpPr>
          <p:nvPr/>
        </p:nvCxnSpPr>
        <p:spPr bwMode="auto">
          <a:xfrm flipV="1">
            <a:off x="3393282" y="1632620"/>
            <a:ext cx="4763" cy="3873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E72B037E-CF9A-9749-9E7A-B5733F06967D}"/>
              </a:ext>
            </a:extLst>
          </p:cNvPr>
          <p:cNvCxnSpPr>
            <a:endCxn id="74830" idx="2"/>
          </p:cNvCxnSpPr>
          <p:nvPr/>
        </p:nvCxnSpPr>
        <p:spPr bwMode="auto">
          <a:xfrm flipH="1" flipV="1">
            <a:off x="4622050" y="1536109"/>
            <a:ext cx="5898" cy="5324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cxnSp>
        <p:nvCxnSpPr>
          <p:cNvPr id="74772" name="Straight Connector 147">
            <a:extLst>
              <a:ext uri="{FF2B5EF4-FFF2-40B4-BE49-F238E27FC236}">
                <a16:creationId xmlns:a16="http://schemas.microsoft.com/office/drawing/2014/main" id="{1E6E8D56-AA53-CF4E-B7F3-047B934101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31283" y="2108869"/>
            <a:ext cx="48180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461EB5CE-F5C2-9147-8B27-DACFC31F83D8}"/>
              </a:ext>
            </a:extLst>
          </p:cNvPr>
          <p:cNvSpPr/>
          <p:nvPr/>
        </p:nvSpPr>
        <p:spPr>
          <a:xfrm>
            <a:off x="2504281" y="1948532"/>
            <a:ext cx="4951413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u="none">
              <a:latin typeface="Arial" charset="0"/>
            </a:endParaRPr>
          </a:p>
        </p:txBody>
      </p:sp>
      <p:grpSp>
        <p:nvGrpSpPr>
          <p:cNvPr id="74774" name="Group 424">
            <a:extLst>
              <a:ext uri="{FF2B5EF4-FFF2-40B4-BE49-F238E27FC236}">
                <a16:creationId xmlns:a16="http://schemas.microsoft.com/office/drawing/2014/main" id="{0E2FD40C-8559-7A44-8401-D22241A55032}"/>
              </a:ext>
            </a:extLst>
          </p:cNvPr>
          <p:cNvGrpSpPr>
            <a:grpSpLocks/>
          </p:cNvGrpSpPr>
          <p:nvPr/>
        </p:nvGrpSpPr>
        <p:grpSpPr bwMode="auto">
          <a:xfrm>
            <a:off x="2991879" y="2342231"/>
            <a:ext cx="1035051" cy="458786"/>
            <a:chOff x="3101331" y="457776"/>
            <a:chExt cx="1461287" cy="459858"/>
          </a:xfrm>
        </p:grpSpPr>
        <p:sp>
          <p:nvSpPr>
            <p:cNvPr id="426" name="Rounded Rectangle 425">
              <a:extLst>
                <a:ext uri="{FF2B5EF4-FFF2-40B4-BE49-F238E27FC236}">
                  <a16:creationId xmlns:a16="http://schemas.microsoft.com/office/drawing/2014/main" id="{9381638C-6374-3D4B-B0D0-09748DA184A7}"/>
                </a:ext>
              </a:extLst>
            </p:cNvPr>
            <p:cNvSpPr/>
            <p:nvPr/>
          </p:nvSpPr>
          <p:spPr>
            <a:xfrm>
              <a:off x="3127892" y="457776"/>
              <a:ext cx="1434392" cy="4598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897" name="TextBox 426">
              <a:extLst>
                <a:ext uri="{FF2B5EF4-FFF2-40B4-BE49-F238E27FC236}">
                  <a16:creationId xmlns:a16="http://schemas.microsoft.com/office/drawing/2014/main" id="{1F977AE2-B9A9-DC49-9465-037602E78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331" y="520770"/>
              <a:ext cx="1461287" cy="29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网络图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4775" name="Group 427">
            <a:extLst>
              <a:ext uri="{FF2B5EF4-FFF2-40B4-BE49-F238E27FC236}">
                <a16:creationId xmlns:a16="http://schemas.microsoft.com/office/drawing/2014/main" id="{371E72D7-A7A3-AB4A-8483-1044B65B79F9}"/>
              </a:ext>
            </a:extLst>
          </p:cNvPr>
          <p:cNvGrpSpPr>
            <a:grpSpLocks/>
          </p:cNvGrpSpPr>
          <p:nvPr/>
        </p:nvGrpSpPr>
        <p:grpSpPr bwMode="auto">
          <a:xfrm>
            <a:off x="5961856" y="2362869"/>
            <a:ext cx="1033463" cy="458788"/>
            <a:chOff x="3103238" y="457817"/>
            <a:chExt cx="1461287" cy="459826"/>
          </a:xfrm>
        </p:grpSpPr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0D023324-EDFB-9B4B-B6E4-45CD39A7F802}"/>
                </a:ext>
              </a:extLst>
            </p:cNvPr>
            <p:cNvSpPr/>
            <p:nvPr/>
          </p:nvSpPr>
          <p:spPr>
            <a:xfrm>
              <a:off x="3127930" y="457817"/>
              <a:ext cx="1434349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895" name="TextBox 429">
              <a:extLst>
                <a:ext uri="{FF2B5EF4-FFF2-40B4-BE49-F238E27FC236}">
                  <a16:creationId xmlns:a16="http://schemas.microsoft.com/office/drawing/2014/main" id="{1602CAF3-923D-D047-AFB4-52BF5B1ED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238" y="553252"/>
              <a:ext cx="1461287" cy="298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意图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4776" name="Group 430">
            <a:extLst>
              <a:ext uri="{FF2B5EF4-FFF2-40B4-BE49-F238E27FC236}">
                <a16:creationId xmlns:a16="http://schemas.microsoft.com/office/drawing/2014/main" id="{11B12580-523E-9646-83BB-B0C605E171EE}"/>
              </a:ext>
            </a:extLst>
          </p:cNvPr>
          <p:cNvGrpSpPr>
            <a:grpSpLocks/>
          </p:cNvGrpSpPr>
          <p:nvPr/>
        </p:nvGrpSpPr>
        <p:grpSpPr bwMode="auto">
          <a:xfrm>
            <a:off x="4185443" y="2315243"/>
            <a:ext cx="1033463" cy="502702"/>
            <a:chOff x="3103238" y="432317"/>
            <a:chExt cx="1461287" cy="503874"/>
          </a:xfrm>
        </p:grpSpPr>
        <p:sp>
          <p:nvSpPr>
            <p:cNvPr id="432" name="Rounded Rectangle 431">
              <a:extLst>
                <a:ext uri="{FF2B5EF4-FFF2-40B4-BE49-F238E27FC236}">
                  <a16:creationId xmlns:a16="http://schemas.microsoft.com/office/drawing/2014/main" id="{7DD7FDBB-31CD-774E-960B-0DE56B4D7308}"/>
                </a:ext>
              </a:extLst>
            </p:cNvPr>
            <p:cNvSpPr/>
            <p:nvPr/>
          </p:nvSpPr>
          <p:spPr>
            <a:xfrm>
              <a:off x="3127929" y="457776"/>
              <a:ext cx="1434352" cy="45985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u="none">
                <a:latin typeface="Arial" charset="0"/>
              </a:endParaRPr>
            </a:p>
          </p:txBody>
        </p:sp>
        <p:sp>
          <p:nvSpPr>
            <p:cNvPr id="74893" name="TextBox 432">
              <a:extLst>
                <a:ext uri="{FF2B5EF4-FFF2-40B4-BE49-F238E27FC236}">
                  <a16:creationId xmlns:a16="http://schemas.microsoft.com/office/drawing/2014/main" id="{93A117C2-A339-3A48-B004-79D78E0B0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238" y="432317"/>
              <a:ext cx="1461287" cy="503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u="none" dirty="0">
                  <a:cs typeface="Arial" panose="020B0604020202020204" pitchFamily="34" charset="0"/>
                </a:rPr>
                <a:t>RESTful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400" u="none" dirty="0">
                  <a:cs typeface="Arial" panose="020B0604020202020204" pitchFamily="34" charset="0"/>
                </a:rPr>
                <a:t>API</a:t>
              </a:r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id="{9A9524C7-2351-5046-A44B-87C9B9E8F8F4}"/>
              </a:ext>
            </a:extLst>
          </p:cNvPr>
          <p:cNvSpPr txBox="1"/>
          <p:nvPr/>
        </p:nvSpPr>
        <p:spPr>
          <a:xfrm>
            <a:off x="5307806" y="2166019"/>
            <a:ext cx="8226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 </a:t>
            </a:r>
          </a:p>
        </p:txBody>
      </p:sp>
      <p:sp>
        <p:nvSpPr>
          <p:cNvPr id="74778" name="TextBox 390">
            <a:extLst>
              <a:ext uri="{FF2B5EF4-FFF2-40B4-BE49-F238E27FC236}">
                <a16:creationId xmlns:a16="http://schemas.microsoft.com/office/drawing/2014/main" id="{67428646-ADBC-0444-86F8-5E14D5565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468" y="1981869"/>
            <a:ext cx="49149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600" u="none">
                <a:cs typeface="Arial" panose="020B0604020202020204" pitchFamily="34" charset="0"/>
              </a:rPr>
              <a:t>接口，网络控制应用的抽象</a:t>
            </a:r>
            <a:endParaRPr lang="en-US" altLang="zh-CN" sz="1600" u="none">
              <a:cs typeface="Arial" panose="020B0604020202020204" pitchFamily="34" charset="0"/>
            </a:endParaRPr>
          </a:p>
        </p:txBody>
      </p:sp>
      <p:cxnSp>
        <p:nvCxnSpPr>
          <p:cNvPr id="74779" name="Straight Connector 548">
            <a:extLst>
              <a:ext uri="{FF2B5EF4-FFF2-40B4-BE49-F238E27FC236}">
                <a16:creationId xmlns:a16="http://schemas.microsoft.com/office/drawing/2014/main" id="{18648945-C331-1243-BEE9-0BB45B417E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85242" y="1777081"/>
            <a:ext cx="4754563" cy="19051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80" name="TextBox 15">
            <a:extLst>
              <a:ext uri="{FF2B5EF4-FFF2-40B4-BE49-F238E27FC236}">
                <a16:creationId xmlns:a16="http://schemas.microsoft.com/office/drawing/2014/main" id="{8FB356D1-F495-7B44-B917-F6B052313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022" y="3442927"/>
            <a:ext cx="1462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 dirty="0"/>
              <a:t>SDN</a:t>
            </a:r>
            <a:r>
              <a:rPr lang="zh-CN" altLang="en-US" u="none" dirty="0"/>
              <a:t>控制器</a:t>
            </a:r>
            <a:endParaRPr lang="en-US" altLang="zh-CN" u="none" dirty="0"/>
          </a:p>
        </p:txBody>
      </p:sp>
      <p:grpSp>
        <p:nvGrpSpPr>
          <p:cNvPr id="74781" name="Group 146">
            <a:extLst>
              <a:ext uri="{FF2B5EF4-FFF2-40B4-BE49-F238E27FC236}">
                <a16:creationId xmlns:a16="http://schemas.microsoft.com/office/drawing/2014/main" id="{4B65466D-F1EF-CC47-9355-A72955D41184}"/>
              </a:ext>
            </a:extLst>
          </p:cNvPr>
          <p:cNvGrpSpPr>
            <a:grpSpLocks/>
          </p:cNvGrpSpPr>
          <p:nvPr/>
        </p:nvGrpSpPr>
        <p:grpSpPr bwMode="auto">
          <a:xfrm>
            <a:off x="3496470" y="5545808"/>
            <a:ext cx="2978151" cy="974725"/>
            <a:chOff x="2592388" y="5601756"/>
            <a:chExt cx="4027487" cy="939800"/>
          </a:xfrm>
        </p:grpSpPr>
        <p:sp>
          <p:nvSpPr>
            <p:cNvPr id="74833" name="Freeform 2">
              <a:extLst>
                <a:ext uri="{FF2B5EF4-FFF2-40B4-BE49-F238E27FC236}">
                  <a16:creationId xmlns:a16="http://schemas.microsoft.com/office/drawing/2014/main" id="{DDD336AB-9618-EA48-82F3-12D771959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601756"/>
              <a:ext cx="4027487" cy="939800"/>
            </a:xfrm>
            <a:custGeom>
              <a:avLst/>
              <a:gdLst>
                <a:gd name="T0" fmla="*/ 2147483646 w 10001"/>
                <a:gd name="T1" fmla="*/ 2147483646 h 10125"/>
                <a:gd name="T2" fmla="*/ 2147483646 w 10001"/>
                <a:gd name="T3" fmla="*/ 2147483646 h 10125"/>
                <a:gd name="T4" fmla="*/ 2147483646 w 10001"/>
                <a:gd name="T5" fmla="*/ 2147483646 h 10125"/>
                <a:gd name="T6" fmla="*/ 2147483646 w 10001"/>
                <a:gd name="T7" fmla="*/ 0 h 10125"/>
                <a:gd name="T8" fmla="*/ 2147483646 w 10001"/>
                <a:gd name="T9" fmla="*/ 2147483646 h 10125"/>
                <a:gd name="T10" fmla="*/ 2147483646 w 10001"/>
                <a:gd name="T11" fmla="*/ 2147483646 h 10125"/>
                <a:gd name="T12" fmla="*/ 2147483646 w 10001"/>
                <a:gd name="T13" fmla="*/ 2147483646 h 10125"/>
                <a:gd name="T14" fmla="*/ 2147483646 w 10001"/>
                <a:gd name="T15" fmla="*/ 2147483646 h 10125"/>
                <a:gd name="T16" fmla="*/ 2147483646 w 10001"/>
                <a:gd name="T17" fmla="*/ 2147483646 h 10125"/>
                <a:gd name="T18" fmla="*/ 2147483646 w 10001"/>
                <a:gd name="T19" fmla="*/ 2147483646 h 10125"/>
                <a:gd name="T20" fmla="*/ 2147483646 w 10001"/>
                <a:gd name="T21" fmla="*/ 2147483646 h 10125"/>
                <a:gd name="T22" fmla="*/ 2147483646 w 10001"/>
                <a:gd name="T23" fmla="*/ 2147483646 h 10125"/>
                <a:gd name="T24" fmla="*/ 2147483646 w 10001"/>
                <a:gd name="T25" fmla="*/ 2147483646 h 10125"/>
                <a:gd name="T26" fmla="*/ 2147483646 w 10001"/>
                <a:gd name="T27" fmla="*/ 2147483646 h 10125"/>
                <a:gd name="T28" fmla="*/ 2147483646 w 10001"/>
                <a:gd name="T29" fmla="*/ 2147483646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AA3D975-FFC7-114D-8E94-CF378F663886}"/>
                </a:ext>
              </a:extLst>
            </p:cNvPr>
            <p:cNvCxnSpPr/>
            <p:nvPr/>
          </p:nvCxnSpPr>
          <p:spPr>
            <a:xfrm flipV="1">
              <a:off x="3262205" y="5753287"/>
              <a:ext cx="1316017" cy="13163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62032E-D1FA-424E-B0D0-E84F14FB5866}"/>
                </a:ext>
              </a:extLst>
            </p:cNvPr>
            <p:cNvCxnSpPr/>
            <p:nvPr/>
          </p:nvCxnSpPr>
          <p:spPr>
            <a:xfrm>
              <a:off x="3152715" y="5940022"/>
              <a:ext cx="2258484" cy="298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DCA49B7-D648-1747-A4C1-BCABF46243E1}"/>
                </a:ext>
              </a:extLst>
            </p:cNvPr>
            <p:cNvCxnSpPr/>
            <p:nvPr/>
          </p:nvCxnSpPr>
          <p:spPr>
            <a:xfrm>
              <a:off x="3163450" y="6044104"/>
              <a:ext cx="714900" cy="27704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A53E70E-2DB8-2A4F-9214-D838CF1B8144}"/>
                </a:ext>
              </a:extLst>
            </p:cNvPr>
            <p:cNvCxnSpPr/>
            <p:nvPr/>
          </p:nvCxnSpPr>
          <p:spPr>
            <a:xfrm flipV="1">
              <a:off x="4181056" y="6238493"/>
              <a:ext cx="1249466" cy="8265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3018D8D-9A30-2845-992A-ADF4BDB01851}"/>
                </a:ext>
              </a:extLst>
            </p:cNvPr>
            <p:cNvCxnSpPr/>
            <p:nvPr/>
          </p:nvCxnSpPr>
          <p:spPr>
            <a:xfrm>
              <a:off x="4842285" y="5785430"/>
              <a:ext cx="1058395" cy="12398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11C96F8-6610-6E4B-90F2-D5BF50CCF9CE}"/>
                </a:ext>
              </a:extLst>
            </p:cNvPr>
            <p:cNvCxnSpPr/>
            <p:nvPr/>
          </p:nvCxnSpPr>
          <p:spPr>
            <a:xfrm flipV="1">
              <a:off x="4127384" y="5940022"/>
              <a:ext cx="1790471" cy="298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78092D0-13D4-854F-BEE7-27219A6B9247}"/>
                </a:ext>
              </a:extLst>
            </p:cNvPr>
            <p:cNvCxnSpPr/>
            <p:nvPr/>
          </p:nvCxnSpPr>
          <p:spPr>
            <a:xfrm flipV="1">
              <a:off x="5454136" y="5969105"/>
              <a:ext cx="588236" cy="2693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A71985F-0D9A-C74E-8CC7-3374907E7DB7}"/>
                </a:ext>
              </a:extLst>
            </p:cNvPr>
            <p:cNvCxnSpPr/>
            <p:nvPr/>
          </p:nvCxnSpPr>
          <p:spPr>
            <a:xfrm>
              <a:off x="4595397" y="5753287"/>
              <a:ext cx="815802" cy="40102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842" name="Group 347">
              <a:extLst>
                <a:ext uri="{FF2B5EF4-FFF2-40B4-BE49-F238E27FC236}">
                  <a16:creationId xmlns:a16="http://schemas.microsoft.com/office/drawing/2014/main" id="{05FFC864-3CFC-7945-B1B5-5EFA2DF8B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796097"/>
              <a:ext cx="588970" cy="242608"/>
              <a:chOff x="1871277" y="1576300"/>
              <a:chExt cx="1128371" cy="437861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713261B-C848-EA4F-81CD-2F82DB4C808E}"/>
                  </a:ext>
                </a:extLst>
              </p:cNvPr>
              <p:cNvSpPr/>
              <p:nvPr/>
            </p:nvSpPr>
            <p:spPr bwMode="auto">
              <a:xfrm flipV="1">
                <a:off x="1873850" y="1695172"/>
                <a:ext cx="1126967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69029A5-C877-9446-A709-38F7C84756B9}"/>
                  </a:ext>
                </a:extLst>
              </p:cNvPr>
              <p:cNvSpPr/>
              <p:nvPr/>
            </p:nvSpPr>
            <p:spPr bwMode="auto">
              <a:xfrm>
                <a:off x="1869738" y="1739372"/>
                <a:ext cx="1131078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4AA932A-E6FC-6F4C-BA38-FEA95DC83974}"/>
                  </a:ext>
                </a:extLst>
              </p:cNvPr>
              <p:cNvSpPr/>
              <p:nvPr/>
            </p:nvSpPr>
            <p:spPr bwMode="auto">
              <a:xfrm flipV="1">
                <a:off x="1869738" y="1576385"/>
                <a:ext cx="1126967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C9B74E3C-A244-034E-B430-504696A8A49E}"/>
                  </a:ext>
                </a:extLst>
              </p:cNvPr>
              <p:cNvSpPr/>
              <p:nvPr/>
            </p:nvSpPr>
            <p:spPr bwMode="auto">
              <a:xfrm>
                <a:off x="2157649" y="1673073"/>
                <a:ext cx="551144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09117A5-F7BB-2E45-BD69-127D990844F4}"/>
                  </a:ext>
                </a:extLst>
              </p:cNvPr>
              <p:cNvSpPr/>
              <p:nvPr/>
            </p:nvSpPr>
            <p:spPr bwMode="auto">
              <a:xfrm>
                <a:off x="2100067" y="1631635"/>
                <a:ext cx="666309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3CD247FC-9899-9342-B15C-5F7E494E0D73}"/>
                  </a:ext>
                </a:extLst>
              </p:cNvPr>
              <p:cNvSpPr/>
              <p:nvPr/>
            </p:nvSpPr>
            <p:spPr bwMode="auto">
              <a:xfrm>
                <a:off x="2536047" y="1728322"/>
                <a:ext cx="246781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32A5733F-09CB-474C-A43E-BC782A69145B}"/>
                  </a:ext>
                </a:extLst>
              </p:cNvPr>
              <p:cNvSpPr/>
              <p:nvPr/>
            </p:nvSpPr>
            <p:spPr bwMode="auto">
              <a:xfrm>
                <a:off x="2087727" y="1731084"/>
                <a:ext cx="242669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35A6D00-6D8A-4948-92B9-1391E4328F19}"/>
                  </a:ext>
                </a:extLst>
              </p:cNvPr>
              <p:cNvCxnSpPr>
                <a:endCxn id="202" idx="2"/>
              </p:cNvCxnSpPr>
              <p:nvPr/>
            </p:nvCxnSpPr>
            <p:spPr bwMode="auto">
              <a:xfrm flipH="1" flipV="1">
                <a:off x="1869738" y="1736609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08E3AD57-D43E-8B49-8EFA-41CAF3CFC9B7}"/>
                  </a:ext>
                </a:extLst>
              </p:cNvPr>
              <p:cNvCxnSpPr/>
              <p:nvPr/>
            </p:nvCxnSpPr>
            <p:spPr bwMode="auto">
              <a:xfrm flipH="1" flipV="1">
                <a:off x="2996705" y="1733847"/>
                <a:ext cx="4112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3" name="Group 347">
              <a:extLst>
                <a:ext uri="{FF2B5EF4-FFF2-40B4-BE49-F238E27FC236}">
                  <a16:creationId xmlns:a16="http://schemas.microsoft.com/office/drawing/2014/main" id="{47DCEA54-C320-B241-B357-92506B83C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654000"/>
              <a:ext cx="588970" cy="242608"/>
              <a:chOff x="1871277" y="1576300"/>
              <a:chExt cx="1128371" cy="437861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190DDE08-B00E-0648-BA52-40AB46FBC130}"/>
                  </a:ext>
                </a:extLst>
              </p:cNvPr>
              <p:cNvSpPr/>
              <p:nvPr/>
            </p:nvSpPr>
            <p:spPr bwMode="auto">
              <a:xfrm flipV="1">
                <a:off x="1873365" y="1694718"/>
                <a:ext cx="1126967" cy="3204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BF09CB8-CD96-0D4C-9BED-DFEEC91BC43C}"/>
                  </a:ext>
                </a:extLst>
              </p:cNvPr>
              <p:cNvSpPr/>
              <p:nvPr/>
            </p:nvSpPr>
            <p:spPr bwMode="auto">
              <a:xfrm>
                <a:off x="1869254" y="1738918"/>
                <a:ext cx="1131078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F83EA786-EC8D-274C-ABFE-604F81EF0ED6}"/>
                  </a:ext>
                </a:extLst>
              </p:cNvPr>
              <p:cNvSpPr/>
              <p:nvPr/>
            </p:nvSpPr>
            <p:spPr bwMode="auto">
              <a:xfrm flipV="1">
                <a:off x="1869254" y="1575933"/>
                <a:ext cx="1126967" cy="32044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909D00C-3AD5-C447-B2ED-C17648612657}"/>
                  </a:ext>
                </a:extLst>
              </p:cNvPr>
              <p:cNvSpPr/>
              <p:nvPr/>
            </p:nvSpPr>
            <p:spPr bwMode="auto">
              <a:xfrm>
                <a:off x="2157165" y="1672618"/>
                <a:ext cx="551144" cy="162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5A060E55-F885-1A49-851B-1162337211AE}"/>
                  </a:ext>
                </a:extLst>
              </p:cNvPr>
              <p:cNvSpPr/>
              <p:nvPr/>
            </p:nvSpPr>
            <p:spPr bwMode="auto">
              <a:xfrm>
                <a:off x="2099582" y="1633944"/>
                <a:ext cx="666309" cy="11049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B834580E-4D01-8D43-BE14-63F1F3F718F5}"/>
                  </a:ext>
                </a:extLst>
              </p:cNvPr>
              <p:cNvSpPr/>
              <p:nvPr/>
            </p:nvSpPr>
            <p:spPr bwMode="auto">
              <a:xfrm>
                <a:off x="2535562" y="1727868"/>
                <a:ext cx="246781" cy="9668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36B477F6-015B-D34E-926A-4BE430ECFC62}"/>
                  </a:ext>
                </a:extLst>
              </p:cNvPr>
              <p:cNvSpPr/>
              <p:nvPr/>
            </p:nvSpPr>
            <p:spPr bwMode="auto">
              <a:xfrm>
                <a:off x="2087242" y="1730631"/>
                <a:ext cx="242669" cy="9668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EFE1FD0-2080-9C45-8CC4-54F883649B9C}"/>
                  </a:ext>
                </a:extLst>
              </p:cNvPr>
              <p:cNvCxnSpPr>
                <a:endCxn id="193" idx="2"/>
              </p:cNvCxnSpPr>
              <p:nvPr/>
            </p:nvCxnSpPr>
            <p:spPr bwMode="auto">
              <a:xfrm flipH="1" flipV="1">
                <a:off x="1869254" y="1736156"/>
                <a:ext cx="4112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9F44B0F-2820-8844-85D2-EA9B9D608403}"/>
                  </a:ext>
                </a:extLst>
              </p:cNvPr>
              <p:cNvCxnSpPr/>
              <p:nvPr/>
            </p:nvCxnSpPr>
            <p:spPr bwMode="auto">
              <a:xfrm flipH="1" flipV="1">
                <a:off x="2996220" y="1736156"/>
                <a:ext cx="4112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4" name="Group 347">
              <a:extLst>
                <a:ext uri="{FF2B5EF4-FFF2-40B4-BE49-F238E27FC236}">
                  <a16:creationId xmlns:a16="http://schemas.microsoft.com/office/drawing/2014/main" id="{F2E3BB17-9D6C-B147-86D7-A2917ED10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847813"/>
              <a:ext cx="588970" cy="242608"/>
              <a:chOff x="1871277" y="1576300"/>
              <a:chExt cx="1128371" cy="43786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DF6B076-31F0-CB4D-A56B-9241BD13AC64}"/>
                  </a:ext>
                </a:extLst>
              </p:cNvPr>
              <p:cNvSpPr/>
              <p:nvPr/>
            </p:nvSpPr>
            <p:spPr bwMode="auto">
              <a:xfrm flipV="1">
                <a:off x="1874666" y="1695759"/>
                <a:ext cx="1126967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B458164-2F84-9746-825C-719562BAC0B0}"/>
                  </a:ext>
                </a:extLst>
              </p:cNvPr>
              <p:cNvSpPr/>
              <p:nvPr/>
            </p:nvSpPr>
            <p:spPr bwMode="auto">
              <a:xfrm>
                <a:off x="1870552" y="1739958"/>
                <a:ext cx="1131081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ADEBBB7C-1160-1A43-B2D0-E411924FFF2A}"/>
                  </a:ext>
                </a:extLst>
              </p:cNvPr>
              <p:cNvSpPr/>
              <p:nvPr/>
            </p:nvSpPr>
            <p:spPr bwMode="auto">
              <a:xfrm flipV="1">
                <a:off x="1870552" y="1576972"/>
                <a:ext cx="1126967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236A95ED-23DB-1944-8C24-324E36E94C71}"/>
                  </a:ext>
                </a:extLst>
              </p:cNvPr>
              <p:cNvSpPr/>
              <p:nvPr/>
            </p:nvSpPr>
            <p:spPr bwMode="auto">
              <a:xfrm>
                <a:off x="2158463" y="1673659"/>
                <a:ext cx="551144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5AC1D54B-AB7B-8A4D-89ED-05A513B9A88D}"/>
                  </a:ext>
                </a:extLst>
              </p:cNvPr>
              <p:cNvSpPr/>
              <p:nvPr/>
            </p:nvSpPr>
            <p:spPr bwMode="auto">
              <a:xfrm>
                <a:off x="2100881" y="1632221"/>
                <a:ext cx="666309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82C58189-5CB2-E046-864B-3BBF6CE273B0}"/>
                  </a:ext>
                </a:extLst>
              </p:cNvPr>
              <p:cNvSpPr/>
              <p:nvPr/>
            </p:nvSpPr>
            <p:spPr bwMode="auto">
              <a:xfrm>
                <a:off x="2536860" y="1728909"/>
                <a:ext cx="246781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86FB94F5-1973-EE4A-BF2A-A74C9373E4F3}"/>
                  </a:ext>
                </a:extLst>
              </p:cNvPr>
              <p:cNvSpPr/>
              <p:nvPr/>
            </p:nvSpPr>
            <p:spPr bwMode="auto">
              <a:xfrm>
                <a:off x="2088543" y="1731670"/>
                <a:ext cx="242667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38731B6A-EE5C-8848-9508-66C1BDC523E7}"/>
                  </a:ext>
                </a:extLst>
              </p:cNvPr>
              <p:cNvCxnSpPr>
                <a:endCxn id="184" idx="2"/>
              </p:cNvCxnSpPr>
              <p:nvPr/>
            </p:nvCxnSpPr>
            <p:spPr bwMode="auto">
              <a:xfrm flipH="1" flipV="1">
                <a:off x="1870552" y="1737195"/>
                <a:ext cx="4114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6FC72AA4-650F-1641-A593-B82F78F8B268}"/>
                  </a:ext>
                </a:extLst>
              </p:cNvPr>
              <p:cNvCxnSpPr/>
              <p:nvPr/>
            </p:nvCxnSpPr>
            <p:spPr bwMode="auto">
              <a:xfrm flipH="1" flipV="1">
                <a:off x="2997518" y="1734433"/>
                <a:ext cx="4114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5" name="Group 347">
              <a:extLst>
                <a:ext uri="{FF2B5EF4-FFF2-40B4-BE49-F238E27FC236}">
                  <a16:creationId xmlns:a16="http://schemas.microsoft.com/office/drawing/2014/main" id="{FFF5757D-3D04-264E-A8C3-BE0BF55CC4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6114152"/>
              <a:ext cx="588970" cy="242608"/>
              <a:chOff x="1871277" y="1576300"/>
              <a:chExt cx="1128371" cy="437861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BD83E1D4-4046-084B-B089-58A6C078CDBC}"/>
                  </a:ext>
                </a:extLst>
              </p:cNvPr>
              <p:cNvSpPr/>
              <p:nvPr/>
            </p:nvSpPr>
            <p:spPr bwMode="auto">
              <a:xfrm flipV="1">
                <a:off x="1874819" y="1695738"/>
                <a:ext cx="1122852" cy="3176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073F55E-7BAF-7D45-95F0-A1C18F9F93CF}"/>
                  </a:ext>
                </a:extLst>
              </p:cNvPr>
              <p:cNvSpPr/>
              <p:nvPr/>
            </p:nvSpPr>
            <p:spPr bwMode="auto">
              <a:xfrm>
                <a:off x="1870704" y="1739938"/>
                <a:ext cx="1126967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112AD42-0A23-C740-AF2B-72820C92447A}"/>
                  </a:ext>
                </a:extLst>
              </p:cNvPr>
              <p:cNvSpPr/>
              <p:nvPr/>
            </p:nvSpPr>
            <p:spPr bwMode="auto">
              <a:xfrm flipV="1">
                <a:off x="1870704" y="1576951"/>
                <a:ext cx="1122855" cy="31768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20BF9401-C270-8F4D-AB1F-FD421D637175}"/>
                  </a:ext>
                </a:extLst>
              </p:cNvPr>
              <p:cNvSpPr/>
              <p:nvPr/>
            </p:nvSpPr>
            <p:spPr bwMode="auto">
              <a:xfrm>
                <a:off x="2158616" y="1673638"/>
                <a:ext cx="547033" cy="16022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E84BEF61-6981-B845-ADD4-E2A76C47500E}"/>
                  </a:ext>
                </a:extLst>
              </p:cNvPr>
              <p:cNvSpPr/>
              <p:nvPr/>
            </p:nvSpPr>
            <p:spPr bwMode="auto">
              <a:xfrm>
                <a:off x="2101033" y="1632200"/>
                <a:ext cx="662197" cy="113262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DFB4CE28-7204-954C-87C8-B77468F5F450}"/>
                  </a:ext>
                </a:extLst>
              </p:cNvPr>
              <p:cNvSpPr/>
              <p:nvPr/>
            </p:nvSpPr>
            <p:spPr bwMode="auto">
              <a:xfrm>
                <a:off x="2537013" y="1728888"/>
                <a:ext cx="242669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391820D9-7ABA-C340-ABC7-32F4A4CA20AD}"/>
                  </a:ext>
                </a:extLst>
              </p:cNvPr>
              <p:cNvSpPr/>
              <p:nvPr/>
            </p:nvSpPr>
            <p:spPr bwMode="auto">
              <a:xfrm>
                <a:off x="2088696" y="1731649"/>
                <a:ext cx="242667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CFFEF05-40AE-4B47-B780-08343CC4B44B}"/>
                  </a:ext>
                </a:extLst>
              </p:cNvPr>
              <p:cNvCxnSpPr>
                <a:endCxn id="174" idx="2"/>
              </p:cNvCxnSpPr>
              <p:nvPr/>
            </p:nvCxnSpPr>
            <p:spPr bwMode="auto">
              <a:xfrm flipH="1" flipV="1">
                <a:off x="1870704" y="1737174"/>
                <a:ext cx="4114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B16012A-D1DB-8C44-BC83-810A46212D87}"/>
                  </a:ext>
                </a:extLst>
              </p:cNvPr>
              <p:cNvCxnSpPr/>
              <p:nvPr/>
            </p:nvCxnSpPr>
            <p:spPr bwMode="auto">
              <a:xfrm flipH="1" flipV="1">
                <a:off x="2993559" y="1734413"/>
                <a:ext cx="4112" cy="12431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846" name="Group 347">
              <a:extLst>
                <a:ext uri="{FF2B5EF4-FFF2-40B4-BE49-F238E27FC236}">
                  <a16:creationId xmlns:a16="http://schemas.microsoft.com/office/drawing/2014/main" id="{BFE8C3D9-0EA7-D149-AB43-EFDC73BF1C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6206732"/>
              <a:ext cx="588970" cy="242608"/>
              <a:chOff x="1871277" y="1576300"/>
              <a:chExt cx="1128371" cy="437861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1D221F2-5657-FE42-8047-3AEB45E14FEA}"/>
                  </a:ext>
                </a:extLst>
              </p:cNvPr>
              <p:cNvSpPr/>
              <p:nvPr/>
            </p:nvSpPr>
            <p:spPr bwMode="auto">
              <a:xfrm flipV="1">
                <a:off x="1876093" y="1694398"/>
                <a:ext cx="1122855" cy="3204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1CD8A20D-2CEA-5F4B-8874-906E6464DAB5}"/>
                  </a:ext>
                </a:extLst>
              </p:cNvPr>
              <p:cNvSpPr/>
              <p:nvPr/>
            </p:nvSpPr>
            <p:spPr bwMode="auto">
              <a:xfrm>
                <a:off x="1871982" y="1738598"/>
                <a:ext cx="1126967" cy="1160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9E99989-B078-EE42-A937-82DD5D70AEC1}"/>
                  </a:ext>
                </a:extLst>
              </p:cNvPr>
              <p:cNvSpPr/>
              <p:nvPr/>
            </p:nvSpPr>
            <p:spPr bwMode="auto">
              <a:xfrm flipV="1">
                <a:off x="1871982" y="1575611"/>
                <a:ext cx="1122852" cy="32044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34347125-344D-C243-983B-3B8387628D8A}"/>
                  </a:ext>
                </a:extLst>
              </p:cNvPr>
              <p:cNvSpPr/>
              <p:nvPr/>
            </p:nvSpPr>
            <p:spPr bwMode="auto">
              <a:xfrm>
                <a:off x="2159893" y="1672298"/>
                <a:ext cx="547030" cy="162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62A865B8-5458-1144-A6CD-71463AAFF93B}"/>
                  </a:ext>
                </a:extLst>
              </p:cNvPr>
              <p:cNvSpPr/>
              <p:nvPr/>
            </p:nvSpPr>
            <p:spPr bwMode="auto">
              <a:xfrm>
                <a:off x="2102311" y="1633624"/>
                <a:ext cx="662194" cy="11049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17CDF918-4738-C94A-A1CA-31B62AA91C27}"/>
                  </a:ext>
                </a:extLst>
              </p:cNvPr>
              <p:cNvSpPr/>
              <p:nvPr/>
            </p:nvSpPr>
            <p:spPr bwMode="auto">
              <a:xfrm>
                <a:off x="2538291" y="1727548"/>
                <a:ext cx="242667" cy="9668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52D5D29-B2C1-1540-815F-C217B75C767A}"/>
                  </a:ext>
                </a:extLst>
              </p:cNvPr>
              <p:cNvSpPr/>
              <p:nvPr/>
            </p:nvSpPr>
            <p:spPr bwMode="auto">
              <a:xfrm>
                <a:off x="2089970" y="1730309"/>
                <a:ext cx="242669" cy="9668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5019BE0-135B-EF45-8A18-0906EFB69EAB}"/>
                  </a:ext>
                </a:extLst>
              </p:cNvPr>
              <p:cNvCxnSpPr>
                <a:endCxn id="165" idx="2"/>
              </p:cNvCxnSpPr>
              <p:nvPr/>
            </p:nvCxnSpPr>
            <p:spPr bwMode="auto">
              <a:xfrm flipH="1" flipV="1">
                <a:off x="1871982" y="1735834"/>
                <a:ext cx="4112" cy="12431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132376E-7061-9E45-B4C5-A55C68CAF51B}"/>
                  </a:ext>
                </a:extLst>
              </p:cNvPr>
              <p:cNvCxnSpPr/>
              <p:nvPr/>
            </p:nvCxnSpPr>
            <p:spPr bwMode="auto">
              <a:xfrm flipH="1" flipV="1">
                <a:off x="2994834" y="1735834"/>
                <a:ext cx="4114" cy="121549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782" name="Rectangle 630">
            <a:extLst>
              <a:ext uri="{FF2B5EF4-FFF2-40B4-BE49-F238E27FC236}">
                <a16:creationId xmlns:a16="http://schemas.microsoft.com/office/drawing/2014/main" id="{65AF6A07-F586-3347-AFFE-1E996309C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280" y="5490243"/>
            <a:ext cx="5334000" cy="113347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grpSp>
        <p:nvGrpSpPr>
          <p:cNvPr id="74783" name="Group 209">
            <a:extLst>
              <a:ext uri="{FF2B5EF4-FFF2-40B4-BE49-F238E27FC236}">
                <a16:creationId xmlns:a16="http://schemas.microsoft.com/office/drawing/2014/main" id="{56C273BE-1779-5446-9D39-E012098106E7}"/>
              </a:ext>
            </a:extLst>
          </p:cNvPr>
          <p:cNvGrpSpPr>
            <a:grpSpLocks/>
          </p:cNvGrpSpPr>
          <p:nvPr/>
        </p:nvGrpSpPr>
        <p:grpSpPr bwMode="auto">
          <a:xfrm>
            <a:off x="2886870" y="1042068"/>
            <a:ext cx="1023938" cy="590551"/>
            <a:chOff x="4721412" y="1277470"/>
            <a:chExt cx="1023471" cy="590176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6507805-87BA-AD46-8F83-A9A86FBBDB41}"/>
                </a:ext>
              </a:extLst>
            </p:cNvPr>
            <p:cNvSpPr/>
            <p:nvPr/>
          </p:nvSpPr>
          <p:spPr bwMode="auto">
            <a:xfrm>
              <a:off x="4721412" y="1277470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74832" name="TextBox 211">
              <a:extLst>
                <a:ext uri="{FF2B5EF4-FFF2-40B4-BE49-F238E27FC236}">
                  <a16:creationId xmlns:a16="http://schemas.microsoft.com/office/drawing/2014/main" id="{FBA94914-F53C-7F4D-A18C-DC3B6050DD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4598" y="1374584"/>
              <a:ext cx="646036" cy="369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u="none" dirty="0"/>
                <a:t>路由</a:t>
              </a:r>
              <a:endParaRPr lang="en-US" altLang="zh-CN" u="none" dirty="0"/>
            </a:p>
          </p:txBody>
        </p:sp>
      </p:grpSp>
      <p:grpSp>
        <p:nvGrpSpPr>
          <p:cNvPr id="74784" name="Group 212">
            <a:extLst>
              <a:ext uri="{FF2B5EF4-FFF2-40B4-BE49-F238E27FC236}">
                <a16:creationId xmlns:a16="http://schemas.microsoft.com/office/drawing/2014/main" id="{567651CC-AC56-6848-8DC8-5D79759A1D9D}"/>
              </a:ext>
            </a:extLst>
          </p:cNvPr>
          <p:cNvGrpSpPr>
            <a:grpSpLocks/>
          </p:cNvGrpSpPr>
          <p:nvPr/>
        </p:nvGrpSpPr>
        <p:grpSpPr bwMode="auto">
          <a:xfrm>
            <a:off x="4068052" y="1067470"/>
            <a:ext cx="1107996" cy="590551"/>
            <a:chOff x="6074811" y="1967753"/>
            <a:chExt cx="1107492" cy="590176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5934065-062E-2149-B9C5-F9115EAE8373}"/>
                </a:ext>
              </a:extLst>
            </p:cNvPr>
            <p:cNvSpPr/>
            <p:nvPr/>
          </p:nvSpPr>
          <p:spPr bwMode="auto">
            <a:xfrm>
              <a:off x="6106459" y="19677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74830" name="TextBox 214">
              <a:extLst>
                <a:ext uri="{FF2B5EF4-FFF2-40B4-BE49-F238E27FC236}">
                  <a16:creationId xmlns:a16="http://schemas.microsoft.com/office/drawing/2014/main" id="{0B6E4790-0124-8444-8394-0140C82CF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4811" y="2122362"/>
              <a:ext cx="1107492" cy="313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u="none" dirty="0"/>
                <a:t>接入控制</a:t>
              </a:r>
              <a:endParaRPr lang="en-US" altLang="zh-CN" u="none" dirty="0"/>
            </a:p>
          </p:txBody>
        </p:sp>
      </p:grpSp>
      <p:grpSp>
        <p:nvGrpSpPr>
          <p:cNvPr id="74785" name="Group 215">
            <a:extLst>
              <a:ext uri="{FF2B5EF4-FFF2-40B4-BE49-F238E27FC236}">
                <a16:creationId xmlns:a16="http://schemas.microsoft.com/office/drawing/2014/main" id="{07C9D11D-1033-AC4C-9B7B-209E4A3BCF58}"/>
              </a:ext>
            </a:extLst>
          </p:cNvPr>
          <p:cNvGrpSpPr>
            <a:grpSpLocks/>
          </p:cNvGrpSpPr>
          <p:nvPr/>
        </p:nvGrpSpPr>
        <p:grpSpPr bwMode="auto">
          <a:xfrm>
            <a:off x="5289721" y="1086520"/>
            <a:ext cx="1107996" cy="590551"/>
            <a:chOff x="6938045" y="977153"/>
            <a:chExt cx="1107489" cy="590176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5117F5-5892-6A43-99A1-2F75EA0A1AB2}"/>
                </a:ext>
              </a:extLst>
            </p:cNvPr>
            <p:cNvSpPr/>
            <p:nvPr/>
          </p:nvSpPr>
          <p:spPr bwMode="auto">
            <a:xfrm>
              <a:off x="6938682" y="977153"/>
              <a:ext cx="1023471" cy="590176"/>
            </a:xfrm>
            <a:prstGeom prst="ellipse">
              <a:avLst/>
            </a:prstGeom>
            <a:solidFill>
              <a:srgbClr val="008000">
                <a:alpha val="70000"/>
              </a:srgbClr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sp>
          <p:nvSpPr>
            <p:cNvPr id="74828" name="TextBox 217">
              <a:extLst>
                <a:ext uri="{FF2B5EF4-FFF2-40B4-BE49-F238E27FC236}">
                  <a16:creationId xmlns:a16="http://schemas.microsoft.com/office/drawing/2014/main" id="{9CAE3693-E196-7442-BFDD-ED21B32AE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8045" y="1121123"/>
              <a:ext cx="1107489" cy="313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u="none" dirty="0"/>
                <a:t>负载均衡</a:t>
              </a:r>
              <a:endParaRPr lang="en-US" altLang="zh-CN" u="none" dirty="0"/>
            </a:p>
          </p:txBody>
        </p:sp>
      </p:grpSp>
      <p:sp>
        <p:nvSpPr>
          <p:cNvPr id="74786" name="Rectangle 14">
            <a:extLst>
              <a:ext uri="{FF2B5EF4-FFF2-40B4-BE49-F238E27FC236}">
                <a16:creationId xmlns:a16="http://schemas.microsoft.com/office/drawing/2014/main" id="{C9354D2E-364F-E34A-A08B-F3A4938CD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145" y="935796"/>
            <a:ext cx="4965700" cy="784225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arrow" w="med" len="med"/>
              </a14:hiddenLine>
            </a:ext>
          </a:extLst>
        </p:spPr>
        <p:txBody>
          <a:bodyPr wrap="none"/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u="non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2A02D0C3-E2C8-FA47-BF08-83A40696ACDC}"/>
              </a:ext>
            </a:extLst>
          </p:cNvPr>
          <p:cNvSpPr/>
          <p:nvPr/>
        </p:nvSpPr>
        <p:spPr bwMode="auto">
          <a:xfrm rot="10800000">
            <a:off x="7587454" y="4391694"/>
            <a:ext cx="222251" cy="1166813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20385 w 220240"/>
              <a:gd name="connsiteY0" fmla="*/ 745656 h 1058154"/>
              <a:gd name="connsiteX1" fmla="*/ 214305 w 220240"/>
              <a:gd name="connsiteY1" fmla="*/ 0 h 1058154"/>
              <a:gd name="connsiteX2" fmla="*/ 220240 w 220240"/>
              <a:gd name="connsiteY2" fmla="*/ 1027869 h 1058154"/>
              <a:gd name="connsiteX3" fmla="*/ 68 w 220240"/>
              <a:gd name="connsiteY3" fmla="*/ 986902 h 1058154"/>
              <a:gd name="connsiteX4" fmla="*/ 20385 w 220240"/>
              <a:gd name="connsiteY4" fmla="*/ 745656 h 1058154"/>
              <a:gd name="connsiteX0" fmla="*/ 20385 w 220240"/>
              <a:gd name="connsiteY0" fmla="*/ 745656 h 1068836"/>
              <a:gd name="connsiteX1" fmla="*/ 214305 w 220240"/>
              <a:gd name="connsiteY1" fmla="*/ 0 h 1068836"/>
              <a:gd name="connsiteX2" fmla="*/ 220240 w 220240"/>
              <a:gd name="connsiteY2" fmla="*/ 1027869 h 1068836"/>
              <a:gd name="connsiteX3" fmla="*/ 68 w 220240"/>
              <a:gd name="connsiteY3" fmla="*/ 986902 h 1068836"/>
              <a:gd name="connsiteX4" fmla="*/ 20385 w 220240"/>
              <a:gd name="connsiteY4" fmla="*/ 745656 h 1068836"/>
              <a:gd name="connsiteX0" fmla="*/ 15446 w 215301"/>
              <a:gd name="connsiteY0" fmla="*/ 745656 h 1057581"/>
              <a:gd name="connsiteX1" fmla="*/ 209366 w 215301"/>
              <a:gd name="connsiteY1" fmla="*/ 0 h 1057581"/>
              <a:gd name="connsiteX2" fmla="*/ 215301 w 215301"/>
              <a:gd name="connsiteY2" fmla="*/ 1027869 h 1057581"/>
              <a:gd name="connsiteX3" fmla="*/ 87 w 215301"/>
              <a:gd name="connsiteY3" fmla="*/ 888484 h 1057581"/>
              <a:gd name="connsiteX4" fmla="*/ 15446 w 215301"/>
              <a:gd name="connsiteY4" fmla="*/ 745656 h 1057581"/>
              <a:gd name="connsiteX0" fmla="*/ 15446 w 215301"/>
              <a:gd name="connsiteY0" fmla="*/ 745656 h 1063397"/>
              <a:gd name="connsiteX1" fmla="*/ 209366 w 215301"/>
              <a:gd name="connsiteY1" fmla="*/ 0 h 1063397"/>
              <a:gd name="connsiteX2" fmla="*/ 215301 w 215301"/>
              <a:gd name="connsiteY2" fmla="*/ 1027869 h 1063397"/>
              <a:gd name="connsiteX3" fmla="*/ 87 w 215301"/>
              <a:gd name="connsiteY3" fmla="*/ 888484 h 1063397"/>
              <a:gd name="connsiteX4" fmla="*/ 15446 w 215301"/>
              <a:gd name="connsiteY4" fmla="*/ 745656 h 1063397"/>
              <a:gd name="connsiteX0" fmla="*/ 15446 w 215301"/>
              <a:gd name="connsiteY0" fmla="*/ 745656 h 1027869"/>
              <a:gd name="connsiteX1" fmla="*/ 209366 w 215301"/>
              <a:gd name="connsiteY1" fmla="*/ 0 h 1027869"/>
              <a:gd name="connsiteX2" fmla="*/ 215301 w 215301"/>
              <a:gd name="connsiteY2" fmla="*/ 1027869 h 1027869"/>
              <a:gd name="connsiteX3" fmla="*/ 87 w 215301"/>
              <a:gd name="connsiteY3" fmla="*/ 888484 h 1027869"/>
              <a:gd name="connsiteX4" fmla="*/ 15446 w 215301"/>
              <a:gd name="connsiteY4" fmla="*/ 745656 h 1027869"/>
              <a:gd name="connsiteX0" fmla="*/ 2945 w 215465"/>
              <a:gd name="connsiteY0" fmla="*/ 0 h 1166325"/>
              <a:gd name="connsiteX1" fmla="*/ 209530 w 215465"/>
              <a:gd name="connsiteY1" fmla="*/ 138456 h 1166325"/>
              <a:gd name="connsiteX2" fmla="*/ 215465 w 215465"/>
              <a:gd name="connsiteY2" fmla="*/ 1166325 h 1166325"/>
              <a:gd name="connsiteX3" fmla="*/ 251 w 215465"/>
              <a:gd name="connsiteY3" fmla="*/ 1026940 h 1166325"/>
              <a:gd name="connsiteX4" fmla="*/ 2945 w 215465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  <a:gd name="connsiteX0" fmla="*/ 11247 w 223767"/>
              <a:gd name="connsiteY0" fmla="*/ 0 h 1166325"/>
              <a:gd name="connsiteX1" fmla="*/ 217832 w 223767"/>
              <a:gd name="connsiteY1" fmla="*/ 138456 h 1166325"/>
              <a:gd name="connsiteX2" fmla="*/ 223767 w 223767"/>
              <a:gd name="connsiteY2" fmla="*/ 1166325 h 1166325"/>
              <a:gd name="connsiteX3" fmla="*/ 110 w 223767"/>
              <a:gd name="connsiteY3" fmla="*/ 226631 h 1166325"/>
              <a:gd name="connsiteX4" fmla="*/ 11247 w 223767"/>
              <a:gd name="connsiteY4" fmla="*/ 0 h 116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67" h="1166325">
                <a:moveTo>
                  <a:pt x="11247" y="0"/>
                </a:moveTo>
                <a:lnTo>
                  <a:pt x="217832" y="138456"/>
                </a:lnTo>
                <a:cubicBezTo>
                  <a:pt x="219810" y="481079"/>
                  <a:pt x="221789" y="823702"/>
                  <a:pt x="223767" y="1166325"/>
                </a:cubicBezTo>
                <a:cubicBezTo>
                  <a:pt x="98607" y="641817"/>
                  <a:pt x="99941" y="672062"/>
                  <a:pt x="110" y="226631"/>
                </a:cubicBezTo>
                <a:cubicBezTo>
                  <a:pt x="-1380" y="13351"/>
                  <a:pt x="12737" y="213280"/>
                  <a:pt x="11247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74788" name="Group 950">
            <a:extLst>
              <a:ext uri="{FF2B5EF4-FFF2-40B4-BE49-F238E27FC236}">
                <a16:creationId xmlns:a16="http://schemas.microsoft.com/office/drawing/2014/main" id="{7E10D583-60CB-FB41-A7C7-BCFB71C3C19D}"/>
              </a:ext>
            </a:extLst>
          </p:cNvPr>
          <p:cNvGrpSpPr>
            <a:grpSpLocks/>
          </p:cNvGrpSpPr>
          <p:nvPr/>
        </p:nvGrpSpPr>
        <p:grpSpPr bwMode="auto">
          <a:xfrm>
            <a:off x="7787481" y="4936207"/>
            <a:ext cx="252413" cy="563563"/>
            <a:chOff x="4140" y="429"/>
            <a:chExt cx="1425" cy="2396"/>
          </a:xfrm>
        </p:grpSpPr>
        <p:sp>
          <p:nvSpPr>
            <p:cNvPr id="74795" name="Freeform 951">
              <a:extLst>
                <a:ext uri="{FF2B5EF4-FFF2-40B4-BE49-F238E27FC236}">
                  <a16:creationId xmlns:a16="http://schemas.microsoft.com/office/drawing/2014/main" id="{40F13029-02BC-FE41-A85F-06EC2374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6" name="Rectangle 952">
              <a:extLst>
                <a:ext uri="{FF2B5EF4-FFF2-40B4-BE49-F238E27FC236}">
                  <a16:creationId xmlns:a16="http://schemas.microsoft.com/office/drawing/2014/main" id="{E2A2D01A-7877-0643-A29E-DEC4E835B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797" name="Freeform 953">
              <a:extLst>
                <a:ext uri="{FF2B5EF4-FFF2-40B4-BE49-F238E27FC236}">
                  <a16:creationId xmlns:a16="http://schemas.microsoft.com/office/drawing/2014/main" id="{5CB5744D-1D6A-F048-8372-4DA0AF228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8" name="Freeform 954">
              <a:extLst>
                <a:ext uri="{FF2B5EF4-FFF2-40B4-BE49-F238E27FC236}">
                  <a16:creationId xmlns:a16="http://schemas.microsoft.com/office/drawing/2014/main" id="{7667C7B5-5CE6-E947-A93D-7B73401A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9" name="Rectangle 955">
              <a:extLst>
                <a:ext uri="{FF2B5EF4-FFF2-40B4-BE49-F238E27FC236}">
                  <a16:creationId xmlns:a16="http://schemas.microsoft.com/office/drawing/2014/main" id="{84281812-2794-434C-8918-07F0D6AE4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grpSp>
          <p:nvGrpSpPr>
            <p:cNvPr id="74800" name="Group 956">
              <a:extLst>
                <a:ext uri="{FF2B5EF4-FFF2-40B4-BE49-F238E27FC236}">
                  <a16:creationId xmlns:a16="http://schemas.microsoft.com/office/drawing/2014/main" id="{A8E10B4C-7EE5-5A4C-941B-5052B2095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825" name="AutoShape 957">
                <a:extLst>
                  <a:ext uri="{FF2B5EF4-FFF2-40B4-BE49-F238E27FC236}">
                    <a16:creationId xmlns:a16="http://schemas.microsoft.com/office/drawing/2014/main" id="{6EC57F51-2B2A-1846-802F-43CC43ACC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4826" name="AutoShape 958">
                <a:extLst>
                  <a:ext uri="{FF2B5EF4-FFF2-40B4-BE49-F238E27FC236}">
                    <a16:creationId xmlns:a16="http://schemas.microsoft.com/office/drawing/2014/main" id="{CDA46985-B8E4-F448-9472-3857E3E85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</p:grpSp>
        <p:sp>
          <p:nvSpPr>
            <p:cNvPr id="74801" name="Rectangle 959">
              <a:extLst>
                <a:ext uri="{FF2B5EF4-FFF2-40B4-BE49-F238E27FC236}">
                  <a16:creationId xmlns:a16="http://schemas.microsoft.com/office/drawing/2014/main" id="{3AA29870-CAAB-554F-A24E-A2576DB01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grpSp>
          <p:nvGrpSpPr>
            <p:cNvPr id="74802" name="Group 960">
              <a:extLst>
                <a:ext uri="{FF2B5EF4-FFF2-40B4-BE49-F238E27FC236}">
                  <a16:creationId xmlns:a16="http://schemas.microsoft.com/office/drawing/2014/main" id="{15B684A2-4843-A348-9981-2CAE899425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4823" name="AutoShape 961">
                <a:extLst>
                  <a:ext uri="{FF2B5EF4-FFF2-40B4-BE49-F238E27FC236}">
                    <a16:creationId xmlns:a16="http://schemas.microsoft.com/office/drawing/2014/main" id="{13F6F687-A415-C246-B0FE-743BA1C02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4824" name="AutoShape 962">
                <a:extLst>
                  <a:ext uri="{FF2B5EF4-FFF2-40B4-BE49-F238E27FC236}">
                    <a16:creationId xmlns:a16="http://schemas.microsoft.com/office/drawing/2014/main" id="{77276A60-2DDD-9844-8736-E8B68E0EB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</p:grpSp>
        <p:sp>
          <p:nvSpPr>
            <p:cNvPr id="74803" name="Rectangle 963">
              <a:extLst>
                <a:ext uri="{FF2B5EF4-FFF2-40B4-BE49-F238E27FC236}">
                  <a16:creationId xmlns:a16="http://schemas.microsoft.com/office/drawing/2014/main" id="{C79BE815-FAB4-5D49-A6D6-7BE96A8E0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04" name="Rectangle 964">
              <a:extLst>
                <a:ext uri="{FF2B5EF4-FFF2-40B4-BE49-F238E27FC236}">
                  <a16:creationId xmlns:a16="http://schemas.microsoft.com/office/drawing/2014/main" id="{97427E1C-11BD-3843-A23A-201571A6D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grpSp>
          <p:nvGrpSpPr>
            <p:cNvPr id="74805" name="Group 965">
              <a:extLst>
                <a:ext uri="{FF2B5EF4-FFF2-40B4-BE49-F238E27FC236}">
                  <a16:creationId xmlns:a16="http://schemas.microsoft.com/office/drawing/2014/main" id="{DBCAC099-FDD3-F049-8C16-584EA4E4E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4821" name="AutoShape 966">
                <a:extLst>
                  <a:ext uri="{FF2B5EF4-FFF2-40B4-BE49-F238E27FC236}">
                    <a16:creationId xmlns:a16="http://schemas.microsoft.com/office/drawing/2014/main" id="{0CF3F414-E249-654E-9EED-6D4D6CF08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4822" name="AutoShape 967">
                <a:extLst>
                  <a:ext uri="{FF2B5EF4-FFF2-40B4-BE49-F238E27FC236}">
                    <a16:creationId xmlns:a16="http://schemas.microsoft.com/office/drawing/2014/main" id="{491E1CB4-FD25-0944-A2B7-D12E5B48C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</p:grpSp>
        <p:sp>
          <p:nvSpPr>
            <p:cNvPr id="74806" name="Freeform 968">
              <a:extLst>
                <a:ext uri="{FF2B5EF4-FFF2-40B4-BE49-F238E27FC236}">
                  <a16:creationId xmlns:a16="http://schemas.microsoft.com/office/drawing/2014/main" id="{A12A66FB-671E-C94D-9811-DE9338911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807" name="Group 969">
              <a:extLst>
                <a:ext uri="{FF2B5EF4-FFF2-40B4-BE49-F238E27FC236}">
                  <a16:creationId xmlns:a16="http://schemas.microsoft.com/office/drawing/2014/main" id="{1C305799-78CA-EB49-8197-410C32E459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4819" name="AutoShape 970">
                <a:extLst>
                  <a:ext uri="{FF2B5EF4-FFF2-40B4-BE49-F238E27FC236}">
                    <a16:creationId xmlns:a16="http://schemas.microsoft.com/office/drawing/2014/main" id="{4C687471-0C4A-514E-A04B-48925D432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4820" name="AutoShape 971">
                <a:extLst>
                  <a:ext uri="{FF2B5EF4-FFF2-40B4-BE49-F238E27FC236}">
                    <a16:creationId xmlns:a16="http://schemas.microsoft.com/office/drawing/2014/main" id="{92717B9A-BEC4-184E-9A06-28F0C036F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</p:grpSp>
        <p:sp>
          <p:nvSpPr>
            <p:cNvPr id="74808" name="Rectangle 972">
              <a:extLst>
                <a:ext uri="{FF2B5EF4-FFF2-40B4-BE49-F238E27FC236}">
                  <a16:creationId xmlns:a16="http://schemas.microsoft.com/office/drawing/2014/main" id="{EC13251E-E194-F842-89AF-295B57EDF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09" name="Freeform 973">
              <a:extLst>
                <a:ext uri="{FF2B5EF4-FFF2-40B4-BE49-F238E27FC236}">
                  <a16:creationId xmlns:a16="http://schemas.microsoft.com/office/drawing/2014/main" id="{E9CCF174-55B7-DA41-826D-17E3E34B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0" name="Freeform 974">
              <a:extLst>
                <a:ext uri="{FF2B5EF4-FFF2-40B4-BE49-F238E27FC236}">
                  <a16:creationId xmlns:a16="http://schemas.microsoft.com/office/drawing/2014/main" id="{C8065CEF-D067-D94B-9AD7-ABE964E0E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1" name="Oval 975">
              <a:extLst>
                <a:ext uri="{FF2B5EF4-FFF2-40B4-BE49-F238E27FC236}">
                  <a16:creationId xmlns:a16="http://schemas.microsoft.com/office/drawing/2014/main" id="{8E34371F-5570-6A48-BAEB-DFFE7C3D4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12" name="Freeform 976">
              <a:extLst>
                <a:ext uri="{FF2B5EF4-FFF2-40B4-BE49-F238E27FC236}">
                  <a16:creationId xmlns:a16="http://schemas.microsoft.com/office/drawing/2014/main" id="{420B9B97-FF3C-304D-BE14-91FB7DCD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3" name="AutoShape 977">
              <a:extLst>
                <a:ext uri="{FF2B5EF4-FFF2-40B4-BE49-F238E27FC236}">
                  <a16:creationId xmlns:a16="http://schemas.microsoft.com/office/drawing/2014/main" id="{8F3046E4-3BD2-D74E-A906-2E78DE2E0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14" name="AutoShape 978">
              <a:extLst>
                <a:ext uri="{FF2B5EF4-FFF2-40B4-BE49-F238E27FC236}">
                  <a16:creationId xmlns:a16="http://schemas.microsoft.com/office/drawing/2014/main" id="{CC2A634F-11F3-0F42-BB09-B3079E556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15" name="Oval 979">
              <a:extLst>
                <a:ext uri="{FF2B5EF4-FFF2-40B4-BE49-F238E27FC236}">
                  <a16:creationId xmlns:a16="http://schemas.microsoft.com/office/drawing/2014/main" id="{8BADAA65-0F8E-0449-BBD1-849543221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16" name="Oval 980">
              <a:extLst>
                <a:ext uri="{FF2B5EF4-FFF2-40B4-BE49-F238E27FC236}">
                  <a16:creationId xmlns:a16="http://schemas.microsoft.com/office/drawing/2014/main" id="{8C03DEF4-E70B-564B-B243-B3285D9C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74817" name="Oval 981">
              <a:extLst>
                <a:ext uri="{FF2B5EF4-FFF2-40B4-BE49-F238E27FC236}">
                  <a16:creationId xmlns:a16="http://schemas.microsoft.com/office/drawing/2014/main" id="{4D6DC424-CE2A-A349-A003-E991E2B33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  <p:sp>
          <p:nvSpPr>
            <p:cNvPr id="74818" name="Rectangle 982">
              <a:extLst>
                <a:ext uri="{FF2B5EF4-FFF2-40B4-BE49-F238E27FC236}">
                  <a16:creationId xmlns:a16="http://schemas.microsoft.com/office/drawing/2014/main" id="{F7826260-7F34-E04F-B13D-4D48E3DDE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/>
            </a:p>
          </p:txBody>
        </p:sp>
      </p:grpSp>
      <p:sp>
        <p:nvSpPr>
          <p:cNvPr id="74789" name="Text Box 167">
            <a:extLst>
              <a:ext uri="{FF2B5EF4-FFF2-40B4-BE49-F238E27FC236}">
                <a16:creationId xmlns:a16="http://schemas.microsoft.com/office/drawing/2014/main" id="{ABEEFCCA-8341-C04A-9587-E87B1B775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2363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8FA48-7F17-4248-A5F5-3F7B3FEA3710}"/>
              </a:ext>
            </a:extLst>
          </p:cNvPr>
          <p:cNvSpPr txBox="1"/>
          <p:nvPr/>
        </p:nvSpPr>
        <p:spPr>
          <a:xfrm>
            <a:off x="254795" y="4569495"/>
            <a:ext cx="1989137" cy="8402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i="1" u="none" dirty="0">
                <a:solidFill>
                  <a:srgbClr val="CC0000"/>
                </a:solidFill>
                <a:latin typeface="+mn-lt"/>
              </a:rPr>
              <a:t>通讯层</a:t>
            </a:r>
            <a:r>
              <a:rPr lang="en-US" u="none" dirty="0">
                <a:latin typeface="+mn-lt"/>
              </a:rPr>
              <a:t>: </a:t>
            </a:r>
            <a:r>
              <a:rPr lang="en-US" altLang="zh-CN" u="none" dirty="0">
                <a:latin typeface="+mn-lt"/>
              </a:rPr>
              <a:t>SDN</a:t>
            </a:r>
            <a:r>
              <a:rPr lang="zh-CN" altLang="en-US" u="none" dirty="0">
                <a:latin typeface="+mn-lt"/>
              </a:rPr>
              <a:t>控制器与被控交换机之间的通信</a:t>
            </a:r>
            <a:endParaRPr lang="en-US" u="none" dirty="0">
              <a:latin typeface="+mn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D4B08F9-F386-5E4A-87AE-BEAAEF14035F}"/>
              </a:ext>
            </a:extLst>
          </p:cNvPr>
          <p:cNvSpPr txBox="1"/>
          <p:nvPr/>
        </p:nvSpPr>
        <p:spPr>
          <a:xfrm>
            <a:off x="238918" y="2886745"/>
            <a:ext cx="2127251" cy="10895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u="none" dirty="0">
                <a:solidFill>
                  <a:srgbClr val="CC0000"/>
                </a:solidFill>
                <a:latin typeface="+mn-lt"/>
              </a:rPr>
              <a:t>网络范围的状态管理层</a:t>
            </a:r>
            <a:r>
              <a:rPr lang="en-US" u="none" dirty="0">
                <a:latin typeface="+mn-lt"/>
              </a:rPr>
              <a:t>:</a:t>
            </a:r>
            <a:r>
              <a:rPr lang="zh-CN" altLang="en-US" u="none" dirty="0">
                <a:latin typeface="+mn-lt"/>
              </a:rPr>
              <a:t>网络链路、交换机、服务状态</a:t>
            </a:r>
            <a:r>
              <a:rPr lang="en-US" u="none" dirty="0">
                <a:latin typeface="+mn-lt"/>
              </a:rPr>
              <a:t>: </a:t>
            </a:r>
            <a:r>
              <a:rPr lang="zh-CN" altLang="en-US" i="1" u="none" dirty="0">
                <a:solidFill>
                  <a:srgbClr val="000099"/>
                </a:solidFill>
                <a:latin typeface="+mn-lt"/>
              </a:rPr>
              <a:t>分布式数据库</a:t>
            </a:r>
            <a:endParaRPr lang="en-US" i="1" u="none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5FAA383-EFF7-724C-AC5E-2C1F86358E99}"/>
              </a:ext>
            </a:extLst>
          </p:cNvPr>
          <p:cNvSpPr txBox="1"/>
          <p:nvPr/>
        </p:nvSpPr>
        <p:spPr>
          <a:xfrm>
            <a:off x="291306" y="1848519"/>
            <a:ext cx="2128839" cy="5909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u="none" dirty="0">
                <a:solidFill>
                  <a:srgbClr val="CC0000"/>
                </a:solidFill>
                <a:latin typeface="+mn-lt"/>
              </a:rPr>
              <a:t>网络控制应用的接口层</a:t>
            </a:r>
            <a:r>
              <a:rPr lang="en-US" u="none" dirty="0">
                <a:solidFill>
                  <a:srgbClr val="CC0000"/>
                </a:solidFill>
                <a:latin typeface="+mn-lt"/>
              </a:rPr>
              <a:t>:</a:t>
            </a:r>
            <a:r>
              <a:rPr lang="zh-CN" altLang="en-US" u="none" dirty="0">
                <a:solidFill>
                  <a:srgbClr val="CC0000"/>
                </a:solidFill>
                <a:latin typeface="+mn-lt"/>
              </a:rPr>
              <a:t>抽象</a:t>
            </a:r>
            <a:r>
              <a:rPr lang="en-US" u="none" dirty="0">
                <a:solidFill>
                  <a:srgbClr val="CC0000"/>
                </a:solidFill>
                <a:latin typeface="+mn-lt"/>
              </a:rPr>
              <a:t>API</a:t>
            </a:r>
            <a:endParaRPr lang="en-US" i="1" u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4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6ED01F-90F6-0F43-B52E-2A3510AA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Text Box 167">
            <a:extLst>
              <a:ext uri="{FF2B5EF4-FFF2-40B4-BE49-F238E27FC236}">
                <a16:creationId xmlns:a16="http://schemas.microsoft.com/office/drawing/2014/main" id="{EEBC014E-29A4-C24D-9FCD-AC53F29D8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6" y="401639"/>
            <a:ext cx="42098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控制器多种实现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788DA47-8E1E-B747-B859-95CD7B60D952}"/>
              </a:ext>
            </a:extLst>
          </p:cNvPr>
          <p:cNvSpPr txBox="1">
            <a:spLocks/>
          </p:cNvSpPr>
          <p:nvPr/>
        </p:nvSpPr>
        <p:spPr>
          <a:xfrm>
            <a:off x="457200" y="1262292"/>
            <a:ext cx="4551478" cy="4981347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u="none" kern="0" dirty="0"/>
              <a:t>NOX/POX</a:t>
            </a:r>
          </a:p>
          <a:p>
            <a:pPr lvl="1"/>
            <a:r>
              <a:rPr kumimoji="1" lang="zh-CN" altLang="en-US" sz="2400" u="none" kern="0" dirty="0"/>
              <a:t>第一代</a:t>
            </a:r>
            <a:r>
              <a:rPr kumimoji="1" lang="en-US" altLang="zh-CN" sz="2400" u="none" kern="0" dirty="0"/>
              <a:t>OpenFlow</a:t>
            </a:r>
            <a:r>
              <a:rPr kumimoji="1" lang="zh-CN" altLang="en-US" sz="2400" u="none" kern="0" dirty="0"/>
              <a:t>控制器</a:t>
            </a:r>
            <a:endParaRPr kumimoji="1" lang="en-US" altLang="zh-CN" sz="2400" u="none" kern="0" dirty="0"/>
          </a:p>
          <a:p>
            <a:pPr lvl="1"/>
            <a:r>
              <a:rPr kumimoji="1" lang="en-US" altLang="zh-CN" sz="2400" u="none" kern="0" dirty="0"/>
              <a:t>GPL</a:t>
            </a:r>
            <a:r>
              <a:rPr kumimoji="1" lang="zh-CN" altLang="en-US" sz="2400" u="none" kern="0" dirty="0"/>
              <a:t>许可</a:t>
            </a:r>
            <a:endParaRPr kumimoji="1" lang="en-US" altLang="zh-CN" sz="2400" u="none" kern="0" dirty="0"/>
          </a:p>
          <a:p>
            <a:pPr lvl="1"/>
            <a:r>
              <a:rPr kumimoji="1" lang="en-US" altLang="zh-CN" sz="2400" u="none" kern="0" dirty="0"/>
              <a:t>C++</a:t>
            </a:r>
            <a:r>
              <a:rPr kumimoji="1" lang="zh-CN" altLang="en-US" sz="2400" u="none" kern="0" dirty="0"/>
              <a:t>和</a:t>
            </a:r>
            <a:r>
              <a:rPr kumimoji="1" lang="en-US" altLang="zh-CN" sz="2400" u="none" kern="0" dirty="0"/>
              <a:t>Python</a:t>
            </a:r>
            <a:r>
              <a:rPr kumimoji="1" lang="zh-CN" altLang="en-US" sz="2400" u="none" kern="0" dirty="0"/>
              <a:t>实现</a:t>
            </a:r>
            <a:endParaRPr kumimoji="1" lang="en-US" altLang="zh-CN" sz="2400" u="none" kern="0" dirty="0"/>
          </a:p>
          <a:p>
            <a:r>
              <a:rPr kumimoji="1" lang="en-US" altLang="zh-CN" sz="2800" u="none" kern="0" dirty="0"/>
              <a:t>Ryu</a:t>
            </a:r>
          </a:p>
          <a:p>
            <a:pPr lvl="1"/>
            <a:r>
              <a:rPr kumimoji="1" lang="en-US" altLang="zh-CN" sz="2400" u="none" kern="0" dirty="0"/>
              <a:t>Apache</a:t>
            </a:r>
            <a:r>
              <a:rPr kumimoji="1" lang="zh-CN" altLang="en-US" sz="2400" u="none" kern="0" dirty="0"/>
              <a:t>许可</a:t>
            </a:r>
            <a:endParaRPr kumimoji="1" lang="en-US" altLang="zh-CN" sz="2400" u="none" kern="0" dirty="0"/>
          </a:p>
          <a:p>
            <a:pPr lvl="1"/>
            <a:r>
              <a:rPr kumimoji="1" lang="en-US" altLang="zh-CN" sz="2400" u="none" kern="0" dirty="0"/>
              <a:t>Python</a:t>
            </a:r>
            <a:r>
              <a:rPr kumimoji="1" lang="zh-CN" altLang="en-US" sz="2400" u="none" kern="0" dirty="0"/>
              <a:t>实现</a:t>
            </a:r>
            <a:endParaRPr kumimoji="1" lang="en-US" altLang="zh-CN" sz="2400" u="none" kern="0" dirty="0"/>
          </a:p>
          <a:p>
            <a:r>
              <a:rPr kumimoji="1" lang="en-US" altLang="zh-CN" sz="2800" u="none" kern="0" dirty="0" err="1"/>
              <a:t>RouteFlow</a:t>
            </a:r>
            <a:endParaRPr kumimoji="1" lang="en-US" altLang="zh-CN" sz="2800" u="none" kern="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94AFC54-69DA-AD4F-B311-09F7DDE534C9}"/>
              </a:ext>
            </a:extLst>
          </p:cNvPr>
          <p:cNvSpPr txBox="1">
            <a:spLocks/>
          </p:cNvSpPr>
          <p:nvPr/>
        </p:nvSpPr>
        <p:spPr>
          <a:xfrm>
            <a:off x="4682882" y="1267283"/>
            <a:ext cx="3129477" cy="4981347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en-US" altLang="zh-CN" sz="2800" u="none" kern="0" dirty="0"/>
              <a:t>Floodlight</a:t>
            </a:r>
          </a:p>
          <a:p>
            <a:pPr lvl="1"/>
            <a:r>
              <a:rPr kumimoji="1" lang="en-US" altLang="zh-CN" sz="2400" u="none" kern="0" dirty="0"/>
              <a:t>Apache</a:t>
            </a:r>
            <a:r>
              <a:rPr kumimoji="1" lang="zh-CN" altLang="en-US" sz="2400" u="none" kern="0" dirty="0"/>
              <a:t>许可</a:t>
            </a:r>
            <a:endParaRPr kumimoji="1" lang="en-US" altLang="zh-CN" sz="2400" u="none" kern="0" dirty="0"/>
          </a:p>
          <a:p>
            <a:pPr lvl="1"/>
            <a:r>
              <a:rPr kumimoji="1" lang="en-US" altLang="zh-CN" sz="2400" u="none" kern="0" dirty="0"/>
              <a:t>Java</a:t>
            </a:r>
            <a:r>
              <a:rPr kumimoji="1" lang="zh-CN" altLang="en-US" sz="2400" u="none" kern="0" dirty="0"/>
              <a:t>实现</a:t>
            </a:r>
            <a:endParaRPr kumimoji="1" lang="en-US" altLang="zh-CN" sz="2400" u="none" kern="0" dirty="0"/>
          </a:p>
          <a:p>
            <a:r>
              <a:rPr kumimoji="1" lang="en-US" altLang="zh-CN" sz="2800" u="none" kern="0" dirty="0" err="1"/>
              <a:t>OpenDaylight</a:t>
            </a:r>
            <a:endParaRPr kumimoji="1" lang="en-US" altLang="zh-CN" sz="2800" u="none" kern="0" dirty="0"/>
          </a:p>
          <a:p>
            <a:pPr lvl="1"/>
            <a:r>
              <a:rPr kumimoji="1" lang="en-US" altLang="zh-CN" sz="2000" u="none" kern="0" dirty="0"/>
              <a:t>Eclipse</a:t>
            </a:r>
            <a:r>
              <a:rPr kumimoji="1" lang="zh-CN" altLang="en-US" sz="2000" u="none" kern="0" dirty="0"/>
              <a:t>公共许可</a:t>
            </a:r>
            <a:endParaRPr kumimoji="1" lang="en-US" altLang="zh-CN" sz="2000" u="none" kern="0" dirty="0"/>
          </a:p>
          <a:p>
            <a:pPr lvl="1"/>
            <a:r>
              <a:rPr kumimoji="1" lang="en-US" altLang="zh-CN" sz="2000" u="none" kern="0" dirty="0"/>
              <a:t>Java</a:t>
            </a:r>
            <a:r>
              <a:rPr kumimoji="1" lang="zh-CN" altLang="en-US" sz="2000" u="none" kern="0" dirty="0"/>
              <a:t>实现</a:t>
            </a:r>
            <a:endParaRPr kumimoji="1" lang="en-US" altLang="zh-CN" sz="2000" u="none" kern="0" dirty="0"/>
          </a:p>
          <a:p>
            <a:r>
              <a:rPr kumimoji="1" lang="en-US" altLang="zh-CN" sz="2800" u="none" kern="0" dirty="0"/>
              <a:t>ONOS</a:t>
            </a:r>
          </a:p>
        </p:txBody>
      </p:sp>
    </p:spTree>
    <p:extLst>
      <p:ext uri="{BB962C8B-B14F-4D97-AF65-F5344CB8AC3E}">
        <p14:creationId xmlns:p14="http://schemas.microsoft.com/office/powerpoint/2010/main" val="370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E0861FC-F43C-6C4A-915C-31015969EA89}"/>
              </a:ext>
            </a:extLst>
          </p:cNvPr>
          <p:cNvSpPr/>
          <p:nvPr/>
        </p:nvSpPr>
        <p:spPr>
          <a:xfrm>
            <a:off x="441326" y="2527301"/>
            <a:ext cx="5253039" cy="23923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4752CE-E081-0545-A8C0-D625B45A855F}"/>
              </a:ext>
            </a:extLst>
          </p:cNvPr>
          <p:cNvSpPr/>
          <p:nvPr/>
        </p:nvSpPr>
        <p:spPr>
          <a:xfrm>
            <a:off x="2100263" y="2566990"/>
            <a:ext cx="3421063" cy="1774825"/>
          </a:xfrm>
          <a:prstGeom prst="roundRect">
            <a:avLst/>
          </a:prstGeom>
          <a:solidFill>
            <a:srgbClr val="008000"/>
          </a:solidFill>
          <a:ln w="12700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srgbClr val="CCFFCC">
                <a:alpha val="43000"/>
              </a:srgbClr>
            </a:outerShdw>
          </a:effectLst>
        </p:spPr>
        <p:txBody>
          <a:bodyPr wrap="none"/>
          <a:lstStyle/>
          <a:p>
            <a:pPr>
              <a:defRPr/>
            </a:pPr>
            <a:endParaRPr lang="en-US" sz="1400" u="none">
              <a:latin typeface="Arial"/>
              <a:cs typeface="Arial"/>
            </a:endParaRPr>
          </a:p>
        </p:txBody>
      </p:sp>
      <p:grpSp>
        <p:nvGrpSpPr>
          <p:cNvPr id="75779" name="Group 8">
            <a:extLst>
              <a:ext uri="{FF2B5EF4-FFF2-40B4-BE49-F238E27FC236}">
                <a16:creationId xmlns:a16="http://schemas.microsoft.com/office/drawing/2014/main" id="{7181484A-7A61-EE46-989F-20065B05CDEB}"/>
              </a:ext>
            </a:extLst>
          </p:cNvPr>
          <p:cNvGrpSpPr>
            <a:grpSpLocks/>
          </p:cNvGrpSpPr>
          <p:nvPr/>
        </p:nvGrpSpPr>
        <p:grpSpPr bwMode="auto">
          <a:xfrm>
            <a:off x="2163764" y="3053642"/>
            <a:ext cx="976312" cy="551559"/>
            <a:chOff x="-2789389" y="3656869"/>
            <a:chExt cx="975975" cy="551855"/>
          </a:xfrm>
        </p:grpSpPr>
        <p:sp>
          <p:nvSpPr>
            <p:cNvPr id="75899" name="Rounded Rectangle 3">
              <a:extLst>
                <a:ext uri="{FF2B5EF4-FFF2-40B4-BE49-F238E27FC236}">
                  <a16:creationId xmlns:a16="http://schemas.microsoft.com/office/drawing/2014/main" id="{712749C1-6700-D342-BA45-78F604D38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89389" y="3656869"/>
              <a:ext cx="975975" cy="551855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1600" u="none"/>
            </a:p>
          </p:txBody>
        </p:sp>
        <p:sp>
          <p:nvSpPr>
            <p:cNvPr id="75900" name="TextBox 195">
              <a:extLst>
                <a:ext uri="{FF2B5EF4-FFF2-40B4-BE49-F238E27FC236}">
                  <a16:creationId xmlns:a16="http://schemas.microsoft.com/office/drawing/2014/main" id="{76D7A891-08CF-734D-8BF7-9AECF1B50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701373" y="3778455"/>
              <a:ext cx="799943" cy="29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zh-CN" altLang="en-US" sz="1200" u="none" dirty="0">
                  <a:cs typeface="Arial" panose="020B0604020202020204" pitchFamily="34" charset="0"/>
                </a:rPr>
                <a:t>拓扑管理</a:t>
              </a:r>
              <a:endParaRPr lang="en-US" altLang="zh-CN" sz="1200" u="none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5780" name="TextBox 217">
            <a:extLst>
              <a:ext uri="{FF2B5EF4-FFF2-40B4-BE49-F238E27FC236}">
                <a16:creationId xmlns:a16="http://schemas.microsoft.com/office/drawing/2014/main" id="{F2296A65-2298-944D-9F51-9F9F539A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09" y="2648423"/>
            <a:ext cx="1419225" cy="27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400"/>
              </a:lnSpc>
            </a:pPr>
            <a:r>
              <a:rPr lang="zh-CN" altLang="en-US" sz="1200" u="none" dirty="0">
                <a:solidFill>
                  <a:schemeClr val="bg1"/>
                </a:solidFill>
                <a:cs typeface="Arial" panose="020B0604020202020204" pitchFamily="34" charset="0"/>
              </a:rPr>
              <a:t>基本网络服务功能</a:t>
            </a:r>
            <a:endParaRPr lang="en-US" altLang="zh-CN" sz="1200" u="none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75781" name="Group 4">
            <a:extLst>
              <a:ext uri="{FF2B5EF4-FFF2-40B4-BE49-F238E27FC236}">
                <a16:creationId xmlns:a16="http://schemas.microsoft.com/office/drawing/2014/main" id="{44DC2B1C-E653-E34E-9503-312729191A6E}"/>
              </a:ext>
            </a:extLst>
          </p:cNvPr>
          <p:cNvGrpSpPr>
            <a:grpSpLocks/>
          </p:cNvGrpSpPr>
          <p:nvPr/>
        </p:nvGrpSpPr>
        <p:grpSpPr bwMode="auto">
          <a:xfrm>
            <a:off x="441327" y="1938336"/>
            <a:ext cx="5159375" cy="515936"/>
            <a:chOff x="1045007" y="1459973"/>
            <a:chExt cx="6401028" cy="5545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03D227C4-A851-1E48-A10A-BE39D061A7F2}"/>
                </a:ext>
              </a:extLst>
            </p:cNvPr>
            <p:cNvSpPr/>
            <p:nvPr/>
          </p:nvSpPr>
          <p:spPr>
            <a:xfrm>
              <a:off x="1045007" y="1459973"/>
              <a:ext cx="6401028" cy="5545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grpSp>
          <p:nvGrpSpPr>
            <p:cNvPr id="75896" name="Group 223">
              <a:extLst>
                <a:ext uri="{FF2B5EF4-FFF2-40B4-BE49-F238E27FC236}">
                  <a16:creationId xmlns:a16="http://schemas.microsoft.com/office/drawing/2014/main" id="{0FFBBC78-B5CC-3342-8E7A-6570972F2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9311" y="1504896"/>
              <a:ext cx="4955817" cy="375379"/>
              <a:chOff x="1805322" y="3528896"/>
              <a:chExt cx="4955817" cy="375379"/>
            </a:xfrm>
          </p:grpSpPr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FA08156C-7AE5-B549-9125-C0CE8403605A}"/>
                  </a:ext>
                </a:extLst>
              </p:cNvPr>
              <p:cNvSpPr/>
              <p:nvPr/>
            </p:nvSpPr>
            <p:spPr>
              <a:xfrm>
                <a:off x="1805322" y="3528896"/>
                <a:ext cx="4955817" cy="375379"/>
              </a:xfrm>
              <a:prstGeom prst="roundRect">
                <a:avLst/>
              </a:prstGeom>
              <a:solidFill>
                <a:srgbClr val="008000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400" u="none">
                  <a:latin typeface="Arial"/>
                  <a:cs typeface="Arial"/>
                </a:endParaRPr>
              </a:p>
            </p:txBody>
          </p:sp>
          <p:sp>
            <p:nvSpPr>
              <p:cNvPr id="75898" name="TextBox 225">
                <a:extLst>
                  <a:ext uri="{FF2B5EF4-FFF2-40B4-BE49-F238E27FC236}">
                    <a16:creationId xmlns:a16="http://schemas.microsoft.com/office/drawing/2014/main" id="{39E6CF8D-8272-EB4A-8850-2298D5E488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0702" y="3533653"/>
                <a:ext cx="3367218" cy="327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1800"/>
                  </a:lnSpc>
                </a:pPr>
                <a:r>
                  <a:rPr lang="en-US" altLang="zh-CN" sz="1400" u="none" dirty="0" err="1">
                    <a:solidFill>
                      <a:schemeClr val="bg1"/>
                    </a:solidFill>
                    <a:cs typeface="Arial" panose="020B0604020202020204" pitchFamily="34" charset="0"/>
                  </a:rPr>
                  <a:t>OpenDayLight</a:t>
                </a:r>
                <a:r>
                  <a:rPr lang="zh-CN" altLang="en-US" sz="1400" u="none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 </a:t>
                </a:r>
                <a:r>
                  <a:rPr lang="en-US" altLang="zh-CN" sz="1400" u="none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API</a:t>
                </a:r>
                <a:r>
                  <a:rPr lang="zh-CN" altLang="en-US" sz="1400" u="none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（</a:t>
                </a:r>
                <a:r>
                  <a:rPr lang="en-US" altLang="zh-CN" sz="1400" u="none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REST</a:t>
                </a:r>
                <a:r>
                  <a:rPr lang="zh-CN" altLang="en-US" sz="1400" u="none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）</a:t>
                </a:r>
                <a:endParaRPr lang="en-US" altLang="zh-CN" sz="1400" u="none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46439025-20BF-5246-9737-EAD5541FBA51}"/>
              </a:ext>
            </a:extLst>
          </p:cNvPr>
          <p:cNvSpPr/>
          <p:nvPr/>
        </p:nvSpPr>
        <p:spPr>
          <a:xfrm>
            <a:off x="427039" y="4999038"/>
            <a:ext cx="5294312" cy="6270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grpSp>
        <p:nvGrpSpPr>
          <p:cNvPr id="75783" name="Group 9">
            <a:extLst>
              <a:ext uri="{FF2B5EF4-FFF2-40B4-BE49-F238E27FC236}">
                <a16:creationId xmlns:a16="http://schemas.microsoft.com/office/drawing/2014/main" id="{625AFF9E-7B0E-3948-8D0A-F67C423B86FB}"/>
              </a:ext>
            </a:extLst>
          </p:cNvPr>
          <p:cNvGrpSpPr>
            <a:grpSpLocks/>
          </p:cNvGrpSpPr>
          <p:nvPr/>
        </p:nvGrpSpPr>
        <p:grpSpPr bwMode="auto">
          <a:xfrm>
            <a:off x="793243" y="5078664"/>
            <a:ext cx="1411287" cy="457200"/>
            <a:chOff x="2740484" y="4054371"/>
            <a:chExt cx="1574963" cy="3739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7EE267-25D6-F446-9A1D-046050AD37E7}"/>
                </a:ext>
              </a:extLst>
            </p:cNvPr>
            <p:cNvSpPr/>
            <p:nvPr/>
          </p:nvSpPr>
          <p:spPr>
            <a:xfrm>
              <a:off x="2784774" y="4054371"/>
              <a:ext cx="1530673" cy="373904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5894" name="TextBox 7">
              <a:extLst>
                <a:ext uri="{FF2B5EF4-FFF2-40B4-BE49-F238E27FC236}">
                  <a16:creationId xmlns:a16="http://schemas.microsoft.com/office/drawing/2014/main" id="{8EAF2C4B-34F5-7C4C-8891-569716713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484" y="4076248"/>
              <a:ext cx="1449378" cy="251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>
                  <a:solidFill>
                    <a:schemeClr val="bg1"/>
                  </a:solidFill>
                  <a:cs typeface="Arial" panose="020B0604020202020204" pitchFamily="34" charset="0"/>
                </a:rPr>
                <a:t>OpenFlow 1.0</a:t>
              </a:r>
            </a:p>
          </p:txBody>
        </p:sp>
      </p:grpSp>
      <p:sp>
        <p:nvSpPr>
          <p:cNvPr id="75784" name="TextBox 10">
            <a:extLst>
              <a:ext uri="{FF2B5EF4-FFF2-40B4-BE49-F238E27FC236}">
                <a16:creationId xmlns:a16="http://schemas.microsoft.com/office/drawing/2014/main" id="{AC7C2051-5F82-5343-B1DD-B343936AC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143" y="478974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u="none">
                <a:solidFill>
                  <a:srgbClr val="008000"/>
                </a:solidFill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75785" name="Group 161">
            <a:extLst>
              <a:ext uri="{FF2B5EF4-FFF2-40B4-BE49-F238E27FC236}">
                <a16:creationId xmlns:a16="http://schemas.microsoft.com/office/drawing/2014/main" id="{99F7711C-8864-7844-87F1-01749A0B4C5A}"/>
              </a:ext>
            </a:extLst>
          </p:cNvPr>
          <p:cNvGrpSpPr>
            <a:grpSpLocks/>
          </p:cNvGrpSpPr>
          <p:nvPr/>
        </p:nvGrpSpPr>
        <p:grpSpPr bwMode="auto">
          <a:xfrm>
            <a:off x="2926840" y="5078665"/>
            <a:ext cx="811212" cy="433388"/>
            <a:chOff x="5082411" y="4394035"/>
            <a:chExt cx="905766" cy="354327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63BEFBD-A10F-8045-97C4-66E7F8AB15F5}"/>
                </a:ext>
              </a:extLst>
            </p:cNvPr>
            <p:cNvSpPr/>
            <p:nvPr/>
          </p:nvSpPr>
          <p:spPr>
            <a:xfrm>
              <a:off x="5082411" y="4394035"/>
              <a:ext cx="905766" cy="354327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5892" name="TextBox 256">
              <a:extLst>
                <a:ext uri="{FF2B5EF4-FFF2-40B4-BE49-F238E27FC236}">
                  <a16:creationId xmlns:a16="http://schemas.microsoft.com/office/drawing/2014/main" id="{227E50EF-F9C3-8E43-85AA-012473356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1610" y="4431972"/>
              <a:ext cx="786101" cy="25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SNMP</a:t>
              </a:r>
            </a:p>
          </p:txBody>
        </p:sp>
      </p:grpSp>
      <p:grpSp>
        <p:nvGrpSpPr>
          <p:cNvPr id="75786" name="Group 262">
            <a:extLst>
              <a:ext uri="{FF2B5EF4-FFF2-40B4-BE49-F238E27FC236}">
                <a16:creationId xmlns:a16="http://schemas.microsoft.com/office/drawing/2014/main" id="{EE8D1C1E-EBB4-6F45-A19D-CFF577453C8E}"/>
              </a:ext>
            </a:extLst>
          </p:cNvPr>
          <p:cNvGrpSpPr>
            <a:grpSpLocks/>
          </p:cNvGrpSpPr>
          <p:nvPr/>
        </p:nvGrpSpPr>
        <p:grpSpPr bwMode="auto">
          <a:xfrm>
            <a:off x="3785681" y="5073910"/>
            <a:ext cx="865188" cy="431801"/>
            <a:chOff x="5023318" y="4394035"/>
            <a:chExt cx="964859" cy="353702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29B1BE4-4F77-A54F-822D-C703E2CE8027}"/>
                </a:ext>
              </a:extLst>
            </p:cNvPr>
            <p:cNvSpPr/>
            <p:nvPr/>
          </p:nvSpPr>
          <p:spPr>
            <a:xfrm>
              <a:off x="5081741" y="4394035"/>
              <a:ext cx="906436" cy="353702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5890" name="TextBox 264">
              <a:extLst>
                <a:ext uri="{FF2B5EF4-FFF2-40B4-BE49-F238E27FC236}">
                  <a16:creationId xmlns:a16="http://schemas.microsoft.com/office/drawing/2014/main" id="{326D850B-FD19-0843-AFE7-9013BA061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3318" y="4437791"/>
              <a:ext cx="908496" cy="25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>
                  <a:solidFill>
                    <a:schemeClr val="bg1"/>
                  </a:solidFill>
                  <a:cs typeface="Arial" panose="020B0604020202020204" pitchFamily="34" charset="0"/>
                </a:rPr>
                <a:t>OVSDB</a:t>
              </a:r>
            </a:p>
          </p:txBody>
        </p:sp>
      </p:grpSp>
      <p:grpSp>
        <p:nvGrpSpPr>
          <p:cNvPr id="75787" name="Group 113">
            <a:extLst>
              <a:ext uri="{FF2B5EF4-FFF2-40B4-BE49-F238E27FC236}">
                <a16:creationId xmlns:a16="http://schemas.microsoft.com/office/drawing/2014/main" id="{966BDA6A-CB21-3E40-BF2C-5BA5BEB78B5C}"/>
              </a:ext>
            </a:extLst>
          </p:cNvPr>
          <p:cNvGrpSpPr>
            <a:grpSpLocks/>
          </p:cNvGrpSpPr>
          <p:nvPr/>
        </p:nvGrpSpPr>
        <p:grpSpPr bwMode="auto">
          <a:xfrm>
            <a:off x="2719390" y="3675942"/>
            <a:ext cx="976312" cy="551559"/>
            <a:chOff x="-2789389" y="3656869"/>
            <a:chExt cx="975975" cy="551855"/>
          </a:xfrm>
        </p:grpSpPr>
        <p:sp>
          <p:nvSpPr>
            <p:cNvPr id="75887" name="Rounded Rectangle 114">
              <a:extLst>
                <a:ext uri="{FF2B5EF4-FFF2-40B4-BE49-F238E27FC236}">
                  <a16:creationId xmlns:a16="http://schemas.microsoft.com/office/drawing/2014/main" id="{D73B7443-358A-B44F-AE71-F4044DF34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89389" y="3656869"/>
              <a:ext cx="975975" cy="551855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1600" u="none"/>
            </a:p>
          </p:txBody>
        </p:sp>
        <p:sp>
          <p:nvSpPr>
            <p:cNvPr id="75888" name="TextBox 115">
              <a:extLst>
                <a:ext uri="{FF2B5EF4-FFF2-40B4-BE49-F238E27FC236}">
                  <a16:creationId xmlns:a16="http://schemas.microsoft.com/office/drawing/2014/main" id="{98975F6F-DF75-3F45-BA99-538FE8A04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693079" y="3778514"/>
              <a:ext cx="799943" cy="29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zh-CN" altLang="en-US" sz="1200" u="none" dirty="0">
                  <a:cs typeface="Arial" panose="020B0604020202020204" pitchFamily="34" charset="0"/>
                </a:rPr>
                <a:t>转发管理</a:t>
              </a:r>
              <a:endParaRPr lang="en-US" altLang="zh-CN" sz="1200" u="none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5788" name="Group 116">
            <a:extLst>
              <a:ext uri="{FF2B5EF4-FFF2-40B4-BE49-F238E27FC236}">
                <a16:creationId xmlns:a16="http://schemas.microsoft.com/office/drawing/2014/main" id="{EA45F7D2-14D9-8149-A85C-B846176DEB31}"/>
              </a:ext>
            </a:extLst>
          </p:cNvPr>
          <p:cNvGrpSpPr>
            <a:grpSpLocks/>
          </p:cNvGrpSpPr>
          <p:nvPr/>
        </p:nvGrpSpPr>
        <p:grpSpPr bwMode="auto">
          <a:xfrm>
            <a:off x="3313113" y="3040942"/>
            <a:ext cx="974726" cy="551559"/>
            <a:chOff x="-2789389" y="3656869"/>
            <a:chExt cx="975975" cy="551855"/>
          </a:xfrm>
        </p:grpSpPr>
        <p:sp>
          <p:nvSpPr>
            <p:cNvPr id="75885" name="Rounded Rectangle 117">
              <a:extLst>
                <a:ext uri="{FF2B5EF4-FFF2-40B4-BE49-F238E27FC236}">
                  <a16:creationId xmlns:a16="http://schemas.microsoft.com/office/drawing/2014/main" id="{A22E2DEB-1C7D-E74A-A595-99AA1833D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89389" y="3656869"/>
              <a:ext cx="975975" cy="551855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1600" u="none"/>
            </a:p>
          </p:txBody>
        </p:sp>
        <p:sp>
          <p:nvSpPr>
            <p:cNvPr id="75886" name="TextBox 118">
              <a:extLst>
                <a:ext uri="{FF2B5EF4-FFF2-40B4-BE49-F238E27FC236}">
                  <a16:creationId xmlns:a16="http://schemas.microsoft.com/office/drawing/2014/main" id="{E31AB8D9-17DB-0F4F-B25D-51E87D87B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691701" y="3774954"/>
              <a:ext cx="801244" cy="29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zh-CN" altLang="en-US" sz="1200" u="none" dirty="0">
                  <a:cs typeface="Arial" panose="020B0604020202020204" pitchFamily="34" charset="0"/>
                </a:rPr>
                <a:t>交换管理</a:t>
              </a:r>
              <a:endParaRPr lang="en-US" altLang="zh-CN" sz="1200" u="none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5789" name="Group 119">
            <a:extLst>
              <a:ext uri="{FF2B5EF4-FFF2-40B4-BE49-F238E27FC236}">
                <a16:creationId xmlns:a16="http://schemas.microsoft.com/office/drawing/2014/main" id="{B133ABDB-E87A-2748-AE32-17212A979634}"/>
              </a:ext>
            </a:extLst>
          </p:cNvPr>
          <p:cNvGrpSpPr>
            <a:grpSpLocks/>
          </p:cNvGrpSpPr>
          <p:nvPr/>
        </p:nvGrpSpPr>
        <p:grpSpPr bwMode="auto">
          <a:xfrm>
            <a:off x="3913191" y="3663242"/>
            <a:ext cx="976312" cy="551559"/>
            <a:chOff x="-2789389" y="3656869"/>
            <a:chExt cx="975975" cy="551855"/>
          </a:xfrm>
        </p:grpSpPr>
        <p:sp>
          <p:nvSpPr>
            <p:cNvPr id="75883" name="Rounded Rectangle 120">
              <a:extLst>
                <a:ext uri="{FF2B5EF4-FFF2-40B4-BE49-F238E27FC236}">
                  <a16:creationId xmlns:a16="http://schemas.microsoft.com/office/drawing/2014/main" id="{E7E70F08-0A44-C948-9ED5-1359D014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89389" y="3656869"/>
              <a:ext cx="975975" cy="551855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1600" u="none"/>
            </a:p>
          </p:txBody>
        </p:sp>
        <p:sp>
          <p:nvSpPr>
            <p:cNvPr id="75884" name="TextBox 121">
              <a:extLst>
                <a:ext uri="{FF2B5EF4-FFF2-40B4-BE49-F238E27FC236}">
                  <a16:creationId xmlns:a16="http://schemas.microsoft.com/office/drawing/2014/main" id="{51709E4F-8BD1-484D-8A4E-3F2BA23E3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706254" y="3752256"/>
              <a:ext cx="799943" cy="29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zh-CN" altLang="en-US" sz="1200" u="none" dirty="0">
                  <a:solidFill>
                    <a:srgbClr val="000000"/>
                  </a:solidFill>
                  <a:cs typeface="Arial" panose="020B0604020202020204" pitchFamily="34" charset="0"/>
                </a:rPr>
                <a:t>主机管理</a:t>
              </a:r>
              <a:endParaRPr lang="en-US" altLang="zh-CN" sz="1200" u="none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5790" name="Group 122">
            <a:extLst>
              <a:ext uri="{FF2B5EF4-FFF2-40B4-BE49-F238E27FC236}">
                <a16:creationId xmlns:a16="http://schemas.microsoft.com/office/drawing/2014/main" id="{0FE5D115-6B46-AA4C-A79B-3C1708B97172}"/>
              </a:ext>
            </a:extLst>
          </p:cNvPr>
          <p:cNvGrpSpPr>
            <a:grpSpLocks/>
          </p:cNvGrpSpPr>
          <p:nvPr/>
        </p:nvGrpSpPr>
        <p:grpSpPr bwMode="auto">
          <a:xfrm>
            <a:off x="4465640" y="3029831"/>
            <a:ext cx="976312" cy="551559"/>
            <a:chOff x="-2789389" y="3656869"/>
            <a:chExt cx="975975" cy="551855"/>
          </a:xfrm>
        </p:grpSpPr>
        <p:sp>
          <p:nvSpPr>
            <p:cNvPr id="75881" name="Rounded Rectangle 123">
              <a:extLst>
                <a:ext uri="{FF2B5EF4-FFF2-40B4-BE49-F238E27FC236}">
                  <a16:creationId xmlns:a16="http://schemas.microsoft.com/office/drawing/2014/main" id="{8F0B2F01-8250-D448-8C52-9D598B750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89389" y="3656869"/>
              <a:ext cx="975975" cy="551855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1600" u="none"/>
            </a:p>
          </p:txBody>
        </p:sp>
        <p:sp>
          <p:nvSpPr>
            <p:cNvPr id="75882" name="TextBox 124">
              <a:extLst>
                <a:ext uri="{FF2B5EF4-FFF2-40B4-BE49-F238E27FC236}">
                  <a16:creationId xmlns:a16="http://schemas.microsoft.com/office/drawing/2014/main" id="{BBB55F64-1732-914C-BE67-13280191D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701373" y="3759765"/>
              <a:ext cx="799943" cy="299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zh-CN" altLang="en-US" sz="1200" u="none" dirty="0">
                  <a:cs typeface="Arial" panose="020B0604020202020204" pitchFamily="34" charset="0"/>
                </a:rPr>
                <a:t>统计管理</a:t>
              </a:r>
              <a:endParaRPr lang="en-US" altLang="zh-CN" sz="1200" u="none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577CD801-FD63-4646-91E3-CC08DA664AF5}"/>
              </a:ext>
            </a:extLst>
          </p:cNvPr>
          <p:cNvSpPr/>
          <p:nvPr/>
        </p:nvSpPr>
        <p:spPr>
          <a:xfrm>
            <a:off x="561977" y="2566989"/>
            <a:ext cx="1470025" cy="1765300"/>
          </a:xfrm>
          <a:prstGeom prst="roundRect">
            <a:avLst/>
          </a:prstGeom>
          <a:solidFill>
            <a:srgbClr val="008000"/>
          </a:solidFill>
          <a:ln w="12700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srgbClr val="CCFFCC">
                <a:alpha val="43000"/>
              </a:srgbClr>
            </a:outerShdw>
          </a:effectLst>
        </p:spPr>
        <p:txBody>
          <a:bodyPr wrap="none"/>
          <a:lstStyle/>
          <a:p>
            <a:pPr>
              <a:defRPr/>
            </a:pPr>
            <a:endParaRPr lang="en-US" sz="1400" u="none">
              <a:latin typeface="Arial"/>
              <a:cs typeface="Arial"/>
            </a:endParaRPr>
          </a:p>
        </p:txBody>
      </p:sp>
      <p:sp>
        <p:nvSpPr>
          <p:cNvPr id="75792" name="TextBox 142">
            <a:extLst>
              <a:ext uri="{FF2B5EF4-FFF2-40B4-BE49-F238E27FC236}">
                <a16:creationId xmlns:a16="http://schemas.microsoft.com/office/drawing/2014/main" id="{A72D2ADF-825E-9F49-82FB-B8066C552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63" y="2627056"/>
            <a:ext cx="1485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u="none" dirty="0">
                <a:solidFill>
                  <a:schemeClr val="bg1"/>
                </a:solidFill>
                <a:cs typeface="Arial" panose="020B0604020202020204" pitchFamily="34" charset="0"/>
              </a:rPr>
              <a:t>网络服务应用程序</a:t>
            </a:r>
            <a:endParaRPr lang="en-US" altLang="zh-CN" sz="1200" u="none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75793" name="Group 27">
            <a:extLst>
              <a:ext uri="{FF2B5EF4-FFF2-40B4-BE49-F238E27FC236}">
                <a16:creationId xmlns:a16="http://schemas.microsoft.com/office/drawing/2014/main" id="{6CCD52AD-FA76-2141-A819-F4A30363C247}"/>
              </a:ext>
            </a:extLst>
          </p:cNvPr>
          <p:cNvGrpSpPr>
            <a:grpSpLocks/>
          </p:cNvGrpSpPr>
          <p:nvPr/>
        </p:nvGrpSpPr>
        <p:grpSpPr bwMode="auto">
          <a:xfrm>
            <a:off x="561976" y="4413245"/>
            <a:ext cx="5013325" cy="403225"/>
            <a:chOff x="1092699" y="3559145"/>
            <a:chExt cx="6178678" cy="40470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11F63F0-FF73-244B-A229-FDCAD5E6B9DC}"/>
                </a:ext>
              </a:extLst>
            </p:cNvPr>
            <p:cNvSpPr/>
            <p:nvPr/>
          </p:nvSpPr>
          <p:spPr>
            <a:xfrm>
              <a:off x="1092699" y="3559145"/>
              <a:ext cx="6178678" cy="404700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5880" name="TextBox 192">
              <a:extLst>
                <a:ext uri="{FF2B5EF4-FFF2-40B4-BE49-F238E27FC236}">
                  <a16:creationId xmlns:a16="http://schemas.microsoft.com/office/drawing/2014/main" id="{30B9266F-B795-7A41-A384-77BBC28F7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4205" y="3605907"/>
              <a:ext cx="2082219" cy="307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服务抽象层</a:t>
              </a:r>
              <a:r>
                <a:rPr lang="en-US" altLang="zh-CN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(SAL)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8C9254-5D8C-8647-BAD5-1778E78D7137}"/>
              </a:ext>
            </a:extLst>
          </p:cNvPr>
          <p:cNvCxnSpPr/>
          <p:nvPr/>
        </p:nvCxnSpPr>
        <p:spPr bwMode="auto">
          <a:xfrm>
            <a:off x="1016000" y="3560763"/>
            <a:ext cx="0" cy="9191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7EF0CEA-EBFD-EF4C-A3F0-875D90DC4EA1}"/>
              </a:ext>
            </a:extLst>
          </p:cNvPr>
          <p:cNvCxnSpPr/>
          <p:nvPr/>
        </p:nvCxnSpPr>
        <p:spPr bwMode="auto">
          <a:xfrm>
            <a:off x="1631951" y="4032249"/>
            <a:ext cx="0" cy="3889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</p:cxnSp>
      <p:cxnSp>
        <p:nvCxnSpPr>
          <p:cNvPr id="75796" name="Straight Connector 129">
            <a:extLst>
              <a:ext uri="{FF2B5EF4-FFF2-40B4-BE49-F238E27FC236}">
                <a16:creationId xmlns:a16="http://schemas.microsoft.com/office/drawing/2014/main" id="{AD8D459B-04FA-1D4E-BC52-2907FF8933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57475" y="3605214"/>
            <a:ext cx="0" cy="836612"/>
          </a:xfrm>
          <a:prstGeom prst="line">
            <a:avLst/>
          </a:prstGeom>
          <a:noFill/>
          <a:ln w="19050" algn="ctr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7" name="Straight Connector 130">
            <a:extLst>
              <a:ext uri="{FF2B5EF4-FFF2-40B4-BE49-F238E27FC236}">
                <a16:creationId xmlns:a16="http://schemas.microsoft.com/office/drawing/2014/main" id="{2EE00D6D-7A39-2A41-BD44-51F1FB91DC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87925" y="3579814"/>
            <a:ext cx="0" cy="909637"/>
          </a:xfrm>
          <a:prstGeom prst="line">
            <a:avLst/>
          </a:prstGeom>
          <a:noFill/>
          <a:ln w="19050" algn="ctr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8" name="Straight Connector 131">
            <a:extLst>
              <a:ext uri="{FF2B5EF4-FFF2-40B4-BE49-F238E27FC236}">
                <a16:creationId xmlns:a16="http://schemas.microsoft.com/office/drawing/2014/main" id="{17A30754-97F8-984C-9229-ED17E198BB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92539" y="3590927"/>
            <a:ext cx="0" cy="850900"/>
          </a:xfrm>
          <a:prstGeom prst="line">
            <a:avLst/>
          </a:prstGeom>
          <a:noFill/>
          <a:ln w="19050" algn="ctr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799" name="Straight Connector 132">
            <a:extLst>
              <a:ext uri="{FF2B5EF4-FFF2-40B4-BE49-F238E27FC236}">
                <a16:creationId xmlns:a16="http://schemas.microsoft.com/office/drawing/2014/main" id="{CE6724CD-A634-E545-A002-984DF5C6FF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00551" y="4210051"/>
            <a:ext cx="0" cy="279400"/>
          </a:xfrm>
          <a:prstGeom prst="line">
            <a:avLst/>
          </a:prstGeom>
          <a:noFill/>
          <a:ln w="19050" algn="ctr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0" name="Straight Connector 136">
            <a:extLst>
              <a:ext uri="{FF2B5EF4-FFF2-40B4-BE49-F238E27FC236}">
                <a16:creationId xmlns:a16="http://schemas.microsoft.com/office/drawing/2014/main" id="{08C11640-82CD-5841-A910-5BE435A152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7863" y="4214815"/>
            <a:ext cx="0" cy="227012"/>
          </a:xfrm>
          <a:prstGeom prst="line">
            <a:avLst/>
          </a:prstGeom>
          <a:noFill/>
          <a:ln w="19050" algn="ctr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1" name="Straight Connector 103">
            <a:extLst>
              <a:ext uri="{FF2B5EF4-FFF2-40B4-BE49-F238E27FC236}">
                <a16:creationId xmlns:a16="http://schemas.microsoft.com/office/drawing/2014/main" id="{0F1B0070-E850-914D-9EBE-D9E43CC1B2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8313" y="5681663"/>
            <a:ext cx="51863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802" name="Straight Connector 212">
            <a:extLst>
              <a:ext uri="{FF2B5EF4-FFF2-40B4-BE49-F238E27FC236}">
                <a16:creationId xmlns:a16="http://schemas.microsoft.com/office/drawing/2014/main" id="{B6637BBD-2499-CA4E-B5E0-86DA93E90F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027" y="1871663"/>
            <a:ext cx="502761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803" name="Group 12">
            <a:extLst>
              <a:ext uri="{FF2B5EF4-FFF2-40B4-BE49-F238E27FC236}">
                <a16:creationId xmlns:a16="http://schemas.microsoft.com/office/drawing/2014/main" id="{DB8A7CE1-F4FB-6742-B2D6-497494BA9123}"/>
              </a:ext>
            </a:extLst>
          </p:cNvPr>
          <p:cNvGrpSpPr>
            <a:grpSpLocks/>
          </p:cNvGrpSpPr>
          <p:nvPr/>
        </p:nvGrpSpPr>
        <p:grpSpPr bwMode="auto">
          <a:xfrm>
            <a:off x="628651" y="3141663"/>
            <a:ext cx="1109663" cy="554037"/>
            <a:chOff x="-1602715" y="2206422"/>
            <a:chExt cx="1179425" cy="631007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DF3E8CF-8815-CD40-A027-FBC532789B59}"/>
                </a:ext>
              </a:extLst>
            </p:cNvPr>
            <p:cNvSpPr/>
            <p:nvPr/>
          </p:nvSpPr>
          <p:spPr>
            <a:xfrm rot="5400000">
              <a:off x="-1328506" y="1932213"/>
              <a:ext cx="631007" cy="11794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5878" name="TextBox 253">
              <a:extLst>
                <a:ext uri="{FF2B5EF4-FFF2-40B4-BE49-F238E27FC236}">
                  <a16:creationId xmlns:a16="http://schemas.microsoft.com/office/drawing/2014/main" id="{DB3B0F4D-77D1-6247-BC2A-BBDEDA6CC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27775" y="2336327"/>
              <a:ext cx="850527" cy="294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zh-CN" altLang="en-US" sz="1200" u="none" dirty="0">
                  <a:cs typeface="Arial" panose="020B0604020202020204" pitchFamily="34" charset="0"/>
                </a:rPr>
                <a:t>接入控制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C82ADFB8-F26F-4D4B-BAF8-631CD520BD21}"/>
              </a:ext>
            </a:extLst>
          </p:cNvPr>
          <p:cNvSpPr/>
          <p:nvPr/>
        </p:nvSpPr>
        <p:spPr>
          <a:xfrm rot="5400000">
            <a:off x="1237459" y="3521869"/>
            <a:ext cx="534987" cy="9048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grpSp>
        <p:nvGrpSpPr>
          <p:cNvPr id="75805" name="Group 20">
            <a:extLst>
              <a:ext uri="{FF2B5EF4-FFF2-40B4-BE49-F238E27FC236}">
                <a16:creationId xmlns:a16="http://schemas.microsoft.com/office/drawing/2014/main" id="{A848443D-8E91-F845-96C6-CC412C59E80D}"/>
              </a:ext>
            </a:extLst>
          </p:cNvPr>
          <p:cNvGrpSpPr>
            <a:grpSpLocks/>
          </p:cNvGrpSpPr>
          <p:nvPr/>
        </p:nvGrpSpPr>
        <p:grpSpPr bwMode="auto">
          <a:xfrm>
            <a:off x="1181101" y="1016002"/>
            <a:ext cx="3297239" cy="784226"/>
            <a:chOff x="2625315" y="928382"/>
            <a:chExt cx="3262121" cy="779044"/>
          </a:xfrm>
        </p:grpSpPr>
        <p:grpSp>
          <p:nvGrpSpPr>
            <p:cNvPr id="75872" name="Group 16">
              <a:extLst>
                <a:ext uri="{FF2B5EF4-FFF2-40B4-BE49-F238E27FC236}">
                  <a16:creationId xmlns:a16="http://schemas.microsoft.com/office/drawing/2014/main" id="{AA1B83CA-F79B-E047-B748-005B4B452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5315" y="1073467"/>
              <a:ext cx="1441803" cy="630805"/>
              <a:chOff x="9766434" y="1113187"/>
              <a:chExt cx="1441803" cy="630805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7A7AA0A-9D27-3146-A9B2-876A82935D76}"/>
                  </a:ext>
                </a:extLst>
              </p:cNvPr>
              <p:cNvSpPr/>
              <p:nvPr/>
            </p:nvSpPr>
            <p:spPr>
              <a:xfrm rot="5400000">
                <a:off x="10171933" y="707688"/>
                <a:ext cx="630805" cy="144180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tailEnd type="arrow"/>
              </a:ln>
              <a:effectLst>
                <a:outerShdw blurRad="50800" dist="38100" dir="2700000" algn="tl" rotWithShape="0">
                  <a:schemeClr val="accent1">
                    <a:lumMod val="75000"/>
                    <a:alpha val="43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75876" name="TextBox 252">
                <a:extLst>
                  <a:ext uri="{FF2B5EF4-FFF2-40B4-BE49-F238E27FC236}">
                    <a16:creationId xmlns:a16="http://schemas.microsoft.com/office/drawing/2014/main" id="{1A4F7F6E-9ED1-054E-8D4B-180A1982F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40188" y="1280813"/>
                <a:ext cx="893195" cy="295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400" u="none" dirty="0">
                    <a:cs typeface="Arial" panose="020B0604020202020204" pitchFamily="34" charset="0"/>
                  </a:rPr>
                  <a:t>流量控制</a:t>
                </a:r>
                <a:endParaRPr lang="en-US" altLang="zh-CN" sz="1400" u="none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0133CE6-44F7-DD43-8B10-0161DA9D345F}"/>
                </a:ext>
              </a:extLst>
            </p:cNvPr>
            <p:cNvSpPr txBox="1"/>
            <p:nvPr/>
          </p:nvSpPr>
          <p:spPr>
            <a:xfrm>
              <a:off x="4112666" y="928382"/>
              <a:ext cx="734603" cy="5197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u="none" dirty="0">
                  <a:solidFill>
                    <a:schemeClr val="accent1">
                      <a:lumMod val="75000"/>
                    </a:schemeClr>
                  </a:solidFill>
                </a:rPr>
                <a:t>…  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CAEE304-E7F0-9B41-A334-7304C6118852}"/>
                </a:ext>
              </a:extLst>
            </p:cNvPr>
            <p:cNvSpPr/>
            <p:nvPr/>
          </p:nvSpPr>
          <p:spPr>
            <a:xfrm rot="5400000">
              <a:off x="4982276" y="802266"/>
              <a:ext cx="630805" cy="11795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</p:grpSp>
      <p:grpSp>
        <p:nvGrpSpPr>
          <p:cNvPr id="75806" name="Group 14">
            <a:extLst>
              <a:ext uri="{FF2B5EF4-FFF2-40B4-BE49-F238E27FC236}">
                <a16:creationId xmlns:a16="http://schemas.microsoft.com/office/drawing/2014/main" id="{B38F1DCB-B5F9-144D-8171-30D1299D2284}"/>
              </a:ext>
            </a:extLst>
          </p:cNvPr>
          <p:cNvGrpSpPr>
            <a:grpSpLocks/>
          </p:cNvGrpSpPr>
          <p:nvPr/>
        </p:nvGrpSpPr>
        <p:grpSpPr bwMode="auto">
          <a:xfrm>
            <a:off x="1470026" y="5735639"/>
            <a:ext cx="3249613" cy="1028700"/>
            <a:chOff x="-1550737" y="5173579"/>
            <a:chExt cx="3248526" cy="1029368"/>
          </a:xfrm>
        </p:grpSpPr>
        <p:grpSp>
          <p:nvGrpSpPr>
            <p:cNvPr id="75811" name="Group 220">
              <a:extLst>
                <a:ext uri="{FF2B5EF4-FFF2-40B4-BE49-F238E27FC236}">
                  <a16:creationId xmlns:a16="http://schemas.microsoft.com/office/drawing/2014/main" id="{1DFF66BB-1FB6-D04B-BD68-4001E60AB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425965" y="5182847"/>
              <a:ext cx="2979208" cy="973667"/>
              <a:chOff x="2592388" y="5601756"/>
              <a:chExt cx="4027487" cy="939800"/>
            </a:xfrm>
          </p:grpSpPr>
          <p:sp>
            <p:nvSpPr>
              <p:cNvPr id="75813" name="Freeform 2">
                <a:extLst>
                  <a:ext uri="{FF2B5EF4-FFF2-40B4-BE49-F238E27FC236}">
                    <a16:creationId xmlns:a16="http://schemas.microsoft.com/office/drawing/2014/main" id="{F843B889-9537-AF45-80ED-B2C0A0557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2147483646 w 10001"/>
                  <a:gd name="T1" fmla="*/ 2147483646 h 10125"/>
                  <a:gd name="T2" fmla="*/ 2147483646 w 10001"/>
                  <a:gd name="T3" fmla="*/ 2147483646 h 10125"/>
                  <a:gd name="T4" fmla="*/ 2147483646 w 10001"/>
                  <a:gd name="T5" fmla="*/ 2147483646 h 10125"/>
                  <a:gd name="T6" fmla="*/ 2147483646 w 10001"/>
                  <a:gd name="T7" fmla="*/ 0 h 10125"/>
                  <a:gd name="T8" fmla="*/ 2147483646 w 10001"/>
                  <a:gd name="T9" fmla="*/ 2147483646 h 10125"/>
                  <a:gd name="T10" fmla="*/ 2147483646 w 10001"/>
                  <a:gd name="T11" fmla="*/ 2147483646 h 10125"/>
                  <a:gd name="T12" fmla="*/ 2147483646 w 10001"/>
                  <a:gd name="T13" fmla="*/ 2147483646 h 10125"/>
                  <a:gd name="T14" fmla="*/ 2147483646 w 10001"/>
                  <a:gd name="T15" fmla="*/ 2147483646 h 10125"/>
                  <a:gd name="T16" fmla="*/ 2147483646 w 10001"/>
                  <a:gd name="T17" fmla="*/ 2147483646 h 10125"/>
                  <a:gd name="T18" fmla="*/ 2147483646 w 10001"/>
                  <a:gd name="T19" fmla="*/ 2147483646 h 10125"/>
                  <a:gd name="T20" fmla="*/ 2147483646 w 10001"/>
                  <a:gd name="T21" fmla="*/ 2147483646 h 10125"/>
                  <a:gd name="T22" fmla="*/ 2147483646 w 10001"/>
                  <a:gd name="T23" fmla="*/ 2147483646 h 10125"/>
                  <a:gd name="T24" fmla="*/ 2147483646 w 10001"/>
                  <a:gd name="T25" fmla="*/ 2147483646 h 10125"/>
                  <a:gd name="T26" fmla="*/ 2147483646 w 10001"/>
                  <a:gd name="T27" fmla="*/ 2147483646 h 10125"/>
                  <a:gd name="T28" fmla="*/ 2147483646 w 10001"/>
                  <a:gd name="T29" fmla="*/ 2147483646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420013ED-5C66-814F-958F-14B177A7C88A}"/>
                  </a:ext>
                </a:extLst>
              </p:cNvPr>
              <p:cNvCxnSpPr/>
              <p:nvPr/>
            </p:nvCxnSpPr>
            <p:spPr>
              <a:xfrm flipV="1">
                <a:off x="3264697" y="5752271"/>
                <a:ext cx="1315111" cy="131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1BF7B41-E9B6-DD4A-ADDC-1DFE0869E963}"/>
                  </a:ext>
                </a:extLst>
              </p:cNvPr>
              <p:cNvCxnSpPr/>
              <p:nvPr/>
            </p:nvCxnSpPr>
            <p:spPr>
              <a:xfrm>
                <a:off x="3153138" y="5940864"/>
                <a:ext cx="2259073" cy="2974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918E5D8E-07FE-8C4D-978E-1961376C0CF0}"/>
                  </a:ext>
                </a:extLst>
              </p:cNvPr>
              <p:cNvCxnSpPr/>
              <p:nvPr/>
            </p:nvCxnSpPr>
            <p:spPr>
              <a:xfrm>
                <a:off x="3166010" y="6045127"/>
                <a:ext cx="714408" cy="275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AFEFFB54-CDBC-4E4D-ADAE-222119D6A53E}"/>
                  </a:ext>
                </a:extLst>
              </p:cNvPr>
              <p:cNvCxnSpPr/>
              <p:nvPr/>
            </p:nvCxnSpPr>
            <p:spPr>
              <a:xfrm flipV="1">
                <a:off x="4182914" y="6238320"/>
                <a:ext cx="1246459" cy="827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17D0E56-B96F-0644-AAEC-601B4831AFAA}"/>
                  </a:ext>
                </a:extLst>
              </p:cNvPr>
              <p:cNvCxnSpPr/>
              <p:nvPr/>
            </p:nvCxnSpPr>
            <p:spPr>
              <a:xfrm>
                <a:off x="4843688" y="5786003"/>
                <a:ext cx="1055521" cy="1241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5AB3ED0-E1AB-8042-8C97-9D84F2D323BA}"/>
                  </a:ext>
                </a:extLst>
              </p:cNvPr>
              <p:cNvCxnSpPr/>
              <p:nvPr/>
            </p:nvCxnSpPr>
            <p:spPr>
              <a:xfrm flipV="1">
                <a:off x="4127135" y="5940864"/>
                <a:ext cx="1791383" cy="2974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3AF5A4AC-287D-E347-94A0-6F892A5CFCAE}"/>
                  </a:ext>
                </a:extLst>
              </p:cNvPr>
              <p:cNvCxnSpPr/>
              <p:nvPr/>
            </p:nvCxnSpPr>
            <p:spPr>
              <a:xfrm flipV="1">
                <a:off x="5455118" y="5968463"/>
                <a:ext cx="587831" cy="269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9C9DF977-DB7F-3D44-AC36-0653E37EA3AA}"/>
                  </a:ext>
                </a:extLst>
              </p:cNvPr>
              <p:cNvCxnSpPr/>
              <p:nvPr/>
            </p:nvCxnSpPr>
            <p:spPr>
              <a:xfrm>
                <a:off x="4596971" y="5752271"/>
                <a:ext cx="815240" cy="4017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822" name="Group 347">
                <a:extLst>
                  <a:ext uri="{FF2B5EF4-FFF2-40B4-BE49-F238E27FC236}">
                    <a16:creationId xmlns:a16="http://schemas.microsoft.com/office/drawing/2014/main" id="{7421DF6C-0FF1-4E4F-B921-3B06A1A226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32E3E25B-A005-D943-99A6-7B52585FA0B9}"/>
                    </a:ext>
                  </a:extLst>
                </p:cNvPr>
                <p:cNvSpPr/>
                <p:nvPr/>
              </p:nvSpPr>
              <p:spPr bwMode="auto">
                <a:xfrm flipV="1">
                  <a:off x="1875197" y="1696446"/>
                  <a:ext cx="1126188" cy="318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E124026-AEC4-E846-97BB-662F191ADC09}"/>
                    </a:ext>
                  </a:extLst>
                </p:cNvPr>
                <p:cNvSpPr/>
                <p:nvPr/>
              </p:nvSpPr>
              <p:spPr bwMode="auto">
                <a:xfrm>
                  <a:off x="1871085" y="1740722"/>
                  <a:ext cx="1130300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D2CFD0F2-85EA-CC42-BC3C-341AC23EBFEE}"/>
                    </a:ext>
                  </a:extLst>
                </p:cNvPr>
                <p:cNvSpPr/>
                <p:nvPr/>
              </p:nvSpPr>
              <p:spPr bwMode="auto">
                <a:xfrm flipV="1">
                  <a:off x="1871085" y="1577452"/>
                  <a:ext cx="1126188" cy="31823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9F1BB25D-5DEF-0A4E-A2AC-A4E08E457C02}"/>
                    </a:ext>
                  </a:extLst>
                </p:cNvPr>
                <p:cNvSpPr/>
                <p:nvPr/>
              </p:nvSpPr>
              <p:spPr bwMode="auto">
                <a:xfrm>
                  <a:off x="2158798" y="1674307"/>
                  <a:ext cx="550764" cy="16050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F09DDCE2-37B8-4B4C-B02E-55E3DED70C85}"/>
                    </a:ext>
                  </a:extLst>
                </p:cNvPr>
                <p:cNvSpPr/>
                <p:nvPr/>
              </p:nvSpPr>
              <p:spPr bwMode="auto">
                <a:xfrm>
                  <a:off x="2101255" y="1632798"/>
                  <a:ext cx="665849" cy="11345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7" name="Freeform 286">
                  <a:extLst>
                    <a:ext uri="{FF2B5EF4-FFF2-40B4-BE49-F238E27FC236}">
                      <a16:creationId xmlns:a16="http://schemas.microsoft.com/office/drawing/2014/main" id="{18FF75B8-74BB-724C-A6BC-CEA9E5A0D1FB}"/>
                    </a:ext>
                  </a:extLst>
                </p:cNvPr>
                <p:cNvSpPr/>
                <p:nvPr/>
              </p:nvSpPr>
              <p:spPr bwMode="auto">
                <a:xfrm>
                  <a:off x="2536934" y="1729653"/>
                  <a:ext cx="246611" cy="9685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88" name="Freeform 287">
                  <a:extLst>
                    <a:ext uri="{FF2B5EF4-FFF2-40B4-BE49-F238E27FC236}">
                      <a16:creationId xmlns:a16="http://schemas.microsoft.com/office/drawing/2014/main" id="{EAE09D5F-AACF-124A-91EE-2EA8DE35DA42}"/>
                    </a:ext>
                  </a:extLst>
                </p:cNvPr>
                <p:cNvSpPr/>
                <p:nvPr/>
              </p:nvSpPr>
              <p:spPr bwMode="auto">
                <a:xfrm>
                  <a:off x="2088926" y="1732419"/>
                  <a:ext cx="242499" cy="9685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A03ED837-EEA0-F645-A985-D390D6BF2533}"/>
                    </a:ext>
                  </a:extLst>
                </p:cNvPr>
                <p:cNvCxnSpPr>
                  <a:endCxn id="284" idx="2"/>
                </p:cNvCxnSpPr>
                <p:nvPr/>
              </p:nvCxnSpPr>
              <p:spPr bwMode="auto">
                <a:xfrm flipH="1" flipV="1">
                  <a:off x="1871085" y="1737954"/>
                  <a:ext cx="4111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3AEF1FBB-5268-CA4F-8F33-77D79EAFD3F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274" y="1735187"/>
                  <a:ext cx="4111" cy="12452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823" name="Group 347">
                <a:extLst>
                  <a:ext uri="{FF2B5EF4-FFF2-40B4-BE49-F238E27FC236}">
                    <a16:creationId xmlns:a16="http://schemas.microsoft.com/office/drawing/2014/main" id="{27B417C7-021B-5D41-9A79-475B11A885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080F1DD4-5A4D-1B4E-B0C6-ED6B04B99B77}"/>
                    </a:ext>
                  </a:extLst>
                </p:cNvPr>
                <p:cNvSpPr/>
                <p:nvPr/>
              </p:nvSpPr>
              <p:spPr bwMode="auto">
                <a:xfrm flipV="1">
                  <a:off x="1876670" y="1695546"/>
                  <a:ext cx="1122077" cy="318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516A0E47-10D4-724A-91FC-5AB80C8DBD99}"/>
                    </a:ext>
                  </a:extLst>
                </p:cNvPr>
                <p:cNvSpPr/>
                <p:nvPr/>
              </p:nvSpPr>
              <p:spPr bwMode="auto">
                <a:xfrm>
                  <a:off x="1872559" y="1739822"/>
                  <a:ext cx="1126188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66CE8C4E-58A4-814A-B3A6-F11481563F96}"/>
                    </a:ext>
                  </a:extLst>
                </p:cNvPr>
                <p:cNvSpPr/>
                <p:nvPr/>
              </p:nvSpPr>
              <p:spPr bwMode="auto">
                <a:xfrm flipV="1">
                  <a:off x="1872559" y="1576555"/>
                  <a:ext cx="1122080" cy="31823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A822D9F9-41B5-6D4E-BDB6-CDB532F0459E}"/>
                    </a:ext>
                  </a:extLst>
                </p:cNvPr>
                <p:cNvSpPr/>
                <p:nvPr/>
              </p:nvSpPr>
              <p:spPr bwMode="auto">
                <a:xfrm>
                  <a:off x="2160271" y="1673408"/>
                  <a:ext cx="546655" cy="16050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B58C18A5-7BDC-9C4C-9FDC-597CE47D2E2F}"/>
                    </a:ext>
                  </a:extLst>
                </p:cNvPr>
                <p:cNvSpPr/>
                <p:nvPr/>
              </p:nvSpPr>
              <p:spPr bwMode="auto">
                <a:xfrm>
                  <a:off x="2102728" y="1631900"/>
                  <a:ext cx="661740" cy="11345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0ED19BAA-F567-C447-9A0B-2ED19B67C4C5}"/>
                    </a:ext>
                  </a:extLst>
                </p:cNvPr>
                <p:cNvSpPr/>
                <p:nvPr/>
              </p:nvSpPr>
              <p:spPr bwMode="auto">
                <a:xfrm>
                  <a:off x="2538407" y="1728753"/>
                  <a:ext cx="242502" cy="96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E31B1D0B-F7CD-1243-8D5C-5C191E508848}"/>
                    </a:ext>
                  </a:extLst>
                </p:cNvPr>
                <p:cNvSpPr/>
                <p:nvPr/>
              </p:nvSpPr>
              <p:spPr bwMode="auto">
                <a:xfrm>
                  <a:off x="2090399" y="1731521"/>
                  <a:ext cx="242499" cy="9685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2814D445-8AC8-C640-97E5-C3169EC52601}"/>
                    </a:ext>
                  </a:extLst>
                </p:cNvPr>
                <p:cNvCxnSpPr>
                  <a:endCxn id="275" idx="2"/>
                </p:cNvCxnSpPr>
                <p:nvPr/>
              </p:nvCxnSpPr>
              <p:spPr bwMode="auto">
                <a:xfrm flipH="1" flipV="1">
                  <a:off x="1872559" y="1737056"/>
                  <a:ext cx="4111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62C99D0B-9065-254D-81C1-24377215177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4638" y="1734288"/>
                  <a:ext cx="4109" cy="1245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824" name="Group 347">
                <a:extLst>
                  <a:ext uri="{FF2B5EF4-FFF2-40B4-BE49-F238E27FC236}">
                    <a16:creationId xmlns:a16="http://schemas.microsoft.com/office/drawing/2014/main" id="{CA5448B1-4161-AF4E-B15C-762D8A720E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45A20EF7-32C3-C846-A8F7-D1EA6328F6DD}"/>
                    </a:ext>
                  </a:extLst>
                </p:cNvPr>
                <p:cNvSpPr/>
                <p:nvPr/>
              </p:nvSpPr>
              <p:spPr bwMode="auto">
                <a:xfrm flipV="1">
                  <a:off x="1875875" y="1694427"/>
                  <a:ext cx="1134409" cy="3210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61F9A449-4D64-9E43-8516-1D88A57F4CAE}"/>
                    </a:ext>
                  </a:extLst>
                </p:cNvPr>
                <p:cNvSpPr/>
                <p:nvPr/>
              </p:nvSpPr>
              <p:spPr bwMode="auto">
                <a:xfrm>
                  <a:off x="1871764" y="1738703"/>
                  <a:ext cx="1138520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28D12B59-D80C-EB4E-BE12-269D5FC281C1}"/>
                    </a:ext>
                  </a:extLst>
                </p:cNvPr>
                <p:cNvSpPr/>
                <p:nvPr/>
              </p:nvSpPr>
              <p:spPr bwMode="auto">
                <a:xfrm flipV="1">
                  <a:off x="1871764" y="1575435"/>
                  <a:ext cx="1134409" cy="32100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701D60DD-CAFF-3047-A820-4E6A36EA9AE4}"/>
                    </a:ext>
                  </a:extLst>
                </p:cNvPr>
                <p:cNvSpPr/>
                <p:nvPr/>
              </p:nvSpPr>
              <p:spPr bwMode="auto">
                <a:xfrm>
                  <a:off x="2159476" y="1672289"/>
                  <a:ext cx="550764" cy="16327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AC7E3AAB-FC5B-BE40-A676-7A25FDB74D22}"/>
                    </a:ext>
                  </a:extLst>
                </p:cNvPr>
                <p:cNvSpPr/>
                <p:nvPr/>
              </p:nvSpPr>
              <p:spPr bwMode="auto">
                <a:xfrm>
                  <a:off x="2101934" y="1633547"/>
                  <a:ext cx="665849" cy="110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714D5B76-D044-2D45-9143-769A6D2F6A78}"/>
                    </a:ext>
                  </a:extLst>
                </p:cNvPr>
                <p:cNvSpPr/>
                <p:nvPr/>
              </p:nvSpPr>
              <p:spPr bwMode="auto">
                <a:xfrm>
                  <a:off x="2537612" y="1727634"/>
                  <a:ext cx="246611" cy="96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81C30A17-44B1-B84A-BA2A-D4EC65017F5F}"/>
                    </a:ext>
                  </a:extLst>
                </p:cNvPr>
                <p:cNvSpPr/>
                <p:nvPr/>
              </p:nvSpPr>
              <p:spPr bwMode="auto">
                <a:xfrm>
                  <a:off x="2089604" y="1730402"/>
                  <a:ext cx="242499" cy="9685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1E0C8694-3150-CE43-9463-9243FB3630FD}"/>
                    </a:ext>
                  </a:extLst>
                </p:cNvPr>
                <p:cNvCxnSpPr>
                  <a:endCxn id="266" idx="2"/>
                </p:cNvCxnSpPr>
                <p:nvPr/>
              </p:nvCxnSpPr>
              <p:spPr bwMode="auto">
                <a:xfrm flipH="1" flipV="1">
                  <a:off x="1871764" y="1735937"/>
                  <a:ext cx="4111" cy="12452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056FE66A-E3A7-D348-856D-F7F7573424F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006173" y="1735937"/>
                  <a:ext cx="4111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825" name="Group 347">
                <a:extLst>
                  <a:ext uri="{FF2B5EF4-FFF2-40B4-BE49-F238E27FC236}">
                    <a16:creationId xmlns:a16="http://schemas.microsoft.com/office/drawing/2014/main" id="{4B3D0AE1-1942-A84F-8E48-6B12D439A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FED9F60F-E199-934C-BC29-A6B6F146C78E}"/>
                    </a:ext>
                  </a:extLst>
                </p:cNvPr>
                <p:cNvSpPr/>
                <p:nvPr/>
              </p:nvSpPr>
              <p:spPr bwMode="auto">
                <a:xfrm flipV="1">
                  <a:off x="1877074" y="1695243"/>
                  <a:ext cx="1122080" cy="318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03EFE0AD-D8E1-0643-B3E0-912E2D2E9BBA}"/>
                    </a:ext>
                  </a:extLst>
                </p:cNvPr>
                <p:cNvSpPr/>
                <p:nvPr/>
              </p:nvSpPr>
              <p:spPr bwMode="auto">
                <a:xfrm>
                  <a:off x="1872965" y="1739519"/>
                  <a:ext cx="1126188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08D05902-DAF9-A341-937B-30E9A8A96751}"/>
                    </a:ext>
                  </a:extLst>
                </p:cNvPr>
                <p:cNvSpPr/>
                <p:nvPr/>
              </p:nvSpPr>
              <p:spPr bwMode="auto">
                <a:xfrm flipV="1">
                  <a:off x="1872965" y="1576251"/>
                  <a:ext cx="1122077" cy="31823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6862249D-8BAB-A846-BB8D-561985E1C619}"/>
                    </a:ext>
                  </a:extLst>
                </p:cNvPr>
                <p:cNvSpPr/>
                <p:nvPr/>
              </p:nvSpPr>
              <p:spPr bwMode="auto">
                <a:xfrm>
                  <a:off x="2160677" y="1673105"/>
                  <a:ext cx="546652" cy="16050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672F227-9348-D242-A0D0-995D2B0FDE6A}"/>
                    </a:ext>
                  </a:extLst>
                </p:cNvPr>
                <p:cNvSpPr/>
                <p:nvPr/>
              </p:nvSpPr>
              <p:spPr bwMode="auto">
                <a:xfrm>
                  <a:off x="2103135" y="1631597"/>
                  <a:ext cx="661737" cy="11345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D7277442-06A6-214E-8A48-B899B4FF4D55}"/>
                    </a:ext>
                  </a:extLst>
                </p:cNvPr>
                <p:cNvSpPr/>
                <p:nvPr/>
              </p:nvSpPr>
              <p:spPr bwMode="auto">
                <a:xfrm>
                  <a:off x="2538814" y="1728450"/>
                  <a:ext cx="242499" cy="96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F28A3507-6B9C-8D4E-84AF-9897B5B2C2F0}"/>
                    </a:ext>
                  </a:extLst>
                </p:cNvPr>
                <p:cNvSpPr/>
                <p:nvPr/>
              </p:nvSpPr>
              <p:spPr bwMode="auto">
                <a:xfrm>
                  <a:off x="2090803" y="1731218"/>
                  <a:ext cx="242502" cy="9685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695B206D-211E-0040-927F-3F3739BAF9AE}"/>
                    </a:ext>
                  </a:extLst>
                </p:cNvPr>
                <p:cNvCxnSpPr>
                  <a:endCxn id="250" idx="2"/>
                </p:cNvCxnSpPr>
                <p:nvPr/>
              </p:nvCxnSpPr>
              <p:spPr bwMode="auto">
                <a:xfrm flipH="1" flipV="1">
                  <a:off x="1872965" y="1736753"/>
                  <a:ext cx="4109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A1B6A36B-FD27-BB44-804D-8654FBA8433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5042" y="1733985"/>
                  <a:ext cx="4111" cy="1245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826" name="Group 347">
                <a:extLst>
                  <a:ext uri="{FF2B5EF4-FFF2-40B4-BE49-F238E27FC236}">
                    <a16:creationId xmlns:a16="http://schemas.microsoft.com/office/drawing/2014/main" id="{93D1A3BB-8B7F-C44A-BD92-74402A6B5D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A01DD22-E1C0-C044-8D45-3835A65A79AD}"/>
                    </a:ext>
                  </a:extLst>
                </p:cNvPr>
                <p:cNvSpPr/>
                <p:nvPr/>
              </p:nvSpPr>
              <p:spPr bwMode="auto">
                <a:xfrm flipV="1">
                  <a:off x="1876170" y="1702493"/>
                  <a:ext cx="1134409" cy="3127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5BADBC28-B568-0748-B423-02F6E50B55D2}"/>
                    </a:ext>
                  </a:extLst>
                </p:cNvPr>
                <p:cNvSpPr/>
                <p:nvPr/>
              </p:nvSpPr>
              <p:spPr bwMode="auto">
                <a:xfrm>
                  <a:off x="1872061" y="1746769"/>
                  <a:ext cx="1138518" cy="110691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D70A6BEC-B537-8647-9F75-D8AE9DAAAD69}"/>
                    </a:ext>
                  </a:extLst>
                </p:cNvPr>
                <p:cNvSpPr/>
                <p:nvPr/>
              </p:nvSpPr>
              <p:spPr bwMode="auto">
                <a:xfrm flipV="1">
                  <a:off x="1872061" y="1583499"/>
                  <a:ext cx="1134409" cy="3127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24C30ACE-2565-C640-9FD9-82A6C45B61AC}"/>
                    </a:ext>
                  </a:extLst>
                </p:cNvPr>
                <p:cNvSpPr/>
                <p:nvPr/>
              </p:nvSpPr>
              <p:spPr bwMode="auto">
                <a:xfrm>
                  <a:off x="2159774" y="1680354"/>
                  <a:ext cx="558984" cy="15496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7DDACAB9-2BF4-9C43-AD78-0E3F99D9B3A8}"/>
                    </a:ext>
                  </a:extLst>
                </p:cNvPr>
                <p:cNvSpPr/>
                <p:nvPr/>
              </p:nvSpPr>
              <p:spPr bwMode="auto">
                <a:xfrm>
                  <a:off x="2102231" y="1638845"/>
                  <a:ext cx="674069" cy="11345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D130613-6564-3D41-86FB-097AFDA337D5}"/>
                    </a:ext>
                  </a:extLst>
                </p:cNvPr>
                <p:cNvSpPr/>
                <p:nvPr/>
              </p:nvSpPr>
              <p:spPr bwMode="auto">
                <a:xfrm>
                  <a:off x="2537910" y="1735700"/>
                  <a:ext cx="254831" cy="9131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31E37AB-EF8D-8E47-8C07-2574CD0B0EB9}"/>
                    </a:ext>
                  </a:extLst>
                </p:cNvPr>
                <p:cNvSpPr/>
                <p:nvPr/>
              </p:nvSpPr>
              <p:spPr bwMode="auto">
                <a:xfrm>
                  <a:off x="2089900" y="1738466"/>
                  <a:ext cx="242502" cy="91321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50D2071D-7E53-0648-9AFD-1B4F75879ED0}"/>
                    </a:ext>
                  </a:extLst>
                </p:cNvPr>
                <p:cNvCxnSpPr>
                  <a:endCxn id="241" idx="2"/>
                </p:cNvCxnSpPr>
                <p:nvPr/>
              </p:nvCxnSpPr>
              <p:spPr bwMode="auto">
                <a:xfrm flipH="1" flipV="1">
                  <a:off x="1872061" y="1744001"/>
                  <a:ext cx="4109" cy="11622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998805FF-0A02-164A-B3AB-8821A75B11A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006470" y="1741234"/>
                  <a:ext cx="4109" cy="11899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D0E376DC-2077-8145-AA35-55FDF726BB5E}"/>
                </a:ext>
              </a:extLst>
            </p:cNvPr>
            <p:cNvSpPr/>
            <p:nvPr/>
          </p:nvSpPr>
          <p:spPr bwMode="auto">
            <a:xfrm>
              <a:off x="-1550737" y="5173579"/>
              <a:ext cx="3248526" cy="102936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75807" name="Title 1">
            <a:extLst>
              <a:ext uri="{FF2B5EF4-FFF2-40B4-BE49-F238E27FC236}">
                <a16:creationId xmlns:a16="http://schemas.microsoft.com/office/drawing/2014/main" id="{F1938B3E-D6F4-6D43-BC67-7F65ACB5B7C0}"/>
              </a:ext>
            </a:extLst>
          </p:cNvPr>
          <p:cNvSpPr txBox="1">
            <a:spLocks/>
          </p:cNvSpPr>
          <p:nvPr/>
        </p:nvSpPr>
        <p:spPr bwMode="auto">
          <a:xfrm>
            <a:off x="392113" y="417514"/>
            <a:ext cx="53863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 err="1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OpenDaylight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(ODL) 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控制器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75808" name="Content Placeholder 3">
            <a:extLst>
              <a:ext uri="{FF2B5EF4-FFF2-40B4-BE49-F238E27FC236}">
                <a16:creationId xmlns:a16="http://schemas.microsoft.com/office/drawing/2014/main" id="{4E94B424-610C-A14D-A76C-D3EEE2DAC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768" y="1696762"/>
            <a:ext cx="3135313" cy="353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网络服务应用程序通过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REST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 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API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和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SAL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两个接口与控制器服务进行通信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ODL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控制器中网络应用程序可以包含在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SDN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控制器中，也可以在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SDN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控制器外部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服务抽象层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: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连接内部、外部应用程序和服务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ODL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被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Cisco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、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 Jupiter 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和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IBM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等厂家广泛支持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5809" name="Slide Number Placeholder 5">
            <a:extLst>
              <a:ext uri="{FF2B5EF4-FFF2-40B4-BE49-F238E27FC236}">
                <a16:creationId xmlns:a16="http://schemas.microsoft.com/office/drawing/2014/main" id="{F42AC9A9-1DD4-194A-B049-65F4D1812D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AEB220DF-BA8C-6C4D-AF70-CADC446285E8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75810" name="Footer Placeholder 2">
            <a:extLst>
              <a:ext uri="{FF2B5EF4-FFF2-40B4-BE49-F238E27FC236}">
                <a16:creationId xmlns:a16="http://schemas.microsoft.com/office/drawing/2014/main" id="{090B9C49-B5D1-8845-98FB-BCBD107EA9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375400" y="6475414"/>
            <a:ext cx="2178051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  <p:grpSp>
        <p:nvGrpSpPr>
          <p:cNvPr id="126" name="Group 262">
            <a:extLst>
              <a:ext uri="{FF2B5EF4-FFF2-40B4-BE49-F238E27FC236}">
                <a16:creationId xmlns:a16="http://schemas.microsoft.com/office/drawing/2014/main" id="{A57562C2-47C2-F846-97B5-0EAFB0B50335}"/>
              </a:ext>
            </a:extLst>
          </p:cNvPr>
          <p:cNvGrpSpPr>
            <a:grpSpLocks/>
          </p:cNvGrpSpPr>
          <p:nvPr/>
        </p:nvGrpSpPr>
        <p:grpSpPr bwMode="auto">
          <a:xfrm>
            <a:off x="4665667" y="5091363"/>
            <a:ext cx="1051891" cy="431801"/>
            <a:chOff x="4982504" y="4394035"/>
            <a:chExt cx="1173070" cy="353702"/>
          </a:xfrm>
        </p:grpSpPr>
        <p:sp>
          <p:nvSpPr>
            <p:cNvPr id="127" name="Rectangle 263">
              <a:extLst>
                <a:ext uri="{FF2B5EF4-FFF2-40B4-BE49-F238E27FC236}">
                  <a16:creationId xmlns:a16="http://schemas.microsoft.com/office/drawing/2014/main" id="{EF930799-AAB1-A74C-A5B4-999D26A72A89}"/>
                </a:ext>
              </a:extLst>
            </p:cNvPr>
            <p:cNvSpPr/>
            <p:nvPr/>
          </p:nvSpPr>
          <p:spPr>
            <a:xfrm>
              <a:off x="5081741" y="4394035"/>
              <a:ext cx="906436" cy="353702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bg1"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128" name="TextBox 264">
              <a:extLst>
                <a:ext uri="{FF2B5EF4-FFF2-40B4-BE49-F238E27FC236}">
                  <a16:creationId xmlns:a16="http://schemas.microsoft.com/office/drawing/2014/main" id="{5395F65C-A51E-944F-91F7-893AFA8D8C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2504" y="4438780"/>
              <a:ext cx="1173070" cy="25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NETCONF</a:t>
              </a:r>
            </a:p>
          </p:txBody>
        </p:sp>
      </p:grpSp>
      <p:sp>
        <p:nvSpPr>
          <p:cNvPr id="129" name="TextBox 142">
            <a:extLst>
              <a:ext uri="{FF2B5EF4-FFF2-40B4-BE49-F238E27FC236}">
                <a16:creationId xmlns:a16="http://schemas.microsoft.com/office/drawing/2014/main" id="{67F53D1F-F686-1248-9084-5CC1F80A6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309" y="1333213"/>
            <a:ext cx="1485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u="none" dirty="0">
                <a:cs typeface="Arial" panose="020B0604020202020204" pitchFamily="34" charset="0"/>
              </a:rPr>
              <a:t>网络服务应用程序</a:t>
            </a:r>
            <a:endParaRPr lang="en-US" altLang="zh-CN" sz="1200" u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8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E6507A-954E-B34C-8D18-D7EF4FDA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D1F080-1FE3-854D-B330-443AE1EDAD6D}"/>
              </a:ext>
            </a:extLst>
          </p:cNvPr>
          <p:cNvSpPr txBox="1">
            <a:spLocks/>
          </p:cNvSpPr>
          <p:nvPr/>
        </p:nvSpPr>
        <p:spPr bwMode="auto">
          <a:xfrm>
            <a:off x="392113" y="417514"/>
            <a:ext cx="3738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ODL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的数据包流转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07EC134-2676-9D4F-8FC1-28D405D2D076}"/>
              </a:ext>
            </a:extLst>
          </p:cNvPr>
          <p:cNvSpPr txBox="1">
            <a:spLocks/>
          </p:cNvSpPr>
          <p:nvPr/>
        </p:nvSpPr>
        <p:spPr>
          <a:xfrm>
            <a:off x="457199" y="1262293"/>
            <a:ext cx="3882828" cy="4470964"/>
          </a:xfrm>
          <a:prstGeom prst="rect">
            <a:avLst/>
          </a:prstGeom>
        </p:spPr>
        <p:txBody>
          <a:bodyPr/>
          <a:lstStyle>
            <a:lvl1pPr marL="342886" indent="-3428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898" indent="-3254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06" indent="-3508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793" indent="-3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093" indent="-3397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589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77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950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10131" indent="-3397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kumimoji="1" lang="en-US" altLang="zh-CN" sz="2000" u="none" kern="0" dirty="0"/>
              <a:t>(1)</a:t>
            </a:r>
            <a:r>
              <a:rPr kumimoji="1" lang="zh-CN" altLang="en-US" sz="2000" u="none" kern="0" dirty="0"/>
              <a:t>数据报从交换机</a:t>
            </a:r>
            <a:r>
              <a:rPr kumimoji="1" lang="en-US" altLang="zh-CN" sz="2000" u="none" kern="0" dirty="0"/>
              <a:t>1</a:t>
            </a:r>
            <a:r>
              <a:rPr kumimoji="1" lang="zh-CN" altLang="en-US" sz="2000" u="none" kern="0" dirty="0"/>
              <a:t>到达转发至相应的交换机管理插件。</a:t>
            </a:r>
            <a:endParaRPr kumimoji="1" lang="en-US" altLang="zh-CN" sz="2000" u="none" kern="0" dirty="0"/>
          </a:p>
          <a:p>
            <a:pPr marL="0" indent="0">
              <a:buNone/>
            </a:pPr>
            <a:r>
              <a:rPr kumimoji="1" lang="en-US" altLang="zh-CN" sz="2000" u="none" kern="0" dirty="0"/>
              <a:t>(2)</a:t>
            </a:r>
            <a:r>
              <a:rPr kumimoji="1" lang="zh-CN" altLang="en-US" sz="2000" u="none" kern="0" dirty="0"/>
              <a:t>插件解析数据报，产生发往</a:t>
            </a:r>
            <a:r>
              <a:rPr kumimoji="1" lang="en-US" altLang="zh-CN" sz="2000" u="none" kern="0" dirty="0"/>
              <a:t>SAL</a:t>
            </a:r>
            <a:r>
              <a:rPr kumimoji="1" lang="zh-CN" altLang="en-US" sz="2000" u="none" kern="0" dirty="0"/>
              <a:t>的事件。</a:t>
            </a:r>
            <a:endParaRPr kumimoji="1" lang="en-US" altLang="zh-CN" sz="2000" u="none" kern="0" dirty="0"/>
          </a:p>
          <a:p>
            <a:pPr marL="0" indent="0">
              <a:buNone/>
            </a:pPr>
            <a:r>
              <a:rPr kumimoji="1" lang="en-US" altLang="zh-CN" sz="2000" u="none" kern="0" dirty="0"/>
              <a:t>(3)SAL</a:t>
            </a:r>
            <a:r>
              <a:rPr kumimoji="1" lang="zh-CN" altLang="en-US" sz="2000" u="none" kern="0" dirty="0"/>
              <a:t>将数据报调度转发</a:t>
            </a:r>
            <a:r>
              <a:rPr kumimoji="1" lang="zh-CN" altLang="en-US" sz="2000" u="none" kern="0" dirty="0" smtClean="0"/>
              <a:t>至监听数据报的相应模块</a:t>
            </a:r>
            <a:r>
              <a:rPr kumimoji="1" lang="zh-CN" altLang="en-US" sz="2000" u="none" kern="0" dirty="0"/>
              <a:t>。</a:t>
            </a:r>
            <a:endParaRPr kumimoji="1" lang="en-US" altLang="zh-CN" sz="2000" u="none" kern="0" dirty="0"/>
          </a:p>
          <a:p>
            <a:pPr marL="0" indent="0">
              <a:buNone/>
            </a:pPr>
            <a:r>
              <a:rPr kumimoji="1" lang="en-US" altLang="zh-CN" sz="2000" u="none" kern="0" dirty="0" smtClean="0"/>
              <a:t>(</a:t>
            </a:r>
            <a:r>
              <a:rPr kumimoji="1" lang="en-US" altLang="zh-CN" sz="2000" u="none" kern="0" dirty="0"/>
              <a:t>4) </a:t>
            </a:r>
            <a:r>
              <a:rPr kumimoji="1" lang="zh-CN" altLang="en-US" sz="2000" u="none" kern="0" dirty="0" smtClean="0"/>
              <a:t>相关模块</a:t>
            </a:r>
            <a:r>
              <a:rPr kumimoji="1" lang="zh-CN" altLang="en-US" sz="2000" u="none" kern="0" dirty="0"/>
              <a:t>处理</a:t>
            </a:r>
            <a:r>
              <a:rPr kumimoji="1" lang="zh-CN" altLang="en-US" sz="2000" u="none" kern="0" dirty="0" smtClean="0"/>
              <a:t>数据报后通过</a:t>
            </a:r>
            <a:r>
              <a:rPr kumimoji="1" lang="en-US" altLang="zh-CN" sz="2000" u="none" kern="0" dirty="0" err="1"/>
              <a:t>IDataPacketService</a:t>
            </a:r>
            <a:r>
              <a:rPr kumimoji="1" lang="zh-CN" altLang="en-US" sz="2000" u="none" kern="0" dirty="0"/>
              <a:t>发送</a:t>
            </a:r>
            <a:r>
              <a:rPr kumimoji="1" lang="en-US" altLang="zh-CN" sz="2000" u="none" kern="0" dirty="0" err="1"/>
              <a:t>Pakcet_out</a:t>
            </a:r>
            <a:r>
              <a:rPr kumimoji="1" lang="zh-CN" altLang="en-US" sz="2000" u="none" kern="0" dirty="0"/>
              <a:t>消息。</a:t>
            </a:r>
            <a:endParaRPr kumimoji="1" lang="en-US" altLang="zh-CN" sz="2000" u="none" kern="0" dirty="0"/>
          </a:p>
          <a:p>
            <a:pPr marL="0" indent="0">
              <a:buNone/>
            </a:pPr>
            <a:r>
              <a:rPr kumimoji="1" lang="en-US" altLang="zh-CN" sz="2000" u="none" kern="0" dirty="0"/>
              <a:t>(5)SAL</a:t>
            </a:r>
            <a:r>
              <a:rPr kumimoji="1" lang="zh-CN" altLang="en-US" sz="2000" u="none" kern="0" dirty="0"/>
              <a:t>将数据报调度转发</a:t>
            </a:r>
            <a:r>
              <a:rPr kumimoji="1" lang="zh-CN" altLang="en-US" sz="2000" u="none" kern="0" dirty="0" smtClean="0"/>
              <a:t>至监听数据报的相应模块</a:t>
            </a:r>
            <a:r>
              <a:rPr kumimoji="1" lang="zh-CN" altLang="en-US" sz="2000" u="none" kern="0" dirty="0"/>
              <a:t>。</a:t>
            </a:r>
            <a:endParaRPr kumimoji="1" lang="en-US" altLang="zh-CN" sz="2000" u="none" kern="0" dirty="0"/>
          </a:p>
          <a:p>
            <a:pPr marL="0" indent="0">
              <a:buNone/>
            </a:pPr>
            <a:r>
              <a:rPr kumimoji="1" lang="en-US" altLang="zh-CN" sz="2000" u="none" kern="0" dirty="0"/>
              <a:t>(6)OpenFlow</a:t>
            </a:r>
            <a:r>
              <a:rPr kumimoji="1" lang="zh-CN" altLang="en-US" sz="2000" u="none" kern="0" dirty="0"/>
              <a:t>消息被转发至相应的交换机。</a:t>
            </a:r>
            <a:endParaRPr kumimoji="1" lang="en-US" altLang="zh-CN" sz="2000" u="none" kern="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54C486-E2AC-C941-BD93-6C2D5F51C31C}"/>
              </a:ext>
            </a:extLst>
          </p:cNvPr>
          <p:cNvSpPr/>
          <p:nvPr/>
        </p:nvSpPr>
        <p:spPr bwMode="auto">
          <a:xfrm>
            <a:off x="5007930" y="3311845"/>
            <a:ext cx="3456384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B56D9A-FD76-2D43-B45A-5D26AA9E6DFC}"/>
              </a:ext>
            </a:extLst>
          </p:cNvPr>
          <p:cNvSpPr/>
          <p:nvPr/>
        </p:nvSpPr>
        <p:spPr bwMode="auto">
          <a:xfrm>
            <a:off x="5135708" y="3429648"/>
            <a:ext cx="1440160" cy="6284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OpenFLow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协议插件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81C2B1-FED8-DA44-820C-0DB8FC8C982E}"/>
              </a:ext>
            </a:extLst>
          </p:cNvPr>
          <p:cNvSpPr/>
          <p:nvPr/>
        </p:nvSpPr>
        <p:spPr bwMode="auto">
          <a:xfrm>
            <a:off x="6800011" y="3429648"/>
            <a:ext cx="1440160" cy="6284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OpenFLowJ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3892B73-00AE-7542-893D-4C8326134B6A}"/>
              </a:ext>
            </a:extLst>
          </p:cNvPr>
          <p:cNvCxnSpPr/>
          <p:nvPr/>
        </p:nvCxnSpPr>
        <p:spPr bwMode="auto">
          <a:xfrm flipH="1">
            <a:off x="5007930" y="4058137"/>
            <a:ext cx="631834" cy="621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D6CA57A-DA20-684E-A446-79B9449FDBC7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5855788" y="4058137"/>
            <a:ext cx="8119" cy="621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DB69658-BEF6-5C4F-AEB3-D61016B7EE05}"/>
              </a:ext>
            </a:extLst>
          </p:cNvPr>
          <p:cNvCxnSpPr>
            <a:cxnSpLocks/>
          </p:cNvCxnSpPr>
          <p:nvPr/>
        </p:nvCxnSpPr>
        <p:spPr bwMode="auto">
          <a:xfrm>
            <a:off x="6207709" y="4058137"/>
            <a:ext cx="528413" cy="6938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左右箭头 14">
            <a:extLst>
              <a:ext uri="{FF2B5EF4-FFF2-40B4-BE49-F238E27FC236}">
                <a16:creationId xmlns:a16="http://schemas.microsoft.com/office/drawing/2014/main" id="{CED30DA8-EDA5-4C4A-93E5-98E8179D38A9}"/>
              </a:ext>
            </a:extLst>
          </p:cNvPr>
          <p:cNvSpPr/>
          <p:nvPr/>
        </p:nvSpPr>
        <p:spPr bwMode="auto">
          <a:xfrm>
            <a:off x="6523618" y="3654423"/>
            <a:ext cx="283443" cy="216025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A62029C-C42F-354D-9E6A-F30C3BCB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4670205"/>
            <a:ext cx="504056" cy="5040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FA96CA-B3B4-084B-9CC1-A924B06F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0" y="4670205"/>
            <a:ext cx="528413" cy="5284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25BBAC-B5E7-4541-B82E-2274B2E9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860" y="4630238"/>
            <a:ext cx="528413" cy="52841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94E5E7C-386F-324C-BB7A-4849C0961CB1}"/>
              </a:ext>
            </a:extLst>
          </p:cNvPr>
          <p:cNvSpPr/>
          <p:nvPr/>
        </p:nvSpPr>
        <p:spPr>
          <a:xfrm>
            <a:off x="4303169" y="5126801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kern="0" dirty="0"/>
              <a:t>交换机</a:t>
            </a:r>
            <a:r>
              <a:rPr kumimoji="1" lang="en-US" altLang="zh-CN" sz="1800" u="none" kern="0" dirty="0"/>
              <a:t>1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C3E6EE-364B-EC45-B611-AF0E38CB5B6F}"/>
              </a:ext>
            </a:extLst>
          </p:cNvPr>
          <p:cNvSpPr/>
          <p:nvPr/>
        </p:nvSpPr>
        <p:spPr>
          <a:xfrm>
            <a:off x="5357145" y="5126801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kern="0" dirty="0"/>
              <a:t>交换机</a:t>
            </a:r>
            <a:r>
              <a:rPr kumimoji="1" lang="en-US" altLang="zh-CN" sz="1800" u="none" kern="0" dirty="0"/>
              <a:t>2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DACA08-5E67-924F-8168-BC9AE59E3331}"/>
              </a:ext>
            </a:extLst>
          </p:cNvPr>
          <p:cNvSpPr/>
          <p:nvPr/>
        </p:nvSpPr>
        <p:spPr>
          <a:xfrm rot="21422277">
            <a:off x="6362548" y="5126801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kern="0" dirty="0"/>
              <a:t>交换机</a:t>
            </a:r>
            <a:r>
              <a:rPr kumimoji="1" lang="en-US" altLang="zh-CN" sz="1800" u="none" kern="0" dirty="0"/>
              <a:t>3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4C635B-4478-EE45-8A43-BABB6E71D3F6}"/>
              </a:ext>
            </a:extLst>
          </p:cNvPr>
          <p:cNvSpPr/>
          <p:nvPr/>
        </p:nvSpPr>
        <p:spPr>
          <a:xfrm rot="2308621">
            <a:off x="5246113" y="4125886"/>
            <a:ext cx="466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(1)</a:t>
            </a:r>
          </a:p>
          <a:p>
            <a:r>
              <a:rPr kumimoji="1" lang="en-US" altLang="zh-CN" u="none" kern="0" dirty="0"/>
              <a:t>(6)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69CBC0-274B-E04B-82F5-85D604D30454}"/>
              </a:ext>
            </a:extLst>
          </p:cNvPr>
          <p:cNvSpPr/>
          <p:nvPr/>
        </p:nvSpPr>
        <p:spPr>
          <a:xfrm>
            <a:off x="4303169" y="4145401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u="none" kern="0" dirty="0"/>
              <a:t>OpenFlow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7FC3AF8-E52B-7045-88FD-F2379A1CA78E}"/>
              </a:ext>
            </a:extLst>
          </p:cNvPr>
          <p:cNvSpPr/>
          <p:nvPr/>
        </p:nvSpPr>
        <p:spPr bwMode="auto">
          <a:xfrm>
            <a:off x="5007930" y="2386715"/>
            <a:ext cx="3456384" cy="415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6E09A6-0A7A-BD49-BCBB-5AB4B6AF8E65}"/>
              </a:ext>
            </a:extLst>
          </p:cNvPr>
          <p:cNvSpPr/>
          <p:nvPr/>
        </p:nvSpPr>
        <p:spPr>
          <a:xfrm>
            <a:off x="5744430" y="2413086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kern="0" dirty="0"/>
              <a:t>服务抽象层（</a:t>
            </a:r>
            <a:r>
              <a:rPr kumimoji="1" lang="en-US" altLang="zh-CN" sz="1800" u="none" kern="0" dirty="0"/>
              <a:t>SAL</a:t>
            </a:r>
            <a:r>
              <a:rPr kumimoji="1" lang="zh-CN" altLang="en-US" sz="1800" u="none" kern="0" dirty="0"/>
              <a:t>）</a:t>
            </a:r>
            <a:endParaRPr kumimoji="1" lang="en-US" altLang="zh-CN" sz="1800" u="none" kern="0" dirty="0"/>
          </a:p>
        </p:txBody>
      </p:sp>
      <p:sp>
        <p:nvSpPr>
          <p:cNvPr id="26" name="上下箭头 25">
            <a:extLst>
              <a:ext uri="{FF2B5EF4-FFF2-40B4-BE49-F238E27FC236}">
                <a16:creationId xmlns:a16="http://schemas.microsoft.com/office/drawing/2014/main" id="{C5E3868F-D75B-A64D-937E-880682C0DED1}"/>
              </a:ext>
            </a:extLst>
          </p:cNvPr>
          <p:cNvSpPr/>
          <p:nvPr/>
        </p:nvSpPr>
        <p:spPr bwMode="auto">
          <a:xfrm>
            <a:off x="6478965" y="2817071"/>
            <a:ext cx="321046" cy="488288"/>
          </a:xfrm>
          <a:prstGeom prst="upDownArrow">
            <a:avLst>
              <a:gd name="adj1" fmla="val 45294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99D4D79-2E87-1B4D-BA68-5A839F493722}"/>
              </a:ext>
            </a:extLst>
          </p:cNvPr>
          <p:cNvSpPr/>
          <p:nvPr/>
        </p:nvSpPr>
        <p:spPr>
          <a:xfrm>
            <a:off x="6798876" y="2745546"/>
            <a:ext cx="466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(2)</a:t>
            </a:r>
          </a:p>
          <a:p>
            <a:r>
              <a:rPr kumimoji="1" lang="en-US" altLang="zh-CN" u="none" kern="0" dirty="0"/>
              <a:t>(5)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673AF0-6874-5541-A5A4-CFD9A5016B90}"/>
              </a:ext>
            </a:extLst>
          </p:cNvPr>
          <p:cNvSpPr/>
          <p:nvPr/>
        </p:nvSpPr>
        <p:spPr>
          <a:xfrm>
            <a:off x="4267970" y="2790748"/>
            <a:ext cx="22060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u="none" kern="0" dirty="0" err="1"/>
              <a:t>IPluginOutDataPacketService</a:t>
            </a:r>
            <a:endParaRPr lang="zh-CN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8149EAA-792D-7640-9D4D-CFDA2EE66CA2}"/>
              </a:ext>
            </a:extLst>
          </p:cNvPr>
          <p:cNvSpPr/>
          <p:nvPr/>
        </p:nvSpPr>
        <p:spPr>
          <a:xfrm>
            <a:off x="4265862" y="3080583"/>
            <a:ext cx="2085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u="none" kern="0" dirty="0" err="1"/>
              <a:t>IPluginInDataPacketService</a:t>
            </a:r>
            <a:endParaRPr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C0AC86-E93F-DA49-B404-BEBDEA2E43EF}"/>
              </a:ext>
            </a:extLst>
          </p:cNvPr>
          <p:cNvSpPr/>
          <p:nvPr/>
        </p:nvSpPr>
        <p:spPr bwMode="auto">
          <a:xfrm>
            <a:off x="5039874" y="1495940"/>
            <a:ext cx="1535994" cy="415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A7F3D5-BE97-A549-9B1F-9BEAC4EB26E3}"/>
              </a:ext>
            </a:extLst>
          </p:cNvPr>
          <p:cNvSpPr/>
          <p:nvPr/>
        </p:nvSpPr>
        <p:spPr bwMode="auto">
          <a:xfrm>
            <a:off x="6876256" y="1484784"/>
            <a:ext cx="1535994" cy="415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4934D2D-8D5F-7C4E-AC4F-030A703AF2E1}"/>
              </a:ext>
            </a:extLst>
          </p:cNvPr>
          <p:cNvSpPr/>
          <p:nvPr/>
        </p:nvSpPr>
        <p:spPr>
          <a:xfrm>
            <a:off x="5302891" y="15221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800" u="none" kern="0" dirty="0"/>
              <a:t>APP</a:t>
            </a:r>
            <a:r>
              <a:rPr kumimoji="1" lang="zh-CN" altLang="en-US" sz="1800" u="none" kern="0" dirty="0"/>
              <a:t>处理</a:t>
            </a:r>
            <a:endParaRPr kumimoji="1" lang="en-US" altLang="zh-CN" sz="1800" u="none" kern="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2CC0D73-8DC7-7546-A8B7-B5908FBEB3EA}"/>
              </a:ext>
            </a:extLst>
          </p:cNvPr>
          <p:cNvSpPr/>
          <p:nvPr/>
        </p:nvSpPr>
        <p:spPr>
          <a:xfrm>
            <a:off x="6945462" y="1524818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kern="0" dirty="0"/>
              <a:t>层</a:t>
            </a:r>
            <a:r>
              <a:rPr kumimoji="1" lang="en-US" altLang="zh-CN" u="none" kern="0" dirty="0"/>
              <a:t>2</a:t>
            </a:r>
            <a:r>
              <a:rPr kumimoji="1" lang="zh-CN" altLang="en-US" u="none" kern="0" dirty="0"/>
              <a:t>学习处理</a:t>
            </a:r>
            <a:endParaRPr kumimoji="1" lang="en-US" altLang="zh-CN" sz="1800" u="none" kern="0" dirty="0"/>
          </a:p>
        </p:txBody>
      </p:sp>
      <p:sp>
        <p:nvSpPr>
          <p:cNvPr id="34" name="上下箭头 33">
            <a:extLst>
              <a:ext uri="{FF2B5EF4-FFF2-40B4-BE49-F238E27FC236}">
                <a16:creationId xmlns:a16="http://schemas.microsoft.com/office/drawing/2014/main" id="{A591AF58-DA23-8047-BC80-41B64FB23410}"/>
              </a:ext>
            </a:extLst>
          </p:cNvPr>
          <p:cNvSpPr/>
          <p:nvPr/>
        </p:nvSpPr>
        <p:spPr bwMode="auto">
          <a:xfrm>
            <a:off x="5773137" y="1907149"/>
            <a:ext cx="321046" cy="488288"/>
          </a:xfrm>
          <a:prstGeom prst="upDownArrow">
            <a:avLst>
              <a:gd name="adj1" fmla="val 45294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EBC5AE9-CA83-6D4E-B6EB-D436A20DD4B3}"/>
              </a:ext>
            </a:extLst>
          </p:cNvPr>
          <p:cNvSpPr/>
          <p:nvPr/>
        </p:nvSpPr>
        <p:spPr>
          <a:xfrm>
            <a:off x="4257469" y="1926696"/>
            <a:ext cx="14302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u="none" kern="0" dirty="0" err="1"/>
              <a:t>IListenDataPacket</a:t>
            </a:r>
            <a:endParaRPr lang="zh-CN" altLang="en-US" sz="12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FB9BDA0-1DA9-C241-81DD-1091F5CC7FB2}"/>
              </a:ext>
            </a:extLst>
          </p:cNvPr>
          <p:cNvSpPr/>
          <p:nvPr/>
        </p:nvSpPr>
        <p:spPr>
          <a:xfrm>
            <a:off x="5449742" y="199482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(3)</a:t>
            </a:r>
          </a:p>
        </p:txBody>
      </p:sp>
      <p:sp>
        <p:nvSpPr>
          <p:cNvPr id="37" name="上下箭头 36">
            <a:extLst>
              <a:ext uri="{FF2B5EF4-FFF2-40B4-BE49-F238E27FC236}">
                <a16:creationId xmlns:a16="http://schemas.microsoft.com/office/drawing/2014/main" id="{3154B03E-9764-7642-B2D4-6A08DC0F50A6}"/>
              </a:ext>
            </a:extLst>
          </p:cNvPr>
          <p:cNvSpPr/>
          <p:nvPr/>
        </p:nvSpPr>
        <p:spPr bwMode="auto">
          <a:xfrm>
            <a:off x="7330789" y="1911613"/>
            <a:ext cx="321046" cy="488288"/>
          </a:xfrm>
          <a:prstGeom prst="upDownArrow">
            <a:avLst>
              <a:gd name="adj1" fmla="val 45294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5BFDE05-033F-9446-8A3A-E4D6977302C7}"/>
              </a:ext>
            </a:extLst>
          </p:cNvPr>
          <p:cNvSpPr/>
          <p:nvPr/>
        </p:nvSpPr>
        <p:spPr>
          <a:xfrm>
            <a:off x="7583668" y="1894072"/>
            <a:ext cx="14302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u="none" kern="0" dirty="0" err="1"/>
              <a:t>IListenDataPacket</a:t>
            </a:r>
            <a:endParaRPr lang="zh-CN" altLang="en-US" sz="1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6BA744A-217C-6648-9E4A-1C01B8A3CFC2}"/>
              </a:ext>
            </a:extLst>
          </p:cNvPr>
          <p:cNvSpPr/>
          <p:nvPr/>
        </p:nvSpPr>
        <p:spPr>
          <a:xfrm>
            <a:off x="7566456" y="2158151"/>
            <a:ext cx="1532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u="none" kern="0" dirty="0" err="1"/>
              <a:t>IDataPacketService</a:t>
            </a:r>
            <a:endParaRPr lang="zh-CN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0C46FE1-4882-8445-86FF-75E2CC893FAB}"/>
              </a:ext>
            </a:extLst>
          </p:cNvPr>
          <p:cNvSpPr/>
          <p:nvPr/>
        </p:nvSpPr>
        <p:spPr>
          <a:xfrm>
            <a:off x="6942697" y="1817087"/>
            <a:ext cx="466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(3)</a:t>
            </a:r>
          </a:p>
          <a:p>
            <a:r>
              <a:rPr kumimoji="1" lang="en-US" altLang="zh-CN" u="none" kern="0" dirty="0"/>
              <a:t>(4)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1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2938DF83-59AC-1240-9432-1E0CA9553630}"/>
              </a:ext>
            </a:extLst>
          </p:cNvPr>
          <p:cNvSpPr/>
          <p:nvPr/>
        </p:nvSpPr>
        <p:spPr>
          <a:xfrm>
            <a:off x="404816" y="2840039"/>
            <a:ext cx="4894291" cy="121797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sp>
        <p:nvSpPr>
          <p:cNvPr id="76802" name="TextBox 30">
            <a:extLst>
              <a:ext uri="{FF2B5EF4-FFF2-40B4-BE49-F238E27FC236}">
                <a16:creationId xmlns:a16="http://schemas.microsoft.com/office/drawing/2014/main" id="{0B6AD092-C15D-C342-84FE-B4E29BD08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3" y="1301749"/>
            <a:ext cx="9159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u="none" dirty="0">
                <a:cs typeface="Arial" panose="020B0604020202020204" pitchFamily="34" charset="0"/>
              </a:rPr>
              <a:t>网络控制应用</a:t>
            </a:r>
            <a:endParaRPr lang="en-US" altLang="zh-CN" sz="1400" u="none" dirty="0">
              <a:cs typeface="Arial" panose="020B0604020202020204" pitchFamily="34" charset="0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2253AC-A807-7447-8E86-848ABC054E91}"/>
              </a:ext>
            </a:extLst>
          </p:cNvPr>
          <p:cNvSpPr/>
          <p:nvPr/>
        </p:nvSpPr>
        <p:spPr>
          <a:xfrm rot="5400000">
            <a:off x="2176464" y="841376"/>
            <a:ext cx="631825" cy="14414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8A7523-646A-4E42-8D42-BCBE35499A91}"/>
              </a:ext>
            </a:extLst>
          </p:cNvPr>
          <p:cNvSpPr txBox="1"/>
          <p:nvPr/>
        </p:nvSpPr>
        <p:spPr>
          <a:xfrm>
            <a:off x="3259141" y="1101725"/>
            <a:ext cx="7425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u="none" dirty="0">
                <a:solidFill>
                  <a:schemeClr val="accent1">
                    <a:lumMod val="75000"/>
                  </a:schemeClr>
                </a:solidFill>
              </a:rPr>
              <a:t>…  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AAA1F85-7463-0445-A8FB-F8F78D9D1E37}"/>
              </a:ext>
            </a:extLst>
          </p:cNvPr>
          <p:cNvSpPr/>
          <p:nvPr/>
        </p:nvSpPr>
        <p:spPr>
          <a:xfrm>
            <a:off x="404813" y="2058989"/>
            <a:ext cx="4811712" cy="6651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grpSp>
        <p:nvGrpSpPr>
          <p:cNvPr id="76806" name="Group 223">
            <a:extLst>
              <a:ext uri="{FF2B5EF4-FFF2-40B4-BE49-F238E27FC236}">
                <a16:creationId xmlns:a16="http://schemas.microsoft.com/office/drawing/2014/main" id="{3BEF9FA4-958B-4E47-84AE-1C2596F0AFFF}"/>
              </a:ext>
            </a:extLst>
          </p:cNvPr>
          <p:cNvGrpSpPr>
            <a:grpSpLocks/>
          </p:cNvGrpSpPr>
          <p:nvPr/>
        </p:nvGrpSpPr>
        <p:grpSpPr bwMode="auto">
          <a:xfrm>
            <a:off x="666752" y="2244727"/>
            <a:ext cx="1503363" cy="374651"/>
            <a:chOff x="2793562" y="3559145"/>
            <a:chExt cx="1607438" cy="375164"/>
          </a:xfrm>
        </p:grpSpPr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109EAE48-5A22-C441-883D-FC97525F4AA2}"/>
                </a:ext>
              </a:extLst>
            </p:cNvPr>
            <p:cNvSpPr/>
            <p:nvPr/>
          </p:nvSpPr>
          <p:spPr>
            <a:xfrm>
              <a:off x="2793562" y="3559145"/>
              <a:ext cx="1458067" cy="375164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29" name="TextBox 225">
              <a:extLst>
                <a:ext uri="{FF2B5EF4-FFF2-40B4-BE49-F238E27FC236}">
                  <a16:creationId xmlns:a16="http://schemas.microsoft.com/office/drawing/2014/main" id="{CE4F70B6-04C8-C74F-AFA6-7874C0C0B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0280" y="3583293"/>
              <a:ext cx="1560720" cy="30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en-US" altLang="zh-CN" sz="1400" u="none">
                  <a:solidFill>
                    <a:schemeClr val="bg1"/>
                  </a:solidFill>
                  <a:cs typeface="Arial" panose="020B0604020202020204" pitchFamily="34" charset="0"/>
                </a:rPr>
                <a:t>REST    API</a:t>
              </a:r>
            </a:p>
          </p:txBody>
        </p:sp>
      </p:grp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10172544-0DF8-F646-885C-872282227472}"/>
              </a:ext>
            </a:extLst>
          </p:cNvPr>
          <p:cNvSpPr/>
          <p:nvPr/>
        </p:nvSpPr>
        <p:spPr>
          <a:xfrm>
            <a:off x="406227" y="4350115"/>
            <a:ext cx="5005388" cy="8794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>
            <a:noFill/>
            <a:tailEnd type="arrow"/>
          </a:ln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cxnSp>
        <p:nvCxnSpPr>
          <p:cNvPr id="76808" name="Straight Connector 103">
            <a:extLst>
              <a:ext uri="{FF2B5EF4-FFF2-40B4-BE49-F238E27FC236}">
                <a16:creationId xmlns:a16="http://schemas.microsoft.com/office/drawing/2014/main" id="{70135748-E217-F545-B875-3E75AF7BF6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8467" y="4173902"/>
            <a:ext cx="4894291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09" name="Straight Connector 212">
            <a:extLst>
              <a:ext uri="{FF2B5EF4-FFF2-40B4-BE49-F238E27FC236}">
                <a16:creationId xmlns:a16="http://schemas.microsoft.com/office/drawing/2014/main" id="{E429E7C4-C24D-5F4F-A002-E507DF2B9D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4813" y="2001839"/>
            <a:ext cx="481171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1C402618-1832-024E-8A09-45FA124BE423}"/>
              </a:ext>
            </a:extLst>
          </p:cNvPr>
          <p:cNvSpPr/>
          <p:nvPr/>
        </p:nvSpPr>
        <p:spPr>
          <a:xfrm rot="5400000">
            <a:off x="4129089" y="976314"/>
            <a:ext cx="630239" cy="11795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tailEnd type="arrow"/>
          </a:ln>
          <a:effectLst>
            <a:outerShdw blurRad="50800" dist="38100" dir="2700000" algn="tl" rotWithShape="0">
              <a:schemeClr val="accent1">
                <a:lumMod val="75000"/>
                <a:alpha val="43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en-US" sz="1600" u="none">
              <a:latin typeface="Arial" charset="0"/>
            </a:endParaRPr>
          </a:p>
        </p:txBody>
      </p:sp>
      <p:sp>
        <p:nvSpPr>
          <p:cNvPr id="76811" name="TextBox 218">
            <a:extLst>
              <a:ext uri="{FF2B5EF4-FFF2-40B4-BE49-F238E27FC236}">
                <a16:creationId xmlns:a16="http://schemas.microsoft.com/office/drawing/2014/main" id="{D135B58B-9E07-FD48-BBD4-645F12F45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4448" y="3504598"/>
            <a:ext cx="137944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400" u="none" dirty="0">
                <a:cs typeface="Arial" panose="020B0604020202020204" pitchFamily="34" charset="0"/>
              </a:rPr>
              <a:t>ONOS</a:t>
            </a:r>
          </a:p>
          <a:p>
            <a:pPr algn="ctr">
              <a:lnSpc>
                <a:spcPct val="90000"/>
              </a:lnSpc>
            </a:pPr>
            <a:r>
              <a:rPr lang="zh-CN" altLang="en-US" sz="1400" u="none" dirty="0">
                <a:cs typeface="Arial" panose="020B0604020202020204" pitchFamily="34" charset="0"/>
              </a:rPr>
              <a:t>分布式内核</a:t>
            </a:r>
            <a:endParaRPr lang="en-US" altLang="zh-CN" sz="1400" u="none" dirty="0">
              <a:cs typeface="Arial" panose="020B0604020202020204" pitchFamily="34" charset="0"/>
            </a:endParaRPr>
          </a:p>
        </p:txBody>
      </p:sp>
      <p:sp>
        <p:nvSpPr>
          <p:cNvPr id="76812" name="TextBox 180">
            <a:extLst>
              <a:ext uri="{FF2B5EF4-FFF2-40B4-BE49-F238E27FC236}">
                <a16:creationId xmlns:a16="http://schemas.microsoft.com/office/drawing/2014/main" id="{A2E3D58A-2D5C-1349-AD70-C9678ED11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313" y="4646736"/>
            <a:ext cx="1609725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400" u="none" dirty="0">
                <a:cs typeface="Arial" panose="020B0604020202020204" pitchFamily="34" charset="0"/>
              </a:rPr>
              <a:t>南桥抽象协议</a:t>
            </a:r>
            <a:endParaRPr lang="en-US" altLang="zh-CN" sz="1400" u="none" dirty="0">
              <a:cs typeface="Arial" panose="020B0604020202020204" pitchFamily="34" charset="0"/>
            </a:endParaRPr>
          </a:p>
        </p:txBody>
      </p:sp>
      <p:grpSp>
        <p:nvGrpSpPr>
          <p:cNvPr id="76813" name="Group 1">
            <a:extLst>
              <a:ext uri="{FF2B5EF4-FFF2-40B4-BE49-F238E27FC236}">
                <a16:creationId xmlns:a16="http://schemas.microsoft.com/office/drawing/2014/main" id="{EA182E29-B373-054C-9A6C-CC7386789193}"/>
              </a:ext>
            </a:extLst>
          </p:cNvPr>
          <p:cNvGrpSpPr>
            <a:grpSpLocks/>
          </p:cNvGrpSpPr>
          <p:nvPr/>
        </p:nvGrpSpPr>
        <p:grpSpPr bwMode="auto">
          <a:xfrm>
            <a:off x="536404" y="4812074"/>
            <a:ext cx="1084263" cy="322262"/>
            <a:chOff x="1929852" y="4542126"/>
            <a:chExt cx="1083337" cy="322659"/>
          </a:xfrm>
        </p:grpSpPr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B9D01A56-0D78-7845-90C7-AA2C5476616D}"/>
                </a:ext>
              </a:extLst>
            </p:cNvPr>
            <p:cNvSpPr/>
            <p:nvPr/>
          </p:nvSpPr>
          <p:spPr>
            <a:xfrm>
              <a:off x="1950472" y="4567557"/>
              <a:ext cx="1062717" cy="297228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27" name="TextBox 7">
              <a:extLst>
                <a:ext uri="{FF2B5EF4-FFF2-40B4-BE49-F238E27FC236}">
                  <a16:creationId xmlns:a16="http://schemas.microsoft.com/office/drawing/2014/main" id="{6A098FDA-8348-C749-852B-9FCD8DC20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852" y="4542126"/>
              <a:ext cx="999741" cy="3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>
                  <a:solidFill>
                    <a:schemeClr val="bg1"/>
                  </a:solidFill>
                  <a:cs typeface="Arial" panose="020B0604020202020204" pitchFamily="34" charset="0"/>
                </a:rPr>
                <a:t>OpenFlow</a:t>
              </a:r>
            </a:p>
          </p:txBody>
        </p:sp>
      </p:grpSp>
      <p:grpSp>
        <p:nvGrpSpPr>
          <p:cNvPr id="76814" name="Group 6">
            <a:extLst>
              <a:ext uri="{FF2B5EF4-FFF2-40B4-BE49-F238E27FC236}">
                <a16:creationId xmlns:a16="http://schemas.microsoft.com/office/drawing/2014/main" id="{E52E3F5A-99FF-FA48-83FE-F137F1E59708}"/>
              </a:ext>
            </a:extLst>
          </p:cNvPr>
          <p:cNvGrpSpPr>
            <a:grpSpLocks/>
          </p:cNvGrpSpPr>
          <p:nvPr/>
        </p:nvGrpSpPr>
        <p:grpSpPr bwMode="auto">
          <a:xfrm>
            <a:off x="1749252" y="4813666"/>
            <a:ext cx="1062038" cy="328614"/>
            <a:chOff x="2774641" y="4248836"/>
            <a:chExt cx="1062275" cy="329017"/>
          </a:xfrm>
        </p:grpSpPr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8D288144-BABC-9C48-808E-1CA6A3B427AF}"/>
                </a:ext>
              </a:extLst>
            </p:cNvPr>
            <p:cNvSpPr/>
            <p:nvPr/>
          </p:nvSpPr>
          <p:spPr>
            <a:xfrm>
              <a:off x="2774641" y="4279036"/>
              <a:ext cx="1062275" cy="298817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25" name="TextBox 220">
              <a:extLst>
                <a:ext uri="{FF2B5EF4-FFF2-40B4-BE49-F238E27FC236}">
                  <a16:creationId xmlns:a16="http://schemas.microsoft.com/office/drawing/2014/main" id="{7A451B98-FFF7-EA40-B5BB-8828A5D7B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106" y="4248836"/>
              <a:ext cx="802002" cy="308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 dirty="0" err="1">
                  <a:solidFill>
                    <a:schemeClr val="bg1"/>
                  </a:solidFill>
                  <a:cs typeface="Arial" panose="020B0604020202020204" pitchFamily="34" charset="0"/>
                </a:rPr>
                <a:t>Netconf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6815" name="Group 11">
            <a:extLst>
              <a:ext uri="{FF2B5EF4-FFF2-40B4-BE49-F238E27FC236}">
                <a16:creationId xmlns:a16="http://schemas.microsoft.com/office/drawing/2014/main" id="{0529DD62-DD27-1B48-8943-01B437621E7A}"/>
              </a:ext>
            </a:extLst>
          </p:cNvPr>
          <p:cNvGrpSpPr>
            <a:grpSpLocks/>
          </p:cNvGrpSpPr>
          <p:nvPr/>
        </p:nvGrpSpPr>
        <p:grpSpPr bwMode="auto">
          <a:xfrm>
            <a:off x="3001791" y="4826367"/>
            <a:ext cx="858838" cy="328614"/>
            <a:chOff x="4304185" y="4617263"/>
            <a:chExt cx="858974" cy="329400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CCC0DA2E-79C6-7846-9A08-4F434AC3AADA}"/>
                </a:ext>
              </a:extLst>
            </p:cNvPr>
            <p:cNvSpPr/>
            <p:nvPr/>
          </p:nvSpPr>
          <p:spPr>
            <a:xfrm>
              <a:off x="4304185" y="4647498"/>
              <a:ext cx="858974" cy="299165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23" name="TextBox 264">
              <a:extLst>
                <a:ext uri="{FF2B5EF4-FFF2-40B4-BE49-F238E27FC236}">
                  <a16:creationId xmlns:a16="http://schemas.microsoft.com/office/drawing/2014/main" id="{786C9D91-AA12-7C4D-8DDF-B324547B7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7335" y="4617263"/>
              <a:ext cx="814776" cy="30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u="none">
                  <a:solidFill>
                    <a:schemeClr val="bg1"/>
                  </a:solidFill>
                  <a:cs typeface="Arial" panose="020B0604020202020204" pitchFamily="34" charset="0"/>
                </a:rPr>
                <a:t>OVSDB</a:t>
              </a:r>
            </a:p>
          </p:txBody>
        </p:sp>
      </p:grpSp>
      <p:grpSp>
        <p:nvGrpSpPr>
          <p:cNvPr id="76816" name="Group 226">
            <a:extLst>
              <a:ext uri="{FF2B5EF4-FFF2-40B4-BE49-F238E27FC236}">
                <a16:creationId xmlns:a16="http://schemas.microsoft.com/office/drawing/2014/main" id="{51841FA1-6F2C-8544-A686-BB7A93FE1D5C}"/>
              </a:ext>
            </a:extLst>
          </p:cNvPr>
          <p:cNvGrpSpPr>
            <a:grpSpLocks/>
          </p:cNvGrpSpPr>
          <p:nvPr/>
        </p:nvGrpSpPr>
        <p:grpSpPr bwMode="auto">
          <a:xfrm>
            <a:off x="563391" y="4395194"/>
            <a:ext cx="761999" cy="331150"/>
            <a:chOff x="1951965" y="4533227"/>
            <a:chExt cx="1061440" cy="331558"/>
          </a:xfrm>
        </p:grpSpPr>
        <p:sp>
          <p:nvSpPr>
            <p:cNvPr id="228" name="Rounded Rectangle 227">
              <a:extLst>
                <a:ext uri="{FF2B5EF4-FFF2-40B4-BE49-F238E27FC236}">
                  <a16:creationId xmlns:a16="http://schemas.microsoft.com/office/drawing/2014/main" id="{114D9791-41F7-1447-81D9-97E752B34D5C}"/>
                </a:ext>
              </a:extLst>
            </p:cNvPr>
            <p:cNvSpPr/>
            <p:nvPr/>
          </p:nvSpPr>
          <p:spPr>
            <a:xfrm>
              <a:off x="1951965" y="4567557"/>
              <a:ext cx="1061440" cy="297228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21" name="TextBox 228">
              <a:extLst>
                <a:ext uri="{FF2B5EF4-FFF2-40B4-BE49-F238E27FC236}">
                  <a16:creationId xmlns:a16="http://schemas.microsoft.com/office/drawing/2014/main" id="{0B7B4481-EA6D-7C42-B559-308B60C94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149" y="4533227"/>
              <a:ext cx="757411" cy="3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设备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6817" name="Group 229">
            <a:extLst>
              <a:ext uri="{FF2B5EF4-FFF2-40B4-BE49-F238E27FC236}">
                <a16:creationId xmlns:a16="http://schemas.microsoft.com/office/drawing/2014/main" id="{B1FFEA33-70CC-C04E-9D49-B0F4C38318AA}"/>
              </a:ext>
            </a:extLst>
          </p:cNvPr>
          <p:cNvGrpSpPr>
            <a:grpSpLocks/>
          </p:cNvGrpSpPr>
          <p:nvPr/>
        </p:nvGrpSpPr>
        <p:grpSpPr bwMode="auto">
          <a:xfrm>
            <a:off x="1377783" y="4400919"/>
            <a:ext cx="578134" cy="327025"/>
            <a:chOff x="1951130" y="4538598"/>
            <a:chExt cx="1068667" cy="325898"/>
          </a:xfrm>
        </p:grpSpPr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81515539-7962-7647-A189-83B87D2AE4D2}"/>
                </a:ext>
              </a:extLst>
            </p:cNvPr>
            <p:cNvSpPr/>
            <p:nvPr/>
          </p:nvSpPr>
          <p:spPr>
            <a:xfrm>
              <a:off x="1951130" y="4567075"/>
              <a:ext cx="1062275" cy="297421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19" name="TextBox 231">
              <a:extLst>
                <a:ext uri="{FF2B5EF4-FFF2-40B4-BE49-F238E27FC236}">
                  <a16:creationId xmlns:a16="http://schemas.microsoft.com/office/drawing/2014/main" id="{87F421FD-98A0-F14D-A050-E9B5CFF724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708" y="4538598"/>
              <a:ext cx="1005089" cy="306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链路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6818" name="Group 232">
            <a:extLst>
              <a:ext uri="{FF2B5EF4-FFF2-40B4-BE49-F238E27FC236}">
                <a16:creationId xmlns:a16="http://schemas.microsoft.com/office/drawing/2014/main" id="{8D965173-401D-F748-A955-FE05F22AD73D}"/>
              </a:ext>
            </a:extLst>
          </p:cNvPr>
          <p:cNvGrpSpPr>
            <a:grpSpLocks/>
          </p:cNvGrpSpPr>
          <p:nvPr/>
        </p:nvGrpSpPr>
        <p:grpSpPr bwMode="auto">
          <a:xfrm>
            <a:off x="1987380" y="4402499"/>
            <a:ext cx="560388" cy="322262"/>
            <a:chOff x="1921370" y="4542126"/>
            <a:chExt cx="1092035" cy="322659"/>
          </a:xfrm>
        </p:grpSpPr>
        <p:sp>
          <p:nvSpPr>
            <p:cNvPr id="234" name="Rounded Rectangle 233">
              <a:extLst>
                <a:ext uri="{FF2B5EF4-FFF2-40B4-BE49-F238E27FC236}">
                  <a16:creationId xmlns:a16="http://schemas.microsoft.com/office/drawing/2014/main" id="{F9F47D2B-5DED-674A-AB71-3E7583CEE25A}"/>
                </a:ext>
              </a:extLst>
            </p:cNvPr>
            <p:cNvSpPr/>
            <p:nvPr/>
          </p:nvSpPr>
          <p:spPr>
            <a:xfrm>
              <a:off x="1952306" y="4567557"/>
              <a:ext cx="1061099" cy="297228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17" name="TextBox 234">
              <a:extLst>
                <a:ext uri="{FF2B5EF4-FFF2-40B4-BE49-F238E27FC236}">
                  <a16:creationId xmlns:a16="http://schemas.microsoft.com/office/drawing/2014/main" id="{13567B45-1CE9-DA4F-B136-1B3CACE7A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1370" y="4542126"/>
              <a:ext cx="1059591" cy="3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主机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6819" name="Group 235">
            <a:extLst>
              <a:ext uri="{FF2B5EF4-FFF2-40B4-BE49-F238E27FC236}">
                <a16:creationId xmlns:a16="http://schemas.microsoft.com/office/drawing/2014/main" id="{DBD6AF79-D829-2542-8FC6-9A8A93558FFD}"/>
              </a:ext>
            </a:extLst>
          </p:cNvPr>
          <p:cNvGrpSpPr>
            <a:grpSpLocks/>
          </p:cNvGrpSpPr>
          <p:nvPr/>
        </p:nvGrpSpPr>
        <p:grpSpPr bwMode="auto">
          <a:xfrm>
            <a:off x="2601741" y="4393358"/>
            <a:ext cx="525462" cy="331407"/>
            <a:chOff x="1949660" y="4532970"/>
            <a:chExt cx="1063745" cy="331815"/>
          </a:xfrm>
        </p:grpSpPr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E99FC0A5-1DBC-AB4B-A57F-B2090553073A}"/>
                </a:ext>
              </a:extLst>
            </p:cNvPr>
            <p:cNvSpPr/>
            <p:nvPr/>
          </p:nvSpPr>
          <p:spPr>
            <a:xfrm>
              <a:off x="1949660" y="4567557"/>
              <a:ext cx="1063745" cy="297228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15" name="TextBox 237">
              <a:extLst>
                <a:ext uri="{FF2B5EF4-FFF2-40B4-BE49-F238E27FC236}">
                  <a16:creationId xmlns:a16="http://schemas.microsoft.com/office/drawing/2014/main" id="{81884DFF-47E2-8849-9104-ED3399FC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094" y="4532970"/>
              <a:ext cx="737291" cy="30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流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6820" name="Group 238">
            <a:extLst>
              <a:ext uri="{FF2B5EF4-FFF2-40B4-BE49-F238E27FC236}">
                <a16:creationId xmlns:a16="http://schemas.microsoft.com/office/drawing/2014/main" id="{FC4DA013-25B0-A94B-9082-4FE17894BA3D}"/>
              </a:ext>
            </a:extLst>
          </p:cNvPr>
          <p:cNvGrpSpPr>
            <a:grpSpLocks/>
          </p:cNvGrpSpPr>
          <p:nvPr/>
        </p:nvGrpSpPr>
        <p:grpSpPr bwMode="auto">
          <a:xfrm>
            <a:off x="3174828" y="4413715"/>
            <a:ext cx="738188" cy="315810"/>
            <a:chOff x="1951305" y="4550185"/>
            <a:chExt cx="1062100" cy="314949"/>
          </a:xfrm>
        </p:grpSpPr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40306179-3D1C-B64D-BF1B-1A0317E0BE8E}"/>
                </a:ext>
              </a:extLst>
            </p:cNvPr>
            <p:cNvSpPr/>
            <p:nvPr/>
          </p:nvSpPr>
          <p:spPr>
            <a:xfrm>
              <a:off x="1951305" y="4567498"/>
              <a:ext cx="1062100" cy="297636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CCFFCC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13" name="TextBox 240">
              <a:extLst>
                <a:ext uri="{FF2B5EF4-FFF2-40B4-BE49-F238E27FC236}">
                  <a16:creationId xmlns:a16="http://schemas.microsoft.com/office/drawing/2014/main" id="{015DEFFC-6550-AD41-A2D4-C63911387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407" y="4550185"/>
              <a:ext cx="782328" cy="30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报文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6821" name="TextBox 242">
            <a:extLst>
              <a:ext uri="{FF2B5EF4-FFF2-40B4-BE49-F238E27FC236}">
                <a16:creationId xmlns:a16="http://schemas.microsoft.com/office/drawing/2014/main" id="{EFE88758-9EDC-CF42-A4A9-9407EE66E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6" y="2258084"/>
            <a:ext cx="161131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1400" u="none" dirty="0">
                <a:cs typeface="Arial" panose="020B0604020202020204" pitchFamily="34" charset="0"/>
              </a:rPr>
              <a:t>北桥抽象协议</a:t>
            </a:r>
            <a:endParaRPr lang="en-US" altLang="zh-CN" sz="1400" u="none" dirty="0">
              <a:cs typeface="Arial" panose="020B0604020202020204" pitchFamily="34" charset="0"/>
            </a:endParaRPr>
          </a:p>
        </p:txBody>
      </p:sp>
      <p:grpSp>
        <p:nvGrpSpPr>
          <p:cNvPr id="76822" name="Group 244">
            <a:extLst>
              <a:ext uri="{FF2B5EF4-FFF2-40B4-BE49-F238E27FC236}">
                <a16:creationId xmlns:a16="http://schemas.microsoft.com/office/drawing/2014/main" id="{D335936A-4814-1A48-B26E-A91B7DC57D55}"/>
              </a:ext>
            </a:extLst>
          </p:cNvPr>
          <p:cNvGrpSpPr>
            <a:grpSpLocks/>
          </p:cNvGrpSpPr>
          <p:nvPr/>
        </p:nvGrpSpPr>
        <p:grpSpPr bwMode="auto">
          <a:xfrm>
            <a:off x="2270127" y="2244721"/>
            <a:ext cx="1363663" cy="374650"/>
            <a:chOff x="2793562" y="3559145"/>
            <a:chExt cx="1457313" cy="375164"/>
          </a:xfrm>
        </p:grpSpPr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E6F211B1-034D-E341-A66F-0D9C7617BE30}"/>
                </a:ext>
              </a:extLst>
            </p:cNvPr>
            <p:cNvSpPr/>
            <p:nvPr/>
          </p:nvSpPr>
          <p:spPr>
            <a:xfrm>
              <a:off x="2793562" y="3559145"/>
              <a:ext cx="1457313" cy="375164"/>
            </a:xfrm>
            <a:prstGeom prst="roundRect">
              <a:avLst/>
            </a:prstGeom>
            <a:solidFill>
              <a:srgbClr val="008000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400" u="none">
                <a:latin typeface="Arial"/>
                <a:cs typeface="Arial"/>
              </a:endParaRPr>
            </a:p>
          </p:txBody>
        </p:sp>
        <p:sp>
          <p:nvSpPr>
            <p:cNvPr id="76911" name="TextBox 246">
              <a:extLst>
                <a:ext uri="{FF2B5EF4-FFF2-40B4-BE49-F238E27FC236}">
                  <a16:creationId xmlns:a16="http://schemas.microsoft.com/office/drawing/2014/main" id="{1A10D1F7-9153-AE44-9CCB-DA5DDAA08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5360" y="3583293"/>
              <a:ext cx="895069" cy="30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1800"/>
                </a:lnSpc>
              </a:pPr>
              <a:r>
                <a:rPr lang="zh-CN" altLang="en-US" sz="1400" u="none" dirty="0">
                  <a:solidFill>
                    <a:schemeClr val="bg1"/>
                  </a:solidFill>
                  <a:cs typeface="Arial" panose="020B0604020202020204" pitchFamily="34" charset="0"/>
                </a:rPr>
                <a:t>意图</a:t>
              </a:r>
              <a:endParaRPr lang="en-US" altLang="zh-CN" sz="1400" u="none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6823" name="Group 247">
            <a:extLst>
              <a:ext uri="{FF2B5EF4-FFF2-40B4-BE49-F238E27FC236}">
                <a16:creationId xmlns:a16="http://schemas.microsoft.com/office/drawing/2014/main" id="{69FAFFA7-1FC2-E54A-B84F-E1B3D837F578}"/>
              </a:ext>
            </a:extLst>
          </p:cNvPr>
          <p:cNvGrpSpPr>
            <a:grpSpLocks/>
          </p:cNvGrpSpPr>
          <p:nvPr/>
        </p:nvGrpSpPr>
        <p:grpSpPr bwMode="auto">
          <a:xfrm>
            <a:off x="2917825" y="3578225"/>
            <a:ext cx="906171" cy="363061"/>
            <a:chOff x="3129036" y="457817"/>
            <a:chExt cx="1433436" cy="459826"/>
          </a:xfrm>
        </p:grpSpPr>
        <p:sp>
          <p:nvSpPr>
            <p:cNvPr id="249" name="Rounded Rectangle 248">
              <a:extLst>
                <a:ext uri="{FF2B5EF4-FFF2-40B4-BE49-F238E27FC236}">
                  <a16:creationId xmlns:a16="http://schemas.microsoft.com/office/drawing/2014/main" id="{7301FC37-0764-0E41-82D0-CD99B57ECA99}"/>
                </a:ext>
              </a:extLst>
            </p:cNvPr>
            <p:cNvSpPr/>
            <p:nvPr/>
          </p:nvSpPr>
          <p:spPr>
            <a:xfrm>
              <a:off x="3129036" y="457817"/>
              <a:ext cx="143343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909" name="TextBox 249">
              <a:extLst>
                <a:ext uri="{FF2B5EF4-FFF2-40B4-BE49-F238E27FC236}">
                  <a16:creationId xmlns:a16="http://schemas.microsoft.com/office/drawing/2014/main" id="{35510574-26A5-D94F-8D8C-81E6053E8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004" y="541672"/>
              <a:ext cx="875169" cy="298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统计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24" name="Group 250">
            <a:extLst>
              <a:ext uri="{FF2B5EF4-FFF2-40B4-BE49-F238E27FC236}">
                <a16:creationId xmlns:a16="http://schemas.microsoft.com/office/drawing/2014/main" id="{F9E6A287-7870-224B-A1C7-9384495BC7BB}"/>
              </a:ext>
            </a:extLst>
          </p:cNvPr>
          <p:cNvGrpSpPr>
            <a:grpSpLocks/>
          </p:cNvGrpSpPr>
          <p:nvPr/>
        </p:nvGrpSpPr>
        <p:grpSpPr bwMode="auto">
          <a:xfrm>
            <a:off x="636589" y="3563940"/>
            <a:ext cx="906169" cy="364317"/>
            <a:chOff x="3128876" y="457817"/>
            <a:chExt cx="1432326" cy="459826"/>
          </a:xfrm>
        </p:grpSpPr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3A8E80EE-3975-9E42-A345-C8293E093357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907" name="TextBox 254">
              <a:extLst>
                <a:ext uri="{FF2B5EF4-FFF2-40B4-BE49-F238E27FC236}">
                  <a16:creationId xmlns:a16="http://schemas.microsoft.com/office/drawing/2014/main" id="{916E27DA-67B8-9245-AB57-AC1646367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343" y="541672"/>
              <a:ext cx="874493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设备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25" name="Group 258">
            <a:extLst>
              <a:ext uri="{FF2B5EF4-FFF2-40B4-BE49-F238E27FC236}">
                <a16:creationId xmlns:a16="http://schemas.microsoft.com/office/drawing/2014/main" id="{824EE083-D79E-F648-A590-94975FBCD25B}"/>
              </a:ext>
            </a:extLst>
          </p:cNvPr>
          <p:cNvGrpSpPr>
            <a:grpSpLocks/>
          </p:cNvGrpSpPr>
          <p:nvPr/>
        </p:nvGrpSpPr>
        <p:grpSpPr bwMode="auto">
          <a:xfrm>
            <a:off x="649289" y="3003552"/>
            <a:ext cx="904556" cy="364317"/>
            <a:chOff x="3128876" y="457817"/>
            <a:chExt cx="1432326" cy="459826"/>
          </a:xfrm>
        </p:grpSpPr>
        <p:sp>
          <p:nvSpPr>
            <p:cNvPr id="260" name="Rounded Rectangle 259">
              <a:extLst>
                <a:ext uri="{FF2B5EF4-FFF2-40B4-BE49-F238E27FC236}">
                  <a16:creationId xmlns:a16="http://schemas.microsoft.com/office/drawing/2014/main" id="{BC9B0A61-3BE6-F346-A421-055B9596839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905" name="TextBox 260">
              <a:extLst>
                <a:ext uri="{FF2B5EF4-FFF2-40B4-BE49-F238E27FC236}">
                  <a16:creationId xmlns:a16="http://schemas.microsoft.com/office/drawing/2014/main" id="{327D5304-DEE1-D641-86D4-5009F3E83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561" y="541672"/>
              <a:ext cx="876053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主机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26" name="Group 265">
            <a:extLst>
              <a:ext uri="{FF2B5EF4-FFF2-40B4-BE49-F238E27FC236}">
                <a16:creationId xmlns:a16="http://schemas.microsoft.com/office/drawing/2014/main" id="{E916F2F5-39D9-7745-B73C-D5393671E7B9}"/>
              </a:ext>
            </a:extLst>
          </p:cNvPr>
          <p:cNvGrpSpPr>
            <a:grpSpLocks/>
          </p:cNvGrpSpPr>
          <p:nvPr/>
        </p:nvGrpSpPr>
        <p:grpSpPr bwMode="auto">
          <a:xfrm>
            <a:off x="1778000" y="3563940"/>
            <a:ext cx="906171" cy="364317"/>
            <a:chOff x="3128876" y="457817"/>
            <a:chExt cx="1432326" cy="459826"/>
          </a:xfrm>
        </p:grpSpPr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B98A198B-5857-C745-8013-3D9662EE0DF3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903" name="TextBox 267">
              <a:extLst>
                <a:ext uri="{FF2B5EF4-FFF2-40B4-BE49-F238E27FC236}">
                  <a16:creationId xmlns:a16="http://schemas.microsoft.com/office/drawing/2014/main" id="{F3F6987C-A5FC-1C4E-8D87-891597268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595" y="541672"/>
              <a:ext cx="791992" cy="279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200" u="none" dirty="0">
                  <a:cs typeface="Arial" panose="020B0604020202020204" pitchFamily="34" charset="0"/>
                </a:rPr>
                <a:t>链路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27" name="Group 268">
            <a:extLst>
              <a:ext uri="{FF2B5EF4-FFF2-40B4-BE49-F238E27FC236}">
                <a16:creationId xmlns:a16="http://schemas.microsoft.com/office/drawing/2014/main" id="{C50F5DE1-B4A6-5840-B6D1-DDFBFAB7A0E5}"/>
              </a:ext>
            </a:extLst>
          </p:cNvPr>
          <p:cNvGrpSpPr>
            <a:grpSpLocks/>
          </p:cNvGrpSpPr>
          <p:nvPr/>
        </p:nvGrpSpPr>
        <p:grpSpPr bwMode="auto">
          <a:xfrm>
            <a:off x="1778000" y="3003552"/>
            <a:ext cx="906171" cy="364317"/>
            <a:chOff x="3128876" y="457817"/>
            <a:chExt cx="1432326" cy="459826"/>
          </a:xfrm>
        </p:grpSpPr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0411A133-EEE1-A941-9C45-7879390DE2B5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901" name="TextBox 270">
              <a:extLst>
                <a:ext uri="{FF2B5EF4-FFF2-40B4-BE49-F238E27FC236}">
                  <a16:creationId xmlns:a16="http://schemas.microsoft.com/office/drawing/2014/main" id="{F0B35123-61A4-A544-97F3-8EC718910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2344" y="541672"/>
              <a:ext cx="874491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路径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28" name="Group 271">
            <a:extLst>
              <a:ext uri="{FF2B5EF4-FFF2-40B4-BE49-F238E27FC236}">
                <a16:creationId xmlns:a16="http://schemas.microsoft.com/office/drawing/2014/main" id="{C26A5ED4-884C-DE40-B2E2-0A53D108C773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3003552"/>
            <a:ext cx="1004704" cy="364317"/>
            <a:chOff x="3127877" y="457817"/>
            <a:chExt cx="1434207" cy="459826"/>
          </a:xfrm>
        </p:grpSpPr>
        <p:sp>
          <p:nvSpPr>
            <p:cNvPr id="273" name="Rounded Rectangle 272">
              <a:extLst>
                <a:ext uri="{FF2B5EF4-FFF2-40B4-BE49-F238E27FC236}">
                  <a16:creationId xmlns:a16="http://schemas.microsoft.com/office/drawing/2014/main" id="{65BEF193-29B8-6442-A44D-DA343E9B0AFB}"/>
                </a:ext>
              </a:extLst>
            </p:cNvPr>
            <p:cNvSpPr/>
            <p:nvPr/>
          </p:nvSpPr>
          <p:spPr>
            <a:xfrm>
              <a:off x="3127877" y="457817"/>
              <a:ext cx="1434207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899" name="TextBox 273">
              <a:extLst>
                <a:ext uri="{FF2B5EF4-FFF2-40B4-BE49-F238E27FC236}">
                  <a16:creationId xmlns:a16="http://schemas.microsoft.com/office/drawing/2014/main" id="{00731F9A-57D7-704B-ADA7-D49FA4A7F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328" y="541672"/>
              <a:ext cx="1050536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流规则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29" name="Group 274">
            <a:extLst>
              <a:ext uri="{FF2B5EF4-FFF2-40B4-BE49-F238E27FC236}">
                <a16:creationId xmlns:a16="http://schemas.microsoft.com/office/drawing/2014/main" id="{1D07C9BD-7407-B240-9358-9B378DA195EA}"/>
              </a:ext>
            </a:extLst>
          </p:cNvPr>
          <p:cNvGrpSpPr>
            <a:grpSpLocks/>
          </p:cNvGrpSpPr>
          <p:nvPr/>
        </p:nvGrpSpPr>
        <p:grpSpPr bwMode="auto">
          <a:xfrm>
            <a:off x="4110038" y="3008315"/>
            <a:ext cx="1004702" cy="364317"/>
            <a:chOff x="3128876" y="457817"/>
            <a:chExt cx="1432326" cy="459826"/>
          </a:xfrm>
        </p:grpSpPr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EB0C07C7-C121-5B44-81F5-5DB72F22FECB}"/>
                </a:ext>
              </a:extLst>
            </p:cNvPr>
            <p:cNvSpPr/>
            <p:nvPr/>
          </p:nvSpPr>
          <p:spPr>
            <a:xfrm>
              <a:off x="3128876" y="457817"/>
              <a:ext cx="1432326" cy="45982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schemeClr val="accent1">
                  <a:lumMod val="75000"/>
                  <a:alpha val="99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76897" name="TextBox 276">
              <a:extLst>
                <a:ext uri="{FF2B5EF4-FFF2-40B4-BE49-F238E27FC236}">
                  <a16:creationId xmlns:a16="http://schemas.microsoft.com/office/drawing/2014/main" id="{681E7004-B4F6-FB42-9C7C-F0E6272AC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5228" y="541672"/>
              <a:ext cx="788731" cy="29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zh-CN" altLang="en-US" sz="1400" u="none" dirty="0">
                  <a:cs typeface="Arial" panose="020B0604020202020204" pitchFamily="34" charset="0"/>
                </a:rPr>
                <a:t>拓扑</a:t>
              </a:r>
              <a:endParaRPr lang="en-US" altLang="zh-CN" sz="1200" u="none" dirty="0">
                <a:cs typeface="Arial" panose="020B0604020202020204" pitchFamily="34" charset="0"/>
              </a:endParaRPr>
            </a:p>
          </p:txBody>
        </p:sp>
      </p:grpSp>
      <p:grpSp>
        <p:nvGrpSpPr>
          <p:cNvPr id="76830" name="Group 192">
            <a:extLst>
              <a:ext uri="{FF2B5EF4-FFF2-40B4-BE49-F238E27FC236}">
                <a16:creationId xmlns:a16="http://schemas.microsoft.com/office/drawing/2014/main" id="{11B9038F-20CE-0F4B-A3BB-72B3B7000437}"/>
              </a:ext>
            </a:extLst>
          </p:cNvPr>
          <p:cNvGrpSpPr>
            <a:grpSpLocks/>
          </p:cNvGrpSpPr>
          <p:nvPr/>
        </p:nvGrpSpPr>
        <p:grpSpPr bwMode="auto">
          <a:xfrm>
            <a:off x="1467008" y="5274040"/>
            <a:ext cx="3249613" cy="1028700"/>
            <a:chOff x="-1550737" y="5173579"/>
            <a:chExt cx="3248526" cy="1029368"/>
          </a:xfrm>
        </p:grpSpPr>
        <p:grpSp>
          <p:nvGrpSpPr>
            <p:cNvPr id="76835" name="Group 195">
              <a:extLst>
                <a:ext uri="{FF2B5EF4-FFF2-40B4-BE49-F238E27FC236}">
                  <a16:creationId xmlns:a16="http://schemas.microsoft.com/office/drawing/2014/main" id="{5BCEA761-FE9C-AD43-B470-353AC9D3D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425965" y="5182847"/>
              <a:ext cx="2979208" cy="973667"/>
              <a:chOff x="2592388" y="5601756"/>
              <a:chExt cx="4027487" cy="939800"/>
            </a:xfrm>
          </p:grpSpPr>
          <p:sp>
            <p:nvSpPr>
              <p:cNvPr id="76837" name="Freeform 2">
                <a:extLst>
                  <a:ext uri="{FF2B5EF4-FFF2-40B4-BE49-F238E27FC236}">
                    <a16:creationId xmlns:a16="http://schemas.microsoft.com/office/drawing/2014/main" id="{6828B385-0545-E04A-A915-60BA34657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2388" y="5601756"/>
                <a:ext cx="4027487" cy="939800"/>
              </a:xfrm>
              <a:custGeom>
                <a:avLst/>
                <a:gdLst>
                  <a:gd name="T0" fmla="*/ 2147483646 w 10001"/>
                  <a:gd name="T1" fmla="*/ 2147483646 h 10125"/>
                  <a:gd name="T2" fmla="*/ 2147483646 w 10001"/>
                  <a:gd name="T3" fmla="*/ 2147483646 h 10125"/>
                  <a:gd name="T4" fmla="*/ 2147483646 w 10001"/>
                  <a:gd name="T5" fmla="*/ 2147483646 h 10125"/>
                  <a:gd name="T6" fmla="*/ 2147483646 w 10001"/>
                  <a:gd name="T7" fmla="*/ 0 h 10125"/>
                  <a:gd name="T8" fmla="*/ 2147483646 w 10001"/>
                  <a:gd name="T9" fmla="*/ 2147483646 h 10125"/>
                  <a:gd name="T10" fmla="*/ 2147483646 w 10001"/>
                  <a:gd name="T11" fmla="*/ 2147483646 h 10125"/>
                  <a:gd name="T12" fmla="*/ 2147483646 w 10001"/>
                  <a:gd name="T13" fmla="*/ 2147483646 h 10125"/>
                  <a:gd name="T14" fmla="*/ 2147483646 w 10001"/>
                  <a:gd name="T15" fmla="*/ 2147483646 h 10125"/>
                  <a:gd name="T16" fmla="*/ 2147483646 w 10001"/>
                  <a:gd name="T17" fmla="*/ 2147483646 h 10125"/>
                  <a:gd name="T18" fmla="*/ 2147483646 w 10001"/>
                  <a:gd name="T19" fmla="*/ 2147483646 h 10125"/>
                  <a:gd name="T20" fmla="*/ 2147483646 w 10001"/>
                  <a:gd name="T21" fmla="*/ 2147483646 h 10125"/>
                  <a:gd name="T22" fmla="*/ 2147483646 w 10001"/>
                  <a:gd name="T23" fmla="*/ 2147483646 h 10125"/>
                  <a:gd name="T24" fmla="*/ 2147483646 w 10001"/>
                  <a:gd name="T25" fmla="*/ 2147483646 h 10125"/>
                  <a:gd name="T26" fmla="*/ 2147483646 w 10001"/>
                  <a:gd name="T27" fmla="*/ 2147483646 h 10125"/>
                  <a:gd name="T28" fmla="*/ 2147483646 w 10001"/>
                  <a:gd name="T29" fmla="*/ 2147483646 h 101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001" h="10125">
                    <a:moveTo>
                      <a:pt x="4" y="4039"/>
                    </a:moveTo>
                    <a:cubicBezTo>
                      <a:pt x="-29" y="2271"/>
                      <a:pt x="194" y="2100"/>
                      <a:pt x="715" y="1595"/>
                    </a:cubicBezTo>
                    <a:cubicBezTo>
                      <a:pt x="1236" y="1089"/>
                      <a:pt x="2417" y="1272"/>
                      <a:pt x="3130" y="1006"/>
                    </a:cubicBezTo>
                    <a:cubicBezTo>
                      <a:pt x="3843" y="740"/>
                      <a:pt x="4397" y="0"/>
                      <a:pt x="4995" y="0"/>
                    </a:cubicBezTo>
                    <a:cubicBezTo>
                      <a:pt x="5593" y="1"/>
                      <a:pt x="6206" y="926"/>
                      <a:pt x="6720" y="1009"/>
                    </a:cubicBezTo>
                    <a:cubicBezTo>
                      <a:pt x="7234" y="1092"/>
                      <a:pt x="7536" y="241"/>
                      <a:pt x="8082" y="497"/>
                    </a:cubicBezTo>
                    <a:cubicBezTo>
                      <a:pt x="8628" y="756"/>
                      <a:pt x="9854" y="442"/>
                      <a:pt x="9989" y="2989"/>
                    </a:cubicBezTo>
                    <a:cubicBezTo>
                      <a:pt x="10124" y="5536"/>
                      <a:pt x="9098" y="5742"/>
                      <a:pt x="8599" y="6797"/>
                    </a:cubicBezTo>
                    <a:cubicBezTo>
                      <a:pt x="8100" y="7852"/>
                      <a:pt x="7544" y="8981"/>
                      <a:pt x="6995" y="9322"/>
                    </a:cubicBezTo>
                    <a:cubicBezTo>
                      <a:pt x="6446" y="9663"/>
                      <a:pt x="5793" y="8957"/>
                      <a:pt x="5307" y="8843"/>
                    </a:cubicBezTo>
                    <a:cubicBezTo>
                      <a:pt x="4819" y="8726"/>
                      <a:pt x="4628" y="10048"/>
                      <a:pt x="4371" y="9912"/>
                    </a:cubicBezTo>
                    <a:cubicBezTo>
                      <a:pt x="4114" y="9775"/>
                      <a:pt x="3505" y="10355"/>
                      <a:pt x="3140" y="10019"/>
                    </a:cubicBezTo>
                    <a:cubicBezTo>
                      <a:pt x="2774" y="9683"/>
                      <a:pt x="2820" y="8138"/>
                      <a:pt x="2179" y="7895"/>
                    </a:cubicBezTo>
                    <a:cubicBezTo>
                      <a:pt x="1586" y="6800"/>
                      <a:pt x="1549" y="8137"/>
                      <a:pt x="1187" y="7495"/>
                    </a:cubicBezTo>
                    <a:cubicBezTo>
                      <a:pt x="825" y="6852"/>
                      <a:pt x="-7" y="6157"/>
                      <a:pt x="4" y="4039"/>
                    </a:cubicBez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76AA5E0-E944-8549-9B12-D04AAEE2A1B4}"/>
                  </a:ext>
                </a:extLst>
              </p:cNvPr>
              <p:cNvCxnSpPr/>
              <p:nvPr/>
            </p:nvCxnSpPr>
            <p:spPr>
              <a:xfrm flipV="1">
                <a:off x="3264697" y="5752271"/>
                <a:ext cx="1315111" cy="131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728D9DCD-6AE0-DF41-AA85-B4389596C100}"/>
                  </a:ext>
                </a:extLst>
              </p:cNvPr>
              <p:cNvCxnSpPr/>
              <p:nvPr/>
            </p:nvCxnSpPr>
            <p:spPr>
              <a:xfrm>
                <a:off x="3153138" y="5940865"/>
                <a:ext cx="2259073" cy="2974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E78B319A-9727-184E-A743-2B5921FBE19D}"/>
                  </a:ext>
                </a:extLst>
              </p:cNvPr>
              <p:cNvCxnSpPr/>
              <p:nvPr/>
            </p:nvCxnSpPr>
            <p:spPr>
              <a:xfrm>
                <a:off x="3166010" y="6045128"/>
                <a:ext cx="714408" cy="2759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843B918A-FF15-3243-84B1-632D079D9A11}"/>
                  </a:ext>
                </a:extLst>
              </p:cNvPr>
              <p:cNvCxnSpPr/>
              <p:nvPr/>
            </p:nvCxnSpPr>
            <p:spPr>
              <a:xfrm flipV="1">
                <a:off x="4182914" y="6238321"/>
                <a:ext cx="1246459" cy="827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7F458D7D-5113-DE40-9D93-D1408F614B9F}"/>
                  </a:ext>
                </a:extLst>
              </p:cNvPr>
              <p:cNvCxnSpPr/>
              <p:nvPr/>
            </p:nvCxnSpPr>
            <p:spPr>
              <a:xfrm>
                <a:off x="4843688" y="5786003"/>
                <a:ext cx="1055521" cy="1241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96067D49-A0D0-EE4E-841D-AABC7612BA4A}"/>
                  </a:ext>
                </a:extLst>
              </p:cNvPr>
              <p:cNvCxnSpPr/>
              <p:nvPr/>
            </p:nvCxnSpPr>
            <p:spPr>
              <a:xfrm flipV="1">
                <a:off x="4127135" y="5940865"/>
                <a:ext cx="1791383" cy="2974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A57F06D-6607-4849-9E3A-D8F23EA77885}"/>
                  </a:ext>
                </a:extLst>
              </p:cNvPr>
              <p:cNvCxnSpPr/>
              <p:nvPr/>
            </p:nvCxnSpPr>
            <p:spPr>
              <a:xfrm flipV="1">
                <a:off x="5455118" y="5968464"/>
                <a:ext cx="587831" cy="2698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A1820C60-38C0-104E-972B-0829E8098FFA}"/>
                  </a:ext>
                </a:extLst>
              </p:cNvPr>
              <p:cNvCxnSpPr/>
              <p:nvPr/>
            </p:nvCxnSpPr>
            <p:spPr>
              <a:xfrm>
                <a:off x="4596971" y="5752271"/>
                <a:ext cx="815240" cy="4017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846" name="Group 347">
                <a:extLst>
                  <a:ext uri="{FF2B5EF4-FFF2-40B4-BE49-F238E27FC236}">
                    <a16:creationId xmlns:a16="http://schemas.microsoft.com/office/drawing/2014/main" id="{EBA356FC-7164-1844-8775-E079A43324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6401" y="5796097"/>
                <a:ext cx="588970" cy="242608"/>
                <a:chOff x="1871277" y="1576300"/>
                <a:chExt cx="1128371" cy="437861"/>
              </a:xfrm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01ABA36B-BBE8-C041-9B22-4CED8C06C694}"/>
                    </a:ext>
                  </a:extLst>
                </p:cNvPr>
                <p:cNvSpPr/>
                <p:nvPr/>
              </p:nvSpPr>
              <p:spPr bwMode="auto">
                <a:xfrm flipV="1">
                  <a:off x="1875197" y="1696446"/>
                  <a:ext cx="1126188" cy="318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A2A19263-A873-7247-8AEF-5AD611987697}"/>
                    </a:ext>
                  </a:extLst>
                </p:cNvPr>
                <p:cNvSpPr/>
                <p:nvPr/>
              </p:nvSpPr>
              <p:spPr bwMode="auto">
                <a:xfrm>
                  <a:off x="1871085" y="1740722"/>
                  <a:ext cx="1130300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80C7EC62-0FF8-4C4E-942B-9D67762C5E05}"/>
                    </a:ext>
                  </a:extLst>
                </p:cNvPr>
                <p:cNvSpPr/>
                <p:nvPr/>
              </p:nvSpPr>
              <p:spPr bwMode="auto">
                <a:xfrm flipV="1">
                  <a:off x="1871085" y="1577454"/>
                  <a:ext cx="1126188" cy="31823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1352546E-FB13-EB46-AE99-C81A9123C512}"/>
                    </a:ext>
                  </a:extLst>
                </p:cNvPr>
                <p:cNvSpPr/>
                <p:nvPr/>
              </p:nvSpPr>
              <p:spPr bwMode="auto">
                <a:xfrm>
                  <a:off x="2158798" y="1674307"/>
                  <a:ext cx="550764" cy="16050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C42CF7B7-00ED-A64B-9217-8E4A0611B8C3}"/>
                    </a:ext>
                  </a:extLst>
                </p:cNvPr>
                <p:cNvSpPr/>
                <p:nvPr/>
              </p:nvSpPr>
              <p:spPr bwMode="auto">
                <a:xfrm>
                  <a:off x="2101255" y="1632799"/>
                  <a:ext cx="665849" cy="11345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9DED79DF-54D7-3242-A395-FADF40FA4BBF}"/>
                    </a:ext>
                  </a:extLst>
                </p:cNvPr>
                <p:cNvSpPr/>
                <p:nvPr/>
              </p:nvSpPr>
              <p:spPr bwMode="auto">
                <a:xfrm>
                  <a:off x="2536934" y="1729653"/>
                  <a:ext cx="246611" cy="96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14C4D03F-8792-0C41-9E89-DDB3C95CBD60}"/>
                    </a:ext>
                  </a:extLst>
                </p:cNvPr>
                <p:cNvSpPr/>
                <p:nvPr/>
              </p:nvSpPr>
              <p:spPr bwMode="auto">
                <a:xfrm>
                  <a:off x="2088926" y="1732421"/>
                  <a:ext cx="242499" cy="9685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1EB74EB-8FA9-4D4B-8504-58A9686CFCD5}"/>
                    </a:ext>
                  </a:extLst>
                </p:cNvPr>
                <p:cNvCxnSpPr>
                  <a:endCxn id="318" idx="2"/>
                </p:cNvCxnSpPr>
                <p:nvPr/>
              </p:nvCxnSpPr>
              <p:spPr bwMode="auto">
                <a:xfrm flipH="1" flipV="1">
                  <a:off x="1871085" y="1737955"/>
                  <a:ext cx="4111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C0703432-FF57-5A4C-8353-ECE83B6B96D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274" y="1735187"/>
                  <a:ext cx="4111" cy="1245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847" name="Group 347">
                <a:extLst>
                  <a:ext uri="{FF2B5EF4-FFF2-40B4-BE49-F238E27FC236}">
                    <a16:creationId xmlns:a16="http://schemas.microsoft.com/office/drawing/2014/main" id="{57ABBB8A-9C79-294B-896B-331623D826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5328" y="5654000"/>
                <a:ext cx="588970" cy="242608"/>
                <a:chOff x="1871277" y="1576300"/>
                <a:chExt cx="1128371" cy="437861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CBCE1440-9CEA-9D43-AC8A-9A4AC5ED1E65}"/>
                    </a:ext>
                  </a:extLst>
                </p:cNvPr>
                <p:cNvSpPr/>
                <p:nvPr/>
              </p:nvSpPr>
              <p:spPr bwMode="auto">
                <a:xfrm flipV="1">
                  <a:off x="1876670" y="1695548"/>
                  <a:ext cx="1122077" cy="318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2475A78B-05B5-AA4F-8F07-0D85388B9A08}"/>
                    </a:ext>
                  </a:extLst>
                </p:cNvPr>
                <p:cNvSpPr/>
                <p:nvPr/>
              </p:nvSpPr>
              <p:spPr bwMode="auto">
                <a:xfrm>
                  <a:off x="1872559" y="1739824"/>
                  <a:ext cx="1126188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B6BC143A-0CB3-1248-8FB2-246AE381FEAC}"/>
                    </a:ext>
                  </a:extLst>
                </p:cNvPr>
                <p:cNvSpPr/>
                <p:nvPr/>
              </p:nvSpPr>
              <p:spPr bwMode="auto">
                <a:xfrm flipV="1">
                  <a:off x="1872559" y="1576555"/>
                  <a:ext cx="1122080" cy="31823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575A55DB-DFDC-154F-A81B-BB3540063B41}"/>
                    </a:ext>
                  </a:extLst>
                </p:cNvPr>
                <p:cNvSpPr/>
                <p:nvPr/>
              </p:nvSpPr>
              <p:spPr bwMode="auto">
                <a:xfrm>
                  <a:off x="2160271" y="1673410"/>
                  <a:ext cx="546655" cy="16050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0751F9EA-E684-1C41-9B85-E1F6694A0D5E}"/>
                    </a:ext>
                  </a:extLst>
                </p:cNvPr>
                <p:cNvSpPr/>
                <p:nvPr/>
              </p:nvSpPr>
              <p:spPr bwMode="auto">
                <a:xfrm>
                  <a:off x="2102728" y="1631900"/>
                  <a:ext cx="661740" cy="11345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B3522089-9B0F-B24F-BA13-EB2A1CDA8C97}"/>
                    </a:ext>
                  </a:extLst>
                </p:cNvPr>
                <p:cNvSpPr/>
                <p:nvPr/>
              </p:nvSpPr>
              <p:spPr bwMode="auto">
                <a:xfrm>
                  <a:off x="2538407" y="1728755"/>
                  <a:ext cx="242502" cy="9685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13" name="Freeform 312">
                  <a:extLst>
                    <a:ext uri="{FF2B5EF4-FFF2-40B4-BE49-F238E27FC236}">
                      <a16:creationId xmlns:a16="http://schemas.microsoft.com/office/drawing/2014/main" id="{6C837FEF-FA4F-054E-9D30-5B7F49EBDB56}"/>
                    </a:ext>
                  </a:extLst>
                </p:cNvPr>
                <p:cNvSpPr/>
                <p:nvPr/>
              </p:nvSpPr>
              <p:spPr bwMode="auto">
                <a:xfrm>
                  <a:off x="2090399" y="1731521"/>
                  <a:ext cx="242499" cy="9685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9AECD47A-3B70-E543-A515-B40A2CA1B6B1}"/>
                    </a:ext>
                  </a:extLst>
                </p:cNvPr>
                <p:cNvCxnSpPr>
                  <a:endCxn id="309" idx="2"/>
                </p:cNvCxnSpPr>
                <p:nvPr/>
              </p:nvCxnSpPr>
              <p:spPr bwMode="auto">
                <a:xfrm flipH="1" flipV="1">
                  <a:off x="1872559" y="1737056"/>
                  <a:ext cx="4111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5D3FB2EE-226C-7E4C-9658-4BA8219F3B8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4638" y="1734290"/>
                  <a:ext cx="4109" cy="12452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848" name="Group 347">
                <a:extLst>
                  <a:ext uri="{FF2B5EF4-FFF2-40B4-BE49-F238E27FC236}">
                    <a16:creationId xmlns:a16="http://schemas.microsoft.com/office/drawing/2014/main" id="{1D93E5B5-3C4D-224C-90BC-CEAEA90446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8241" y="5847813"/>
                <a:ext cx="588970" cy="242608"/>
                <a:chOff x="1871277" y="1576300"/>
                <a:chExt cx="1128371" cy="437861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0A3EF147-8205-9841-AF5F-E5E2860D0AC7}"/>
                    </a:ext>
                  </a:extLst>
                </p:cNvPr>
                <p:cNvSpPr/>
                <p:nvPr/>
              </p:nvSpPr>
              <p:spPr bwMode="auto">
                <a:xfrm flipV="1">
                  <a:off x="1875875" y="1694429"/>
                  <a:ext cx="1134409" cy="3210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F3199220-0416-9C4E-BCEE-789B59F7CF8A}"/>
                    </a:ext>
                  </a:extLst>
                </p:cNvPr>
                <p:cNvSpPr/>
                <p:nvPr/>
              </p:nvSpPr>
              <p:spPr bwMode="auto">
                <a:xfrm>
                  <a:off x="1871764" y="1738705"/>
                  <a:ext cx="1138520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409D9102-25A5-CE48-BB0A-C1D12B9D2FA6}"/>
                    </a:ext>
                  </a:extLst>
                </p:cNvPr>
                <p:cNvSpPr/>
                <p:nvPr/>
              </p:nvSpPr>
              <p:spPr bwMode="auto">
                <a:xfrm flipV="1">
                  <a:off x="1871764" y="1575435"/>
                  <a:ext cx="1134409" cy="32100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01" name="Freeform 300">
                  <a:extLst>
                    <a:ext uri="{FF2B5EF4-FFF2-40B4-BE49-F238E27FC236}">
                      <a16:creationId xmlns:a16="http://schemas.microsoft.com/office/drawing/2014/main" id="{A30F3CFD-F831-AF42-810D-BA0DDCD4A366}"/>
                    </a:ext>
                  </a:extLst>
                </p:cNvPr>
                <p:cNvSpPr/>
                <p:nvPr/>
              </p:nvSpPr>
              <p:spPr bwMode="auto">
                <a:xfrm>
                  <a:off x="2159476" y="1672291"/>
                  <a:ext cx="550764" cy="163268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02" name="Freeform 301">
                  <a:extLst>
                    <a:ext uri="{FF2B5EF4-FFF2-40B4-BE49-F238E27FC236}">
                      <a16:creationId xmlns:a16="http://schemas.microsoft.com/office/drawing/2014/main" id="{11810DE5-C610-1641-815E-134F5B053956}"/>
                    </a:ext>
                  </a:extLst>
                </p:cNvPr>
                <p:cNvSpPr/>
                <p:nvPr/>
              </p:nvSpPr>
              <p:spPr bwMode="auto">
                <a:xfrm>
                  <a:off x="2101934" y="1633549"/>
                  <a:ext cx="665849" cy="110691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4738AD11-BEC9-B84E-9493-C0F6732EB831}"/>
                    </a:ext>
                  </a:extLst>
                </p:cNvPr>
                <p:cNvSpPr/>
                <p:nvPr/>
              </p:nvSpPr>
              <p:spPr bwMode="auto">
                <a:xfrm>
                  <a:off x="2537612" y="1727636"/>
                  <a:ext cx="246611" cy="9685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304" name="Freeform 303">
                  <a:extLst>
                    <a:ext uri="{FF2B5EF4-FFF2-40B4-BE49-F238E27FC236}">
                      <a16:creationId xmlns:a16="http://schemas.microsoft.com/office/drawing/2014/main" id="{A2639DE0-F928-B241-BC2E-746ECA2A4958}"/>
                    </a:ext>
                  </a:extLst>
                </p:cNvPr>
                <p:cNvSpPr/>
                <p:nvPr/>
              </p:nvSpPr>
              <p:spPr bwMode="auto">
                <a:xfrm>
                  <a:off x="2089604" y="1730402"/>
                  <a:ext cx="242499" cy="9685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1E4E12F2-834F-B148-9067-15D7DA3F6605}"/>
                    </a:ext>
                  </a:extLst>
                </p:cNvPr>
                <p:cNvCxnSpPr>
                  <a:endCxn id="300" idx="2"/>
                </p:cNvCxnSpPr>
                <p:nvPr/>
              </p:nvCxnSpPr>
              <p:spPr bwMode="auto">
                <a:xfrm flipH="1" flipV="1">
                  <a:off x="1871764" y="1735937"/>
                  <a:ext cx="4111" cy="12452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381FF684-349D-134C-AD9C-217E0B9FAD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006173" y="1735937"/>
                  <a:ext cx="4111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849" name="Group 347">
                <a:extLst>
                  <a:ext uri="{FF2B5EF4-FFF2-40B4-BE49-F238E27FC236}">
                    <a16:creationId xmlns:a16="http://schemas.microsoft.com/office/drawing/2014/main" id="{E1D27B98-5C24-414A-B0C5-D02C3F5ED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757" y="611415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62ACAE2E-20CF-3C41-9E51-71B226D7CA66}"/>
                    </a:ext>
                  </a:extLst>
                </p:cNvPr>
                <p:cNvSpPr/>
                <p:nvPr/>
              </p:nvSpPr>
              <p:spPr bwMode="auto">
                <a:xfrm flipV="1">
                  <a:off x="1877074" y="1695245"/>
                  <a:ext cx="1122080" cy="31823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8D1F198C-E73D-8C47-A833-01DC18CF503C}"/>
                    </a:ext>
                  </a:extLst>
                </p:cNvPr>
                <p:cNvSpPr/>
                <p:nvPr/>
              </p:nvSpPr>
              <p:spPr bwMode="auto">
                <a:xfrm>
                  <a:off x="1872965" y="1739521"/>
                  <a:ext cx="1126188" cy="11622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EA1FFC48-103E-0C49-B151-56C64A6C89BD}"/>
                    </a:ext>
                  </a:extLst>
                </p:cNvPr>
                <p:cNvSpPr/>
                <p:nvPr/>
              </p:nvSpPr>
              <p:spPr bwMode="auto">
                <a:xfrm flipV="1">
                  <a:off x="1872965" y="1576251"/>
                  <a:ext cx="1122077" cy="31823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92" name="Freeform 291">
                  <a:extLst>
                    <a:ext uri="{FF2B5EF4-FFF2-40B4-BE49-F238E27FC236}">
                      <a16:creationId xmlns:a16="http://schemas.microsoft.com/office/drawing/2014/main" id="{282808E0-10D2-4D4E-B15A-D488C41E8E73}"/>
                    </a:ext>
                  </a:extLst>
                </p:cNvPr>
                <p:cNvSpPr/>
                <p:nvPr/>
              </p:nvSpPr>
              <p:spPr bwMode="auto">
                <a:xfrm>
                  <a:off x="2160677" y="1673106"/>
                  <a:ext cx="546652" cy="16050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93" name="Freeform 292">
                  <a:extLst>
                    <a:ext uri="{FF2B5EF4-FFF2-40B4-BE49-F238E27FC236}">
                      <a16:creationId xmlns:a16="http://schemas.microsoft.com/office/drawing/2014/main" id="{733945A2-34AD-4F41-9934-63D3F5B6C679}"/>
                    </a:ext>
                  </a:extLst>
                </p:cNvPr>
                <p:cNvSpPr/>
                <p:nvPr/>
              </p:nvSpPr>
              <p:spPr bwMode="auto">
                <a:xfrm>
                  <a:off x="2103135" y="1631597"/>
                  <a:ext cx="661737" cy="11345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94" name="Freeform 293">
                  <a:extLst>
                    <a:ext uri="{FF2B5EF4-FFF2-40B4-BE49-F238E27FC236}">
                      <a16:creationId xmlns:a16="http://schemas.microsoft.com/office/drawing/2014/main" id="{19FAB3C9-BCB7-8542-AC53-E22AC6114E93}"/>
                    </a:ext>
                  </a:extLst>
                </p:cNvPr>
                <p:cNvSpPr/>
                <p:nvPr/>
              </p:nvSpPr>
              <p:spPr bwMode="auto">
                <a:xfrm>
                  <a:off x="2538814" y="1728452"/>
                  <a:ext cx="242499" cy="96853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95" name="Freeform 294">
                  <a:extLst>
                    <a:ext uri="{FF2B5EF4-FFF2-40B4-BE49-F238E27FC236}">
                      <a16:creationId xmlns:a16="http://schemas.microsoft.com/office/drawing/2014/main" id="{235CAE59-C586-4940-A090-DC9B3075DCE8}"/>
                    </a:ext>
                  </a:extLst>
                </p:cNvPr>
                <p:cNvSpPr/>
                <p:nvPr/>
              </p:nvSpPr>
              <p:spPr bwMode="auto">
                <a:xfrm>
                  <a:off x="2090803" y="1731218"/>
                  <a:ext cx="242502" cy="96855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5E1B03C2-963F-CE4B-AC4A-D3AFAEBEA71F}"/>
                    </a:ext>
                  </a:extLst>
                </p:cNvPr>
                <p:cNvCxnSpPr>
                  <a:endCxn id="291" idx="2"/>
                </p:cNvCxnSpPr>
                <p:nvPr/>
              </p:nvCxnSpPr>
              <p:spPr bwMode="auto">
                <a:xfrm flipH="1" flipV="1">
                  <a:off x="1872965" y="1736753"/>
                  <a:ext cx="4109" cy="121760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27CC5E77-C6A4-5043-8EF8-0583D5EE9CB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5042" y="1733986"/>
                  <a:ext cx="4111" cy="12452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850" name="Group 347">
                <a:extLst>
                  <a:ext uri="{FF2B5EF4-FFF2-40B4-BE49-F238E27FC236}">
                    <a16:creationId xmlns:a16="http://schemas.microsoft.com/office/drawing/2014/main" id="{20F96A94-EEEB-1545-B119-9DDC7B0FCD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04088" y="6206732"/>
                <a:ext cx="588970" cy="242608"/>
                <a:chOff x="1871277" y="1576300"/>
                <a:chExt cx="1128371" cy="437861"/>
              </a:xfrm>
            </p:grpSpPr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7799BADB-E4B4-BC48-9710-ECBAECCE549A}"/>
                    </a:ext>
                  </a:extLst>
                </p:cNvPr>
                <p:cNvSpPr/>
                <p:nvPr/>
              </p:nvSpPr>
              <p:spPr bwMode="auto">
                <a:xfrm flipV="1">
                  <a:off x="1876170" y="1702493"/>
                  <a:ext cx="1134409" cy="3127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5380F10B-C1A1-8B47-9604-3A12C7671FBD}"/>
                    </a:ext>
                  </a:extLst>
                </p:cNvPr>
                <p:cNvSpPr/>
                <p:nvPr/>
              </p:nvSpPr>
              <p:spPr bwMode="auto">
                <a:xfrm>
                  <a:off x="1872061" y="1746769"/>
                  <a:ext cx="1138518" cy="110691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A078C005-6BF9-0143-B1D1-28BFABA1552A}"/>
                    </a:ext>
                  </a:extLst>
                </p:cNvPr>
                <p:cNvSpPr/>
                <p:nvPr/>
              </p:nvSpPr>
              <p:spPr bwMode="auto">
                <a:xfrm flipV="1">
                  <a:off x="1872061" y="1583501"/>
                  <a:ext cx="1134409" cy="3127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A3536ED6-2262-4C49-92AF-711E300B7E8F}"/>
                    </a:ext>
                  </a:extLst>
                </p:cNvPr>
                <p:cNvSpPr/>
                <p:nvPr/>
              </p:nvSpPr>
              <p:spPr bwMode="auto">
                <a:xfrm>
                  <a:off x="2159774" y="1680354"/>
                  <a:ext cx="558984" cy="15496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2704BDFD-D455-E340-A3DC-1F62C7DA01C4}"/>
                    </a:ext>
                  </a:extLst>
                </p:cNvPr>
                <p:cNvSpPr/>
                <p:nvPr/>
              </p:nvSpPr>
              <p:spPr bwMode="auto">
                <a:xfrm>
                  <a:off x="2102231" y="1638846"/>
                  <a:ext cx="674069" cy="11345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5013ABE8-1830-4E42-81DF-C7A934A0BCFC}"/>
                    </a:ext>
                  </a:extLst>
                </p:cNvPr>
                <p:cNvSpPr/>
                <p:nvPr/>
              </p:nvSpPr>
              <p:spPr bwMode="auto">
                <a:xfrm>
                  <a:off x="2537910" y="1735700"/>
                  <a:ext cx="254831" cy="913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47AC7622-8FA2-B74D-A45E-99D4CE86678F}"/>
                    </a:ext>
                  </a:extLst>
                </p:cNvPr>
                <p:cNvSpPr/>
                <p:nvPr/>
              </p:nvSpPr>
              <p:spPr bwMode="auto">
                <a:xfrm>
                  <a:off x="2089900" y="1738468"/>
                  <a:ext cx="242502" cy="91319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u="none"/>
                </a:p>
              </p:txBody>
            </p: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8F977285-6C4F-D040-8933-0B64650EAD7D}"/>
                    </a:ext>
                  </a:extLst>
                </p:cNvPr>
                <p:cNvCxnSpPr>
                  <a:endCxn id="282" idx="2"/>
                </p:cNvCxnSpPr>
                <p:nvPr/>
              </p:nvCxnSpPr>
              <p:spPr bwMode="auto">
                <a:xfrm flipH="1" flipV="1">
                  <a:off x="1872061" y="1744002"/>
                  <a:ext cx="4109" cy="116225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86C14322-8F5E-6248-99F2-B31C8AF7C13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006470" y="1741234"/>
                  <a:ext cx="4109" cy="11899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C0726DE-7F7E-F345-8810-791033578C3E}"/>
                </a:ext>
              </a:extLst>
            </p:cNvPr>
            <p:cNvSpPr/>
            <p:nvPr/>
          </p:nvSpPr>
          <p:spPr bwMode="auto">
            <a:xfrm>
              <a:off x="-1550737" y="5173579"/>
              <a:ext cx="3248526" cy="1029368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u="none" dirty="0"/>
            </a:p>
          </p:txBody>
        </p:sp>
      </p:grpSp>
      <p:sp>
        <p:nvSpPr>
          <p:cNvPr id="76831" name="Title 1">
            <a:extLst>
              <a:ext uri="{FF2B5EF4-FFF2-40B4-BE49-F238E27FC236}">
                <a16:creationId xmlns:a16="http://schemas.microsoft.com/office/drawing/2014/main" id="{674A6547-FD0F-4D4B-9383-FB84406F7011}"/>
              </a:ext>
            </a:extLst>
          </p:cNvPr>
          <p:cNvSpPr txBox="1">
            <a:spLocks/>
          </p:cNvSpPr>
          <p:nvPr/>
        </p:nvSpPr>
        <p:spPr bwMode="auto">
          <a:xfrm>
            <a:off x="400052" y="523877"/>
            <a:ext cx="83272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Open Network Operating System (ONOS)</a:t>
            </a:r>
            <a:r>
              <a:rPr lang="zh-CN" altLang="en-US" sz="32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控制器</a:t>
            </a:r>
            <a:endParaRPr lang="en-US" altLang="zh-CN" sz="32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76832" name="Content Placeholder 3">
            <a:extLst>
              <a:ext uri="{FF2B5EF4-FFF2-40B4-BE49-F238E27FC236}">
                <a16:creationId xmlns:a16="http://schemas.microsoft.com/office/drawing/2014/main" id="{19D57A09-EBE8-6347-839D-FE39BDD3A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1647825"/>
            <a:ext cx="31353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控制应用从控制器分离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意图框架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: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北向抽象和协议采用独特的框架，允许应用程序请求高层服务，不必知道服务的执行细节。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重点是分布式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ONOS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内核</a:t>
            </a:r>
            <a:r>
              <a:rPr lang="en-US" altLang="zh-CN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:</a:t>
            </a: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服务可靠性、复制性、协同性和可伸缩性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zh-CN" altLang="en-US" sz="2000" u="none" dirty="0">
                <a:solidFill>
                  <a:srgbClr val="000000"/>
                </a:solidFill>
                <a:ea typeface="MS PGothic" panose="020B0600070205080204" pitchFamily="34" charset="-128"/>
              </a:rPr>
              <a:t>南向抽象屏蔽底层主机、网络、交换机和协议的异构性。</a:t>
            </a:r>
            <a:endParaRPr lang="en-US" altLang="zh-CN" sz="2000" u="none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14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9903A5-21AC-E144-91E5-81840306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81B11-E04A-944C-BFEF-6720925BF60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8EB5B787-3817-A841-8BDE-D21F2DB87E4F}"/>
              </a:ext>
            </a:extLst>
          </p:cNvPr>
          <p:cNvGrpSpPr>
            <a:grpSpLocks/>
          </p:cNvGrpSpPr>
          <p:nvPr/>
        </p:nvGrpSpPr>
        <p:grpSpPr bwMode="auto">
          <a:xfrm>
            <a:off x="838648" y="3936482"/>
            <a:ext cx="729331" cy="571500"/>
            <a:chOff x="1871277" y="1576300"/>
            <a:chExt cx="1128371" cy="437861"/>
          </a:xfrm>
        </p:grpSpPr>
        <p:sp>
          <p:nvSpPr>
            <p:cNvPr id="4" name="Oval 174">
              <a:extLst>
                <a:ext uri="{FF2B5EF4-FFF2-40B4-BE49-F238E27FC236}">
                  <a16:creationId xmlns:a16="http://schemas.microsoft.com/office/drawing/2014/main" id="{1DA851E6-E2AD-0F41-A25A-BF18CF59A0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" name="Rectangle 175">
              <a:extLst>
                <a:ext uri="{FF2B5EF4-FFF2-40B4-BE49-F238E27FC236}">
                  <a16:creationId xmlns:a16="http://schemas.microsoft.com/office/drawing/2014/main" id="{1C4B56AB-A11D-D842-85A5-FB2BA0764EB0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Oval 176">
              <a:extLst>
                <a:ext uri="{FF2B5EF4-FFF2-40B4-BE49-F238E27FC236}">
                  <a16:creationId xmlns:a16="http://schemas.microsoft.com/office/drawing/2014/main" id="{52899614-4761-CB43-B4C5-9580A79070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7" name="Freeform 177">
              <a:extLst>
                <a:ext uri="{FF2B5EF4-FFF2-40B4-BE49-F238E27FC236}">
                  <a16:creationId xmlns:a16="http://schemas.microsoft.com/office/drawing/2014/main" id="{503DE3ED-EC37-0D49-90EC-747454B2C020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178">
              <a:extLst>
                <a:ext uri="{FF2B5EF4-FFF2-40B4-BE49-F238E27FC236}">
                  <a16:creationId xmlns:a16="http://schemas.microsoft.com/office/drawing/2014/main" id="{C29C90E8-B506-9F48-8335-11E813389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4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79">
              <a:extLst>
                <a:ext uri="{FF2B5EF4-FFF2-40B4-BE49-F238E27FC236}">
                  <a16:creationId xmlns:a16="http://schemas.microsoft.com/office/drawing/2014/main" id="{DE3D8EF9-28D4-C042-A499-F015A188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80">
              <a:extLst>
                <a:ext uri="{FF2B5EF4-FFF2-40B4-BE49-F238E27FC236}">
                  <a16:creationId xmlns:a16="http://schemas.microsoft.com/office/drawing/2014/main" id="{A8C94F25-809E-BF46-BE05-52C842A73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1" name="Straight Connector 181">
              <a:extLst>
                <a:ext uri="{FF2B5EF4-FFF2-40B4-BE49-F238E27FC236}">
                  <a16:creationId xmlns:a16="http://schemas.microsoft.com/office/drawing/2014/main" id="{AE4F1DE3-001E-0442-B641-77B69E14B98C}"/>
                </a:ext>
              </a:extLst>
            </p:cNvPr>
            <p:cNvCxnSpPr>
              <a:cxnSpLocks noChangeShapeType="1"/>
              <a:endCxn id="6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Connector 182">
              <a:extLst>
                <a:ext uri="{FF2B5EF4-FFF2-40B4-BE49-F238E27FC236}">
                  <a16:creationId xmlns:a16="http://schemas.microsoft.com/office/drawing/2014/main" id="{069290A6-AD82-FE43-A469-899BE1676042}"/>
                </a:ext>
              </a:extLst>
            </p:cNvPr>
            <p:cNvCxnSpPr>
              <a:cxnSpLocks noChangeShapeType="1"/>
              <a:endCxn id="6" idx="2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Text Box 167">
            <a:extLst>
              <a:ext uri="{FF2B5EF4-FFF2-40B4-BE49-F238E27FC236}">
                <a16:creationId xmlns:a16="http://schemas.microsoft.com/office/drawing/2014/main" id="{9C7E8776-7054-0F40-8DC9-11F738593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61" y="418265"/>
            <a:ext cx="48190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流抽象及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Switch-API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1CCE16-B1A0-2A40-8673-9A72B4E6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46" y="3880982"/>
            <a:ext cx="715934" cy="7159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D3CC6E-5FB8-1744-852E-C74A196A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2" y="5038329"/>
            <a:ext cx="729331" cy="63258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86E415D-FFF3-934C-86A9-40489CB9E066}"/>
              </a:ext>
            </a:extLst>
          </p:cNvPr>
          <p:cNvSpPr/>
          <p:nvPr/>
        </p:nvSpPr>
        <p:spPr>
          <a:xfrm>
            <a:off x="763904" y="45587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kern="0" dirty="0"/>
              <a:t>路由器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665E7A-0668-4641-96F1-5FB1405C2A84}"/>
              </a:ext>
            </a:extLst>
          </p:cNvPr>
          <p:cNvSpPr/>
          <p:nvPr/>
        </p:nvSpPr>
        <p:spPr>
          <a:xfrm>
            <a:off x="1880931" y="45587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kern="0" dirty="0"/>
              <a:t>交换机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0C148D-D65B-5144-8AE1-AE774BCDD751}"/>
              </a:ext>
            </a:extLst>
          </p:cNvPr>
          <p:cNvSpPr/>
          <p:nvPr/>
        </p:nvSpPr>
        <p:spPr>
          <a:xfrm>
            <a:off x="1239697" y="566224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kern="0" dirty="0"/>
              <a:t>防火墙</a:t>
            </a:r>
            <a:endParaRPr lang="zh-CN" altLang="en-US" dirty="0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898CDA3-C874-BB49-A2AB-F639ACDB9F75}"/>
              </a:ext>
            </a:extLst>
          </p:cNvPr>
          <p:cNvSpPr/>
          <p:nvPr/>
        </p:nvSpPr>
        <p:spPr bwMode="auto">
          <a:xfrm>
            <a:off x="3296633" y="4134572"/>
            <a:ext cx="1944216" cy="167842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C2FB168-29BB-6F49-938E-0FACC2FBE2FD}"/>
              </a:ext>
            </a:extLst>
          </p:cNvPr>
          <p:cNvSpPr/>
          <p:nvPr/>
        </p:nvSpPr>
        <p:spPr>
          <a:xfrm>
            <a:off x="3377247" y="4647638"/>
            <a:ext cx="1691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u="none" kern="0" dirty="0"/>
              <a:t>层次相关的交换机硬件抽象</a:t>
            </a:r>
            <a:endParaRPr lang="zh-CN" altLang="en-US" dirty="0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B7D5EC5-C117-0246-A00D-81A1D7677F78}"/>
              </a:ext>
            </a:extLst>
          </p:cNvPr>
          <p:cNvGrpSpPr>
            <a:grpSpLocks/>
          </p:cNvGrpSpPr>
          <p:nvPr/>
        </p:nvGrpSpPr>
        <p:grpSpPr bwMode="auto">
          <a:xfrm>
            <a:off x="5773517" y="4127642"/>
            <a:ext cx="729331" cy="571500"/>
            <a:chOff x="1871277" y="1576300"/>
            <a:chExt cx="1128371" cy="437861"/>
          </a:xfrm>
        </p:grpSpPr>
        <p:sp>
          <p:nvSpPr>
            <p:cNvPr id="22" name="Oval 174">
              <a:extLst>
                <a:ext uri="{FF2B5EF4-FFF2-40B4-BE49-F238E27FC236}">
                  <a16:creationId xmlns:a16="http://schemas.microsoft.com/office/drawing/2014/main" id="{109951CF-14AC-DA46-A465-E3E6E0DD15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8585E0"/>
                </a:gs>
                <a:gs pos="50000">
                  <a:srgbClr val="262699"/>
                </a:gs>
                <a:gs pos="100000">
                  <a:srgbClr val="8585E0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" name="Rectangle 175">
              <a:extLst>
                <a:ext uri="{FF2B5EF4-FFF2-40B4-BE49-F238E27FC236}">
                  <a16:creationId xmlns:a16="http://schemas.microsoft.com/office/drawing/2014/main" id="{57AA4D07-F41B-E748-9C16-9A2A047C05AE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Oval 176">
              <a:extLst>
                <a:ext uri="{FF2B5EF4-FFF2-40B4-BE49-F238E27FC236}">
                  <a16:creationId xmlns:a16="http://schemas.microsoft.com/office/drawing/2014/main" id="{8A090E22-01CB-EF4D-A9DD-4529C9158B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5" name="Freeform 177">
              <a:extLst>
                <a:ext uri="{FF2B5EF4-FFF2-40B4-BE49-F238E27FC236}">
                  <a16:creationId xmlns:a16="http://schemas.microsoft.com/office/drawing/2014/main" id="{740BDA90-83C8-AE40-8ED0-B5F5D6B96237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-1" fmla="*/ 1486231 w 2944854"/>
                <a:gd name="connsiteY0-2" fmla="*/ 727041 h 1316375"/>
                <a:gd name="connsiteX1-3" fmla="*/ 257675 w 2944854"/>
                <a:gd name="connsiteY1-4" fmla="*/ 1302232 h 1316375"/>
                <a:gd name="connsiteX2-5" fmla="*/ 0 w 2944854"/>
                <a:gd name="connsiteY2-6" fmla="*/ 1228607 h 1316375"/>
                <a:gd name="connsiteX3-7" fmla="*/ 911064 w 2944854"/>
                <a:gd name="connsiteY3-8" fmla="*/ 837478 h 1316375"/>
                <a:gd name="connsiteX4-9" fmla="*/ 883456 w 2944854"/>
                <a:gd name="connsiteY4-10" fmla="*/ 450949 h 1316375"/>
                <a:gd name="connsiteX5-11" fmla="*/ 161047 w 2944854"/>
                <a:gd name="connsiteY5-12" fmla="*/ 119640 h 1316375"/>
                <a:gd name="connsiteX6-13" fmla="*/ 404917 w 2944854"/>
                <a:gd name="connsiteY6-14" fmla="*/ 50617 h 1316375"/>
                <a:gd name="connsiteX7-15" fmla="*/ 1477028 w 2944854"/>
                <a:gd name="connsiteY7-16" fmla="*/ 501566 h 1316375"/>
                <a:gd name="connsiteX8-17" fmla="*/ 2572146 w 2944854"/>
                <a:gd name="connsiteY8-18" fmla="*/ 0 h 1316375"/>
                <a:gd name="connsiteX9-19" fmla="*/ 2875834 w 2944854"/>
                <a:gd name="connsiteY9-20" fmla="*/ 96632 h 1316375"/>
                <a:gd name="connsiteX10-21" fmla="*/ 2079803 w 2944854"/>
                <a:gd name="connsiteY10-22" fmla="*/ 432543 h 1316375"/>
                <a:gd name="connsiteX11-23" fmla="*/ 2240850 w 2944854"/>
                <a:gd name="connsiteY11-24" fmla="*/ 920305 h 1316375"/>
                <a:gd name="connsiteX12-25" fmla="*/ 2944854 w 2944854"/>
                <a:gd name="connsiteY12-26" fmla="*/ 1228607 h 1316375"/>
                <a:gd name="connsiteX13-27" fmla="*/ 2756623 w 2944854"/>
                <a:gd name="connsiteY13-28" fmla="*/ 1316375 h 1316375"/>
                <a:gd name="connsiteX14-29" fmla="*/ 1486231 w 2944854"/>
                <a:gd name="connsiteY14-30" fmla="*/ 727041 h 1316375"/>
                <a:gd name="connsiteX0-31" fmla="*/ 1486231 w 3024520"/>
                <a:gd name="connsiteY0-32" fmla="*/ 727041 h 1316375"/>
                <a:gd name="connsiteX1-33" fmla="*/ 257675 w 3024520"/>
                <a:gd name="connsiteY1-34" fmla="*/ 1302232 h 1316375"/>
                <a:gd name="connsiteX2-35" fmla="*/ 0 w 3024520"/>
                <a:gd name="connsiteY2-36" fmla="*/ 1228607 h 1316375"/>
                <a:gd name="connsiteX3-37" fmla="*/ 911064 w 3024520"/>
                <a:gd name="connsiteY3-38" fmla="*/ 837478 h 1316375"/>
                <a:gd name="connsiteX4-39" fmla="*/ 883456 w 3024520"/>
                <a:gd name="connsiteY4-40" fmla="*/ 450949 h 1316375"/>
                <a:gd name="connsiteX5-41" fmla="*/ 161047 w 3024520"/>
                <a:gd name="connsiteY5-42" fmla="*/ 119640 h 1316375"/>
                <a:gd name="connsiteX6-43" fmla="*/ 404917 w 3024520"/>
                <a:gd name="connsiteY6-44" fmla="*/ 50617 h 1316375"/>
                <a:gd name="connsiteX7-45" fmla="*/ 1477028 w 3024520"/>
                <a:gd name="connsiteY7-46" fmla="*/ 501566 h 1316375"/>
                <a:gd name="connsiteX8-47" fmla="*/ 2572146 w 3024520"/>
                <a:gd name="connsiteY8-48" fmla="*/ 0 h 1316375"/>
                <a:gd name="connsiteX9-49" fmla="*/ 2875834 w 3024520"/>
                <a:gd name="connsiteY9-50" fmla="*/ 96632 h 1316375"/>
                <a:gd name="connsiteX10-51" fmla="*/ 2079803 w 3024520"/>
                <a:gd name="connsiteY10-52" fmla="*/ 432543 h 1316375"/>
                <a:gd name="connsiteX11-53" fmla="*/ 2240850 w 3024520"/>
                <a:gd name="connsiteY11-54" fmla="*/ 920305 h 1316375"/>
                <a:gd name="connsiteX12-55" fmla="*/ 3024520 w 3024520"/>
                <a:gd name="connsiteY12-56" fmla="*/ 1228607 h 1316375"/>
                <a:gd name="connsiteX13-57" fmla="*/ 2756623 w 3024520"/>
                <a:gd name="connsiteY13-58" fmla="*/ 1316375 h 1316375"/>
                <a:gd name="connsiteX14-59" fmla="*/ 1486231 w 3024520"/>
                <a:gd name="connsiteY14-60" fmla="*/ 727041 h 1316375"/>
                <a:gd name="connsiteX0-61" fmla="*/ 1537780 w 3076069"/>
                <a:gd name="connsiteY0-62" fmla="*/ 727041 h 1316375"/>
                <a:gd name="connsiteX1-63" fmla="*/ 309224 w 3076069"/>
                <a:gd name="connsiteY1-64" fmla="*/ 1302232 h 1316375"/>
                <a:gd name="connsiteX2-65" fmla="*/ 0 w 3076069"/>
                <a:gd name="connsiteY2-66" fmla="*/ 1228607 h 1316375"/>
                <a:gd name="connsiteX3-67" fmla="*/ 962613 w 3076069"/>
                <a:gd name="connsiteY3-68" fmla="*/ 837478 h 1316375"/>
                <a:gd name="connsiteX4-69" fmla="*/ 935005 w 3076069"/>
                <a:gd name="connsiteY4-70" fmla="*/ 450949 h 1316375"/>
                <a:gd name="connsiteX5-71" fmla="*/ 212596 w 3076069"/>
                <a:gd name="connsiteY5-72" fmla="*/ 119640 h 1316375"/>
                <a:gd name="connsiteX6-73" fmla="*/ 456466 w 3076069"/>
                <a:gd name="connsiteY6-74" fmla="*/ 50617 h 1316375"/>
                <a:gd name="connsiteX7-75" fmla="*/ 1528577 w 3076069"/>
                <a:gd name="connsiteY7-76" fmla="*/ 501566 h 1316375"/>
                <a:gd name="connsiteX8-77" fmla="*/ 2623695 w 3076069"/>
                <a:gd name="connsiteY8-78" fmla="*/ 0 h 1316375"/>
                <a:gd name="connsiteX9-79" fmla="*/ 2927383 w 3076069"/>
                <a:gd name="connsiteY9-80" fmla="*/ 96632 h 1316375"/>
                <a:gd name="connsiteX10-81" fmla="*/ 2131352 w 3076069"/>
                <a:gd name="connsiteY10-82" fmla="*/ 432543 h 1316375"/>
                <a:gd name="connsiteX11-83" fmla="*/ 2292399 w 3076069"/>
                <a:gd name="connsiteY11-84" fmla="*/ 920305 h 1316375"/>
                <a:gd name="connsiteX12-85" fmla="*/ 3076069 w 3076069"/>
                <a:gd name="connsiteY12-86" fmla="*/ 1228607 h 1316375"/>
                <a:gd name="connsiteX13-87" fmla="*/ 2808172 w 3076069"/>
                <a:gd name="connsiteY13-88" fmla="*/ 1316375 h 1316375"/>
                <a:gd name="connsiteX14-89" fmla="*/ 1537780 w 3076069"/>
                <a:gd name="connsiteY14-90" fmla="*/ 727041 h 1316375"/>
                <a:gd name="connsiteX0-91" fmla="*/ 1537780 w 3076069"/>
                <a:gd name="connsiteY0-92" fmla="*/ 727041 h 1321259"/>
                <a:gd name="connsiteX1-93" fmla="*/ 313981 w 3076069"/>
                <a:gd name="connsiteY1-94" fmla="*/ 1321259 h 1321259"/>
                <a:gd name="connsiteX2-95" fmla="*/ 0 w 3076069"/>
                <a:gd name="connsiteY2-96" fmla="*/ 1228607 h 1321259"/>
                <a:gd name="connsiteX3-97" fmla="*/ 962613 w 3076069"/>
                <a:gd name="connsiteY3-98" fmla="*/ 837478 h 1321259"/>
                <a:gd name="connsiteX4-99" fmla="*/ 935005 w 3076069"/>
                <a:gd name="connsiteY4-100" fmla="*/ 450949 h 1321259"/>
                <a:gd name="connsiteX5-101" fmla="*/ 212596 w 3076069"/>
                <a:gd name="connsiteY5-102" fmla="*/ 119640 h 1321259"/>
                <a:gd name="connsiteX6-103" fmla="*/ 456466 w 3076069"/>
                <a:gd name="connsiteY6-104" fmla="*/ 50617 h 1321259"/>
                <a:gd name="connsiteX7-105" fmla="*/ 1528577 w 3076069"/>
                <a:gd name="connsiteY7-106" fmla="*/ 501566 h 1321259"/>
                <a:gd name="connsiteX8-107" fmla="*/ 2623695 w 3076069"/>
                <a:gd name="connsiteY8-108" fmla="*/ 0 h 1321259"/>
                <a:gd name="connsiteX9-109" fmla="*/ 2927383 w 3076069"/>
                <a:gd name="connsiteY9-110" fmla="*/ 96632 h 1321259"/>
                <a:gd name="connsiteX10-111" fmla="*/ 2131352 w 3076069"/>
                <a:gd name="connsiteY10-112" fmla="*/ 432543 h 1321259"/>
                <a:gd name="connsiteX11-113" fmla="*/ 2292399 w 3076069"/>
                <a:gd name="connsiteY11-114" fmla="*/ 920305 h 1321259"/>
                <a:gd name="connsiteX12-115" fmla="*/ 3076069 w 3076069"/>
                <a:gd name="connsiteY12-116" fmla="*/ 1228607 h 1321259"/>
                <a:gd name="connsiteX13-117" fmla="*/ 2808172 w 3076069"/>
                <a:gd name="connsiteY13-118" fmla="*/ 1316375 h 1321259"/>
                <a:gd name="connsiteX14-119" fmla="*/ 1537780 w 3076069"/>
                <a:gd name="connsiteY14-120" fmla="*/ 727041 h 1321259"/>
                <a:gd name="connsiteX0-121" fmla="*/ 1537780 w 3076069"/>
                <a:gd name="connsiteY0-122" fmla="*/ 750825 h 1321259"/>
                <a:gd name="connsiteX1-123" fmla="*/ 313981 w 3076069"/>
                <a:gd name="connsiteY1-124" fmla="*/ 1321259 h 1321259"/>
                <a:gd name="connsiteX2-125" fmla="*/ 0 w 3076069"/>
                <a:gd name="connsiteY2-126" fmla="*/ 1228607 h 1321259"/>
                <a:gd name="connsiteX3-127" fmla="*/ 962613 w 3076069"/>
                <a:gd name="connsiteY3-128" fmla="*/ 837478 h 1321259"/>
                <a:gd name="connsiteX4-129" fmla="*/ 935005 w 3076069"/>
                <a:gd name="connsiteY4-130" fmla="*/ 450949 h 1321259"/>
                <a:gd name="connsiteX5-131" fmla="*/ 212596 w 3076069"/>
                <a:gd name="connsiteY5-132" fmla="*/ 119640 h 1321259"/>
                <a:gd name="connsiteX6-133" fmla="*/ 456466 w 3076069"/>
                <a:gd name="connsiteY6-134" fmla="*/ 50617 h 1321259"/>
                <a:gd name="connsiteX7-135" fmla="*/ 1528577 w 3076069"/>
                <a:gd name="connsiteY7-136" fmla="*/ 501566 h 1321259"/>
                <a:gd name="connsiteX8-137" fmla="*/ 2623695 w 3076069"/>
                <a:gd name="connsiteY8-138" fmla="*/ 0 h 1321259"/>
                <a:gd name="connsiteX9-139" fmla="*/ 2927383 w 3076069"/>
                <a:gd name="connsiteY9-140" fmla="*/ 96632 h 1321259"/>
                <a:gd name="connsiteX10-141" fmla="*/ 2131352 w 3076069"/>
                <a:gd name="connsiteY10-142" fmla="*/ 432543 h 1321259"/>
                <a:gd name="connsiteX11-143" fmla="*/ 2292399 w 3076069"/>
                <a:gd name="connsiteY11-144" fmla="*/ 920305 h 1321259"/>
                <a:gd name="connsiteX12-145" fmla="*/ 3076069 w 3076069"/>
                <a:gd name="connsiteY12-146" fmla="*/ 1228607 h 1321259"/>
                <a:gd name="connsiteX13-147" fmla="*/ 2808172 w 3076069"/>
                <a:gd name="connsiteY13-148" fmla="*/ 1316375 h 1321259"/>
                <a:gd name="connsiteX14-149" fmla="*/ 1537780 w 3076069"/>
                <a:gd name="connsiteY14-150" fmla="*/ 750825 h 1321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Freeform 178">
              <a:extLst>
                <a:ext uri="{FF2B5EF4-FFF2-40B4-BE49-F238E27FC236}">
                  <a16:creationId xmlns:a16="http://schemas.microsoft.com/office/drawing/2014/main" id="{32C1C3C3-6649-1D4A-9B0D-054D64084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373 h 932950"/>
                <a:gd name="T2" fmla="*/ 3651 w 3723451"/>
                <a:gd name="T3" fmla="*/ 4 h 932950"/>
                <a:gd name="T4" fmla="*/ 10342 w 3723451"/>
                <a:gd name="T5" fmla="*/ 851 h 932950"/>
                <a:gd name="T6" fmla="*/ 16724 w 3723451"/>
                <a:gd name="T7" fmla="*/ 0 h 932950"/>
                <a:gd name="T8" fmla="*/ 20749 w 3723451"/>
                <a:gd name="T9" fmla="*/ 339 h 932950"/>
                <a:gd name="T10" fmla="*/ 17755 w 3723451"/>
                <a:gd name="T11" fmla="*/ 755 h 932950"/>
                <a:gd name="T12" fmla="*/ 16791 w 3723451"/>
                <a:gd name="T13" fmla="*/ 643 h 932950"/>
                <a:gd name="T14" fmla="*/ 10459 w 3723451"/>
                <a:gd name="T15" fmla="*/ 1525 h 932950"/>
                <a:gd name="T16" fmla="*/ 3966 w 3723451"/>
                <a:gd name="T17" fmla="*/ 675 h 932950"/>
                <a:gd name="T18" fmla="*/ 2916 w 3723451"/>
                <a:gd name="T19" fmla="*/ 767 h 932950"/>
                <a:gd name="T20" fmla="*/ 0 w 3723451"/>
                <a:gd name="T21" fmla="*/ 37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79">
              <a:extLst>
                <a:ext uri="{FF2B5EF4-FFF2-40B4-BE49-F238E27FC236}">
                  <a16:creationId xmlns:a16="http://schemas.microsoft.com/office/drawing/2014/main" id="{13A225A0-5EE7-614D-B1A2-F3E3C3BE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7450 w 1366596"/>
                <a:gd name="T3" fmla="*/ 1041 h 809868"/>
                <a:gd name="T4" fmla="*/ 4716 w 1366596"/>
                <a:gd name="T5" fmla="*/ 1347 h 809868"/>
                <a:gd name="T6" fmla="*/ 25 w 1366596"/>
                <a:gd name="T7" fmla="*/ 712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80">
              <a:extLst>
                <a:ext uri="{FF2B5EF4-FFF2-40B4-BE49-F238E27FC236}">
                  <a16:creationId xmlns:a16="http://schemas.microsoft.com/office/drawing/2014/main" id="{1CBF06BB-7172-2C4C-9B80-1B2569CC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7312 w 1348191"/>
                <a:gd name="T1" fmla="*/ 0 h 791462"/>
                <a:gd name="T2" fmla="*/ 7413 w 1348191"/>
                <a:gd name="T3" fmla="*/ 718 h 791462"/>
                <a:gd name="T4" fmla="*/ 2682 w 1348191"/>
                <a:gd name="T5" fmla="*/ 1488 h 791462"/>
                <a:gd name="T6" fmla="*/ 0 w 1348191"/>
                <a:gd name="T7" fmla="*/ 1151 h 791462"/>
                <a:gd name="T8" fmla="*/ 731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9" name="Straight Connector 181">
              <a:extLst>
                <a:ext uri="{FF2B5EF4-FFF2-40B4-BE49-F238E27FC236}">
                  <a16:creationId xmlns:a16="http://schemas.microsoft.com/office/drawing/2014/main" id="{52475989-2CEC-2C44-A3AF-6C6A0BDD587B}"/>
                </a:ext>
              </a:extLst>
            </p:cNvPr>
            <p:cNvCxnSpPr>
              <a:cxnSpLocks noChangeShapeType="1"/>
              <a:endCxn id="24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182">
              <a:extLst>
                <a:ext uri="{FF2B5EF4-FFF2-40B4-BE49-F238E27FC236}">
                  <a16:creationId xmlns:a16="http://schemas.microsoft.com/office/drawing/2014/main" id="{167C3AFA-E887-F54C-A268-EE845BF87E02}"/>
                </a:ext>
              </a:extLst>
            </p:cNvPr>
            <p:cNvCxnSpPr>
              <a:cxnSpLocks noChangeShapeType="1"/>
              <a:endCxn id="24" idx="2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503AA2AF-5DB5-6449-A861-0B3502F3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15" y="4072142"/>
            <a:ext cx="715934" cy="71593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94F94E5-2209-E04E-AB5A-9759BA979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81" y="5229489"/>
            <a:ext cx="729331" cy="632583"/>
          </a:xfrm>
          <a:prstGeom prst="rect">
            <a:avLst/>
          </a:prstGeom>
        </p:spPr>
      </p:pic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839E80DF-D5E9-8545-8DC2-40ECE5E69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04038"/>
              </p:ext>
            </p:extLst>
          </p:nvPr>
        </p:nvGraphicFramePr>
        <p:xfrm>
          <a:off x="5854131" y="4340390"/>
          <a:ext cx="602818" cy="546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09">
                  <a:extLst>
                    <a:ext uri="{9D8B030D-6E8A-4147-A177-3AD203B41FA5}">
                      <a16:colId xmlns:a16="http://schemas.microsoft.com/office/drawing/2014/main" val="2990959429"/>
                    </a:ext>
                  </a:extLst>
                </a:gridCol>
                <a:gridCol w="301409">
                  <a:extLst>
                    <a:ext uri="{9D8B030D-6E8A-4147-A177-3AD203B41FA5}">
                      <a16:colId xmlns:a16="http://schemas.microsoft.com/office/drawing/2014/main" val="3825502495"/>
                    </a:ext>
                  </a:extLst>
                </a:gridCol>
              </a:tblGrid>
              <a:tr h="182181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507600"/>
                  </a:ext>
                </a:extLst>
              </a:tr>
              <a:tr h="182181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01035"/>
                  </a:ext>
                </a:extLst>
              </a:tr>
              <a:tr h="182181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32719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92E8F5E6-C607-404B-8CC5-7A8056771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630756"/>
              </p:ext>
            </p:extLst>
          </p:nvPr>
        </p:nvGraphicFramePr>
        <p:xfrm>
          <a:off x="7114476" y="4325732"/>
          <a:ext cx="602818" cy="546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09">
                  <a:extLst>
                    <a:ext uri="{9D8B030D-6E8A-4147-A177-3AD203B41FA5}">
                      <a16:colId xmlns:a16="http://schemas.microsoft.com/office/drawing/2014/main" val="2990959429"/>
                    </a:ext>
                  </a:extLst>
                </a:gridCol>
                <a:gridCol w="301409">
                  <a:extLst>
                    <a:ext uri="{9D8B030D-6E8A-4147-A177-3AD203B41FA5}">
                      <a16:colId xmlns:a16="http://schemas.microsoft.com/office/drawing/2014/main" val="3825502495"/>
                    </a:ext>
                  </a:extLst>
                </a:gridCol>
              </a:tblGrid>
              <a:tr h="182181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507600"/>
                  </a:ext>
                </a:extLst>
              </a:tr>
              <a:tr h="182181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01035"/>
                  </a:ext>
                </a:extLst>
              </a:tr>
              <a:tr h="182181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32719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582C09B4-0943-494B-A551-CB8BCFB99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3731"/>
              </p:ext>
            </p:extLst>
          </p:nvPr>
        </p:nvGraphicFramePr>
        <p:xfrm>
          <a:off x="6511658" y="5360043"/>
          <a:ext cx="602818" cy="546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09">
                  <a:extLst>
                    <a:ext uri="{9D8B030D-6E8A-4147-A177-3AD203B41FA5}">
                      <a16:colId xmlns:a16="http://schemas.microsoft.com/office/drawing/2014/main" val="2990959429"/>
                    </a:ext>
                  </a:extLst>
                </a:gridCol>
                <a:gridCol w="301409">
                  <a:extLst>
                    <a:ext uri="{9D8B030D-6E8A-4147-A177-3AD203B41FA5}">
                      <a16:colId xmlns:a16="http://schemas.microsoft.com/office/drawing/2014/main" val="3825502495"/>
                    </a:ext>
                  </a:extLst>
                </a:gridCol>
              </a:tblGrid>
              <a:tr h="182181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507600"/>
                  </a:ext>
                </a:extLst>
              </a:tr>
              <a:tr h="182181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701035"/>
                  </a:ext>
                </a:extLst>
              </a:tr>
              <a:tr h="182181"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32719"/>
                  </a:ext>
                </a:extLst>
              </a:tr>
            </a:tbl>
          </a:graphicData>
        </a:graphic>
      </p:graphicFrame>
      <p:sp>
        <p:nvSpPr>
          <p:cNvPr id="54" name="矩形 53">
            <a:extLst>
              <a:ext uri="{FF2B5EF4-FFF2-40B4-BE49-F238E27FC236}">
                <a16:creationId xmlns:a16="http://schemas.microsoft.com/office/drawing/2014/main" id="{ED443B01-A12C-B74C-9BF5-C622B32F8CCC}"/>
              </a:ext>
            </a:extLst>
          </p:cNvPr>
          <p:cNvSpPr/>
          <p:nvPr/>
        </p:nvSpPr>
        <p:spPr>
          <a:xfrm>
            <a:off x="5766580" y="49102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none" kern="0" dirty="0"/>
              <a:t>转发表</a:t>
            </a:r>
            <a:endParaRPr lang="zh-CN" altLang="en-US" dirty="0"/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ADFB05E4-7FF8-9447-B126-AF4F6A550283}"/>
              </a:ext>
            </a:extLst>
          </p:cNvPr>
          <p:cNvCxnSpPr/>
          <p:nvPr/>
        </p:nvCxnSpPr>
        <p:spPr bwMode="auto">
          <a:xfrm>
            <a:off x="745684" y="3389288"/>
            <a:ext cx="0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5EE6895F-F97D-054E-8B8D-409FA66A730C}"/>
              </a:ext>
            </a:extLst>
          </p:cNvPr>
          <p:cNvCxnSpPr>
            <a:cxnSpLocks/>
          </p:cNvCxnSpPr>
          <p:nvPr/>
        </p:nvCxnSpPr>
        <p:spPr bwMode="auto">
          <a:xfrm flipH="1">
            <a:off x="761572" y="3596022"/>
            <a:ext cx="7488832" cy="9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6140F221-4E73-2B4F-B127-C0B27DF11DAF}"/>
              </a:ext>
            </a:extLst>
          </p:cNvPr>
          <p:cNvCxnSpPr>
            <a:cxnSpLocks/>
          </p:cNvCxnSpPr>
          <p:nvPr/>
        </p:nvCxnSpPr>
        <p:spPr bwMode="auto">
          <a:xfrm>
            <a:off x="8259612" y="3457435"/>
            <a:ext cx="0" cy="185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8A1FDE0-39A6-8C4B-99A1-0B7BD75A6DC9}"/>
              </a:ext>
            </a:extLst>
          </p:cNvPr>
          <p:cNvSpPr/>
          <p:nvPr/>
        </p:nvSpPr>
        <p:spPr>
          <a:xfrm>
            <a:off x="963743" y="3168357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(1)</a:t>
            </a:r>
            <a:r>
              <a:rPr kumimoji="1" lang="zh-CN" altLang="en-US" u="none" kern="0" dirty="0"/>
              <a:t>配置</a:t>
            </a:r>
            <a:endParaRPr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8CCE656-C093-DA41-9348-CBFCA8D89C2E}"/>
              </a:ext>
            </a:extLst>
          </p:cNvPr>
          <p:cNvSpPr/>
          <p:nvPr/>
        </p:nvSpPr>
        <p:spPr>
          <a:xfrm>
            <a:off x="3987172" y="3164055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(2)</a:t>
            </a:r>
            <a:r>
              <a:rPr kumimoji="1" lang="zh-CN" altLang="en-US" u="none" kern="0" dirty="0"/>
              <a:t>转发控制</a:t>
            </a:r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3875DB3-CCD0-FB4D-82B6-65BC5EB000F2}"/>
              </a:ext>
            </a:extLst>
          </p:cNvPr>
          <p:cNvSpPr/>
          <p:nvPr/>
        </p:nvSpPr>
        <p:spPr>
          <a:xfrm>
            <a:off x="6673012" y="31413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(3)</a:t>
            </a:r>
            <a:r>
              <a:rPr kumimoji="1" lang="zh-CN" altLang="en-US" u="none" kern="0" dirty="0"/>
              <a:t>监控</a:t>
            </a:r>
            <a:endParaRPr lang="zh-CN" altLang="en-US" dirty="0"/>
          </a:p>
        </p:txBody>
      </p:sp>
      <p:sp>
        <p:nvSpPr>
          <p:cNvPr id="70" name="下箭头 69">
            <a:extLst>
              <a:ext uri="{FF2B5EF4-FFF2-40B4-BE49-F238E27FC236}">
                <a16:creationId xmlns:a16="http://schemas.microsoft.com/office/drawing/2014/main" id="{4DB70275-9A88-DA42-9065-1A5017C6656A}"/>
              </a:ext>
            </a:extLst>
          </p:cNvPr>
          <p:cNvSpPr/>
          <p:nvPr/>
        </p:nvSpPr>
        <p:spPr bwMode="auto">
          <a:xfrm>
            <a:off x="1191251" y="3686303"/>
            <a:ext cx="300835" cy="24675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下箭头 70">
            <a:extLst>
              <a:ext uri="{FF2B5EF4-FFF2-40B4-BE49-F238E27FC236}">
                <a16:creationId xmlns:a16="http://schemas.microsoft.com/office/drawing/2014/main" id="{7E5E27AB-8BD3-A34F-B996-0B347CC3319D}"/>
              </a:ext>
            </a:extLst>
          </p:cNvPr>
          <p:cNvSpPr/>
          <p:nvPr/>
        </p:nvSpPr>
        <p:spPr bwMode="auto">
          <a:xfrm>
            <a:off x="6988464" y="3717032"/>
            <a:ext cx="300835" cy="24675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D41B165C-E215-B741-B2EE-D100BCF03706}"/>
              </a:ext>
            </a:extLst>
          </p:cNvPr>
          <p:cNvCxnSpPr>
            <a:cxnSpLocks/>
          </p:cNvCxnSpPr>
          <p:nvPr/>
        </p:nvCxnSpPr>
        <p:spPr bwMode="auto">
          <a:xfrm flipV="1">
            <a:off x="4644008" y="3623685"/>
            <a:ext cx="0" cy="2373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0A4ECCF1-9EC9-CE47-BCEA-805A2F411E00}"/>
              </a:ext>
            </a:extLst>
          </p:cNvPr>
          <p:cNvSpPr/>
          <p:nvPr/>
        </p:nvSpPr>
        <p:spPr>
          <a:xfrm>
            <a:off x="4099167" y="378761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Switch-API</a:t>
            </a:r>
            <a:endParaRPr lang="zh-CN" altLang="en-US" dirty="0"/>
          </a:p>
        </p:txBody>
      </p:sp>
      <p:sp>
        <p:nvSpPr>
          <p:cNvPr id="77" name="上下箭头 76">
            <a:extLst>
              <a:ext uri="{FF2B5EF4-FFF2-40B4-BE49-F238E27FC236}">
                <a16:creationId xmlns:a16="http://schemas.microsoft.com/office/drawing/2014/main" id="{89BE7E31-C4C5-7E4B-857B-5D8896038C52}"/>
              </a:ext>
            </a:extLst>
          </p:cNvPr>
          <p:cNvSpPr/>
          <p:nvPr/>
        </p:nvSpPr>
        <p:spPr bwMode="auto">
          <a:xfrm>
            <a:off x="4505988" y="2557234"/>
            <a:ext cx="267667" cy="544186"/>
          </a:xfrm>
          <a:prstGeom prst="upDownArrow">
            <a:avLst>
              <a:gd name="adj1" fmla="val 56169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7551D4F-39F3-454A-BCDF-82A68F66DC49}"/>
              </a:ext>
            </a:extLst>
          </p:cNvPr>
          <p:cNvSpPr/>
          <p:nvPr/>
        </p:nvSpPr>
        <p:spPr>
          <a:xfrm>
            <a:off x="4079117" y="213021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OpenFlow</a:t>
            </a:r>
            <a:endParaRPr lang="zh-CN" altLang="en-US" dirty="0"/>
          </a:p>
        </p:txBody>
      </p:sp>
      <p:sp>
        <p:nvSpPr>
          <p:cNvPr id="79" name="上下箭头 78">
            <a:extLst>
              <a:ext uri="{FF2B5EF4-FFF2-40B4-BE49-F238E27FC236}">
                <a16:creationId xmlns:a16="http://schemas.microsoft.com/office/drawing/2014/main" id="{3E33A705-1E74-C940-90AF-818F1D2970E8}"/>
              </a:ext>
            </a:extLst>
          </p:cNvPr>
          <p:cNvSpPr/>
          <p:nvPr/>
        </p:nvSpPr>
        <p:spPr bwMode="auto">
          <a:xfrm>
            <a:off x="1448027" y="2580776"/>
            <a:ext cx="267667" cy="544186"/>
          </a:xfrm>
          <a:prstGeom prst="upDownArrow">
            <a:avLst>
              <a:gd name="adj1" fmla="val 56169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69ADF3D-F3DD-7448-A90E-9C58B65FA320}"/>
              </a:ext>
            </a:extLst>
          </p:cNvPr>
          <p:cNvSpPr/>
          <p:nvPr/>
        </p:nvSpPr>
        <p:spPr>
          <a:xfrm>
            <a:off x="849178" y="1270208"/>
            <a:ext cx="13516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OF Config</a:t>
            </a:r>
          </a:p>
          <a:p>
            <a:r>
              <a:rPr kumimoji="1" lang="en-US" altLang="zh-CN" u="none" kern="0" dirty="0"/>
              <a:t>NETCONF</a:t>
            </a:r>
          </a:p>
          <a:p>
            <a:r>
              <a:rPr kumimoji="1" lang="en-US" altLang="zh-CN" u="none" kern="0" dirty="0"/>
              <a:t>JSON RPC</a:t>
            </a:r>
          </a:p>
          <a:p>
            <a:r>
              <a:rPr kumimoji="1" lang="en-US" altLang="zh-CN" u="none" kern="0" dirty="0"/>
              <a:t>XMPP</a:t>
            </a:r>
            <a:endParaRPr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F3A2BED-00EA-2C47-899A-072E0E9D390D}"/>
              </a:ext>
            </a:extLst>
          </p:cNvPr>
          <p:cNvSpPr/>
          <p:nvPr/>
        </p:nvSpPr>
        <p:spPr>
          <a:xfrm>
            <a:off x="6588224" y="1232009"/>
            <a:ext cx="16979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u="none" kern="0" dirty="0"/>
              <a:t>SNMP</a:t>
            </a:r>
          </a:p>
          <a:p>
            <a:r>
              <a:rPr kumimoji="1" lang="en-US" altLang="zh-CN" u="none" kern="0" dirty="0" err="1"/>
              <a:t>sFlow</a:t>
            </a:r>
            <a:r>
              <a:rPr kumimoji="1" lang="en-US" altLang="zh-CN" u="none" kern="0" dirty="0"/>
              <a:t>/NetFlow</a:t>
            </a:r>
          </a:p>
          <a:p>
            <a:r>
              <a:rPr kumimoji="1" lang="en-US" altLang="zh-CN" u="none" kern="0" dirty="0"/>
              <a:t>XMPP</a:t>
            </a:r>
          </a:p>
          <a:p>
            <a:r>
              <a:rPr kumimoji="1" lang="en-US" altLang="zh-CN" u="none" kern="0" dirty="0"/>
              <a:t>OpenFlow</a:t>
            </a:r>
            <a:endParaRPr lang="zh-CN" altLang="en-US" dirty="0"/>
          </a:p>
        </p:txBody>
      </p:sp>
      <p:sp>
        <p:nvSpPr>
          <p:cNvPr id="83" name="上下箭头 82">
            <a:extLst>
              <a:ext uri="{FF2B5EF4-FFF2-40B4-BE49-F238E27FC236}">
                <a16:creationId xmlns:a16="http://schemas.microsoft.com/office/drawing/2014/main" id="{E0F90B00-9AA2-824C-8E75-167F10E5B9B0}"/>
              </a:ext>
            </a:extLst>
          </p:cNvPr>
          <p:cNvSpPr/>
          <p:nvPr/>
        </p:nvSpPr>
        <p:spPr bwMode="auto">
          <a:xfrm>
            <a:off x="6896415" y="2512990"/>
            <a:ext cx="267667" cy="544186"/>
          </a:xfrm>
          <a:prstGeom prst="upDownArrow">
            <a:avLst>
              <a:gd name="adj1" fmla="val 56169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6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">
            <a:extLst>
              <a:ext uri="{FF2B5EF4-FFF2-40B4-BE49-F238E27FC236}">
                <a16:creationId xmlns:a16="http://schemas.microsoft.com/office/drawing/2014/main" id="{C9893778-FBDD-4040-9E2D-1A6B62FC55E4}"/>
              </a:ext>
            </a:extLst>
          </p:cNvPr>
          <p:cNvGrpSpPr>
            <a:grpSpLocks/>
          </p:cNvGrpSpPr>
          <p:nvPr/>
        </p:nvGrpSpPr>
        <p:grpSpPr bwMode="auto">
          <a:xfrm>
            <a:off x="755651" y="1196977"/>
            <a:ext cx="3765550" cy="4805440"/>
            <a:chOff x="518492" y="1002360"/>
            <a:chExt cx="4211638" cy="5250552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C288CB01-E27F-9C4B-8946-019849CC718A}"/>
                </a:ext>
              </a:extLst>
            </p:cNvPr>
            <p:cNvSpPr/>
            <p:nvPr/>
          </p:nvSpPr>
          <p:spPr>
            <a:xfrm>
              <a:off x="518492" y="2573857"/>
              <a:ext cx="4211638" cy="106154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380" name="Rounded Rectangle 379">
              <a:extLst>
                <a:ext uri="{FF2B5EF4-FFF2-40B4-BE49-F238E27FC236}">
                  <a16:creationId xmlns:a16="http://schemas.microsoft.com/office/drawing/2014/main" id="{965C3CD0-CC04-2F4D-8378-DFAB5376F08F}"/>
                </a:ext>
              </a:extLst>
            </p:cNvPr>
            <p:cNvSpPr/>
            <p:nvPr/>
          </p:nvSpPr>
          <p:spPr>
            <a:xfrm>
              <a:off x="545126" y="3770693"/>
              <a:ext cx="4185004" cy="5446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cxnSp>
          <p:nvCxnSpPr>
            <p:cNvPr id="81947" name="Straight Connector 385">
              <a:extLst>
                <a:ext uri="{FF2B5EF4-FFF2-40B4-BE49-F238E27FC236}">
                  <a16:creationId xmlns:a16="http://schemas.microsoft.com/office/drawing/2014/main" id="{A1821A9F-878A-8741-A202-31966C0C01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85167" y="4418659"/>
              <a:ext cx="410368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1948" name="Group 400">
              <a:extLst>
                <a:ext uri="{FF2B5EF4-FFF2-40B4-BE49-F238E27FC236}">
                  <a16:creationId xmlns:a16="http://schemas.microsoft.com/office/drawing/2014/main" id="{C51B19D2-2949-304B-AF7E-9C429FFF1E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986" y="3147991"/>
              <a:ext cx="1285872" cy="412822"/>
              <a:chOff x="3090053" y="457073"/>
              <a:chExt cx="1479821" cy="459906"/>
            </a:xfrm>
          </p:grpSpPr>
          <p:sp>
            <p:nvSpPr>
              <p:cNvPr id="402" name="Rounded Rectangle 401">
                <a:extLst>
                  <a:ext uri="{FF2B5EF4-FFF2-40B4-BE49-F238E27FC236}">
                    <a16:creationId xmlns:a16="http://schemas.microsoft.com/office/drawing/2014/main" id="{699F6B8B-580F-FB49-88CE-5F384423E7AA}"/>
                  </a:ext>
                </a:extLst>
              </p:cNvPr>
              <p:cNvSpPr/>
              <p:nvPr/>
            </p:nvSpPr>
            <p:spPr>
              <a:xfrm>
                <a:off x="3128786" y="457073"/>
                <a:ext cx="1432407" cy="45990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71" name="TextBox 402">
                <a:extLst>
                  <a:ext uri="{FF2B5EF4-FFF2-40B4-BE49-F238E27FC236}">
                    <a16:creationId xmlns:a16="http://schemas.microsoft.com/office/drawing/2014/main" id="{3A552747-5D42-154A-A43B-DC13A42365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0053" y="541672"/>
                <a:ext cx="1479821" cy="340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链路状态信息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49" name="Group 403">
              <a:extLst>
                <a:ext uri="{FF2B5EF4-FFF2-40B4-BE49-F238E27FC236}">
                  <a16:creationId xmlns:a16="http://schemas.microsoft.com/office/drawing/2014/main" id="{A3C02869-5EDA-2F44-B7B0-2CCDB1B31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6178" y="3163602"/>
              <a:ext cx="1067136" cy="397211"/>
              <a:chOff x="3099516" y="535472"/>
              <a:chExt cx="1395170" cy="381598"/>
            </a:xfrm>
          </p:grpSpPr>
          <p:sp>
            <p:nvSpPr>
              <p:cNvPr id="405" name="Rounded Rectangle 404">
                <a:extLst>
                  <a:ext uri="{FF2B5EF4-FFF2-40B4-BE49-F238E27FC236}">
                    <a16:creationId xmlns:a16="http://schemas.microsoft.com/office/drawing/2014/main" id="{FE0BD4BC-9D58-F343-A420-77C9EF238BBD}"/>
                  </a:ext>
                </a:extLst>
              </p:cNvPr>
              <p:cNvSpPr/>
              <p:nvPr/>
            </p:nvSpPr>
            <p:spPr>
              <a:xfrm>
                <a:off x="3130343" y="535472"/>
                <a:ext cx="1323182" cy="38159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69" name="TextBox 405">
                <a:extLst>
                  <a:ext uri="{FF2B5EF4-FFF2-40B4-BE49-F238E27FC236}">
                    <a16:creationId xmlns:a16="http://schemas.microsoft.com/office/drawing/2014/main" id="{89D5A758-B36E-4242-AFCD-B78E9B4C83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9516" y="593019"/>
                <a:ext cx="1395170" cy="293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交换机信息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50" name="Group 406">
              <a:extLst>
                <a:ext uri="{FF2B5EF4-FFF2-40B4-BE49-F238E27FC236}">
                  <a16:creationId xmlns:a16="http://schemas.microsoft.com/office/drawing/2014/main" id="{53DE43EB-9252-034B-9F91-E854C87CF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9682" y="3147991"/>
              <a:ext cx="960581" cy="412822"/>
              <a:chOff x="3128469" y="457073"/>
              <a:chExt cx="1432541" cy="459906"/>
            </a:xfrm>
          </p:grpSpPr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4D523B89-9ADB-DE48-B786-6C823E90D472}"/>
                  </a:ext>
                </a:extLst>
              </p:cNvPr>
              <p:cNvSpPr/>
              <p:nvPr/>
            </p:nvSpPr>
            <p:spPr>
              <a:xfrm>
                <a:off x="3128469" y="457073"/>
                <a:ext cx="1432541" cy="45990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67" name="TextBox 408">
                <a:extLst>
                  <a:ext uri="{FF2B5EF4-FFF2-40B4-BE49-F238E27FC236}">
                    <a16:creationId xmlns:a16="http://schemas.microsoft.com/office/drawing/2014/main" id="{BD187B40-7C62-004C-B7EA-9E2F866B45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207" y="541672"/>
                <a:ext cx="1334765" cy="340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主机信息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51" name="Group 409">
              <a:extLst>
                <a:ext uri="{FF2B5EF4-FFF2-40B4-BE49-F238E27FC236}">
                  <a16:creationId xmlns:a16="http://schemas.microsoft.com/office/drawing/2014/main" id="{1B015652-A607-6247-9A26-4CAD61107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167" y="2655381"/>
              <a:ext cx="887782" cy="381600"/>
              <a:chOff x="3130024" y="458338"/>
              <a:chExt cx="1430364" cy="458640"/>
            </a:xfrm>
          </p:grpSpPr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9050B0A9-3368-0A43-A647-B86F3533C647}"/>
                  </a:ext>
                </a:extLst>
              </p:cNvPr>
              <p:cNvSpPr/>
              <p:nvPr/>
            </p:nvSpPr>
            <p:spPr>
              <a:xfrm>
                <a:off x="3130024" y="458338"/>
                <a:ext cx="1430364" cy="45864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65" name="TextBox 411">
                <a:extLst>
                  <a:ext uri="{FF2B5EF4-FFF2-40B4-BE49-F238E27FC236}">
                    <a16:creationId xmlns:a16="http://schemas.microsoft.com/office/drawing/2014/main" id="{9D6F1D36-4A37-D144-AB27-AD0CAF1EB6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5892" y="509559"/>
                <a:ext cx="887399" cy="367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统计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52" name="Group 412">
              <a:extLst>
                <a:ext uri="{FF2B5EF4-FFF2-40B4-BE49-F238E27FC236}">
                  <a16:creationId xmlns:a16="http://schemas.microsoft.com/office/drawing/2014/main" id="{CEA84C7F-BE02-3F4E-8CF0-A1FD6DB3F2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963" y="2641505"/>
              <a:ext cx="960579" cy="404149"/>
              <a:chOff x="3129355" y="458778"/>
              <a:chExt cx="1431884" cy="459071"/>
            </a:xfrm>
          </p:grpSpPr>
          <p:sp>
            <p:nvSpPr>
              <p:cNvPr id="414" name="Rounded Rectangle 413">
                <a:extLst>
                  <a:ext uri="{FF2B5EF4-FFF2-40B4-BE49-F238E27FC236}">
                    <a16:creationId xmlns:a16="http://schemas.microsoft.com/office/drawing/2014/main" id="{5F880563-7F5A-9B4C-B0C6-ECC2495C6E16}"/>
                  </a:ext>
                </a:extLst>
              </p:cNvPr>
              <p:cNvSpPr/>
              <p:nvPr/>
            </p:nvSpPr>
            <p:spPr>
              <a:xfrm>
                <a:off x="3129355" y="458778"/>
                <a:ext cx="1431884" cy="45907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63" name="TextBox 414">
                <a:extLst>
                  <a:ext uri="{FF2B5EF4-FFF2-40B4-BE49-F238E27FC236}">
                    <a16:creationId xmlns:a16="http://schemas.microsoft.com/office/drawing/2014/main" id="{706993D1-6EE9-F342-B471-04DE6B0771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9025" y="526493"/>
                <a:ext cx="821020" cy="347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流表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78CDDE09-8807-4A43-A5A9-3179DB41DAC2}"/>
                </a:ext>
              </a:extLst>
            </p:cNvPr>
            <p:cNvSpPr txBox="1"/>
            <p:nvPr/>
          </p:nvSpPr>
          <p:spPr>
            <a:xfrm>
              <a:off x="2535532" y="2275515"/>
              <a:ext cx="569957" cy="5716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9C4641DA-2E48-D249-8723-B55F16CD9142}"/>
                </a:ext>
              </a:extLst>
            </p:cNvPr>
            <p:cNvSpPr txBox="1"/>
            <p:nvPr/>
          </p:nvSpPr>
          <p:spPr>
            <a:xfrm>
              <a:off x="3082407" y="2913827"/>
              <a:ext cx="830473" cy="571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grpSp>
          <p:nvGrpSpPr>
            <p:cNvPr id="81955" name="Group 417">
              <a:extLst>
                <a:ext uri="{FF2B5EF4-FFF2-40B4-BE49-F238E27FC236}">
                  <a16:creationId xmlns:a16="http://schemas.microsoft.com/office/drawing/2014/main" id="{A93ADA36-B327-224C-A582-A352C20FDF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4145" y="3900784"/>
              <a:ext cx="1257100" cy="307630"/>
              <a:chOff x="3129619" y="457215"/>
              <a:chExt cx="1432098" cy="492344"/>
            </a:xfrm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73A63E64-82CE-9240-B285-37004D24F2B6}"/>
                  </a:ext>
                </a:extLst>
              </p:cNvPr>
              <p:cNvSpPr/>
              <p:nvPr/>
            </p:nvSpPr>
            <p:spPr>
              <a:xfrm>
                <a:off x="3129619" y="457215"/>
                <a:ext cx="1432098" cy="4608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61" name="TextBox 419">
                <a:extLst>
                  <a:ext uri="{FF2B5EF4-FFF2-40B4-BE49-F238E27FC236}">
                    <a16:creationId xmlns:a16="http://schemas.microsoft.com/office/drawing/2014/main" id="{EBBD0507-5F64-2E4A-90FC-4F7585AEA1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6668" y="457775"/>
                <a:ext cx="1125821" cy="491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u="none">
                    <a:cs typeface="Arial" panose="020B0604020202020204" pitchFamily="34" charset="0"/>
                  </a:rPr>
                  <a:t>OpenFlow</a:t>
                </a:r>
              </a:p>
            </p:txBody>
          </p:sp>
        </p:grpSp>
        <p:grpSp>
          <p:nvGrpSpPr>
            <p:cNvPr id="81956" name="Group 420">
              <a:extLst>
                <a:ext uri="{FF2B5EF4-FFF2-40B4-BE49-F238E27FC236}">
                  <a16:creationId xmlns:a16="http://schemas.microsoft.com/office/drawing/2014/main" id="{DB5DEE4D-EABE-4C46-BF64-91E772823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3814" y="3905987"/>
              <a:ext cx="1244670" cy="325228"/>
              <a:chOff x="3129159" y="457952"/>
              <a:chExt cx="1432406" cy="485585"/>
            </a:xfrm>
          </p:grpSpPr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0624D740-A68F-C543-BF5E-6CFA7569916F}"/>
                  </a:ext>
                </a:extLst>
              </p:cNvPr>
              <p:cNvSpPr/>
              <p:nvPr/>
            </p:nvSpPr>
            <p:spPr>
              <a:xfrm>
                <a:off x="3129159" y="457952"/>
                <a:ext cx="1432406" cy="45839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59" name="TextBox 422">
                <a:extLst>
                  <a:ext uri="{FF2B5EF4-FFF2-40B4-BE49-F238E27FC236}">
                    <a16:creationId xmlns:a16="http://schemas.microsoft.com/office/drawing/2014/main" id="{82F798E1-9661-7B4F-A602-2327EA89A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4961" y="484749"/>
                <a:ext cx="809237" cy="458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u="none">
                    <a:cs typeface="Arial" panose="020B0604020202020204" pitchFamily="34" charset="0"/>
                  </a:rPr>
                  <a:t>SNMP</a:t>
                </a:r>
              </a:p>
            </p:txBody>
          </p:sp>
        </p:grp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BAB393E-73B7-8E46-A60C-2E9842B65D25}"/>
                </a:ext>
              </a:extLst>
            </p:cNvPr>
            <p:cNvSpPr txBox="1"/>
            <p:nvPr/>
          </p:nvSpPr>
          <p:spPr>
            <a:xfrm>
              <a:off x="2405917" y="3576422"/>
              <a:ext cx="830473" cy="571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E14CB9A0-7632-164D-8546-F81E89E04F98}"/>
                </a:ext>
              </a:extLst>
            </p:cNvPr>
            <p:cNvSpPr/>
            <p:nvPr/>
          </p:nvSpPr>
          <p:spPr>
            <a:xfrm>
              <a:off x="518492" y="1878305"/>
              <a:ext cx="4211638" cy="5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grpSp>
          <p:nvGrpSpPr>
            <p:cNvPr id="81959" name="Group 424">
              <a:extLst>
                <a:ext uri="{FF2B5EF4-FFF2-40B4-BE49-F238E27FC236}">
                  <a16:creationId xmlns:a16="http://schemas.microsoft.com/office/drawing/2014/main" id="{5F6C676A-FE6B-624E-996C-1D792123B8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091" y="1937279"/>
              <a:ext cx="1045886" cy="459655"/>
              <a:chOff x="3086205" y="457658"/>
              <a:chExt cx="1476585" cy="460728"/>
            </a:xfrm>
          </p:grpSpPr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3015F01B-840A-5E41-8D06-F9CD4FF0B139}"/>
                  </a:ext>
                </a:extLst>
              </p:cNvPr>
              <p:cNvSpPr/>
              <p:nvPr/>
            </p:nvSpPr>
            <p:spPr>
              <a:xfrm>
                <a:off x="3128931" y="457658"/>
                <a:ext cx="1433859" cy="46072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57" name="TextBox 426">
                <a:extLst>
                  <a:ext uri="{FF2B5EF4-FFF2-40B4-BE49-F238E27FC236}">
                    <a16:creationId xmlns:a16="http://schemas.microsoft.com/office/drawing/2014/main" id="{DC945D26-6AB8-0141-8ED7-AFD27AE3EB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6205" y="553832"/>
                <a:ext cx="1461287" cy="307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网络图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60" name="Group 427">
              <a:extLst>
                <a:ext uri="{FF2B5EF4-FFF2-40B4-BE49-F238E27FC236}">
                  <a16:creationId xmlns:a16="http://schemas.microsoft.com/office/drawing/2014/main" id="{1F175599-5D41-B74C-BAE2-6ADB0A90B5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5542" y="1937279"/>
              <a:ext cx="1035050" cy="459653"/>
              <a:chOff x="3103238" y="457699"/>
              <a:chExt cx="1461287" cy="460694"/>
            </a:xfrm>
          </p:grpSpPr>
          <p:sp>
            <p:nvSpPr>
              <p:cNvPr id="429" name="Rounded Rectangle 428">
                <a:extLst>
                  <a:ext uri="{FF2B5EF4-FFF2-40B4-BE49-F238E27FC236}">
                    <a16:creationId xmlns:a16="http://schemas.microsoft.com/office/drawing/2014/main" id="{D1FF43A2-1EB3-4B40-867B-FAC3DB27292E}"/>
                  </a:ext>
                </a:extLst>
              </p:cNvPr>
              <p:cNvSpPr/>
              <p:nvPr/>
            </p:nvSpPr>
            <p:spPr>
              <a:xfrm>
                <a:off x="3127388" y="457699"/>
                <a:ext cx="1433859" cy="46069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55" name="TextBox 429">
                <a:extLst>
                  <a:ext uri="{FF2B5EF4-FFF2-40B4-BE49-F238E27FC236}">
                    <a16:creationId xmlns:a16="http://schemas.microsoft.com/office/drawing/2014/main" id="{442F114D-09B8-6D40-9F35-8027CA356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3238" y="553253"/>
                <a:ext cx="1461287" cy="307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意图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961" name="Group 430">
              <a:extLst>
                <a:ext uri="{FF2B5EF4-FFF2-40B4-BE49-F238E27FC236}">
                  <a16:creationId xmlns:a16="http://schemas.microsoft.com/office/drawing/2014/main" id="{0108CA5D-12ED-6042-962C-2F04FF7A9D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792" y="1910409"/>
              <a:ext cx="1033463" cy="531469"/>
              <a:chOff x="3103238" y="432317"/>
              <a:chExt cx="1461287" cy="532709"/>
            </a:xfrm>
          </p:grpSpPr>
          <p:sp>
            <p:nvSpPr>
              <p:cNvPr id="432" name="Rounded Rectangle 431">
                <a:extLst>
                  <a:ext uri="{FF2B5EF4-FFF2-40B4-BE49-F238E27FC236}">
                    <a16:creationId xmlns:a16="http://schemas.microsoft.com/office/drawing/2014/main" id="{118FF048-3C9C-414A-AB71-D2CE2B1E4B1F}"/>
                  </a:ext>
                </a:extLst>
              </p:cNvPr>
              <p:cNvSpPr/>
              <p:nvPr/>
            </p:nvSpPr>
            <p:spPr>
              <a:xfrm>
                <a:off x="3127928" y="459250"/>
                <a:ext cx="1433549" cy="45898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2053" name="TextBox 432">
                <a:extLst>
                  <a:ext uri="{FF2B5EF4-FFF2-40B4-BE49-F238E27FC236}">
                    <a16:creationId xmlns:a16="http://schemas.microsoft.com/office/drawing/2014/main" id="{93E34352-0E4F-9F43-B586-C638531045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3238" y="432317"/>
                <a:ext cx="1461287" cy="53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u="none" dirty="0">
                    <a:cs typeface="Arial" panose="020B0604020202020204" pitchFamily="34" charset="0"/>
                  </a:rPr>
                  <a:t>RESTful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altLang="zh-CN" sz="1200" u="none" dirty="0">
                    <a:cs typeface="Arial" panose="020B0604020202020204" pitchFamily="34" charset="0"/>
                  </a:rPr>
                  <a:t>API</a:t>
                </a:r>
              </a:p>
            </p:txBody>
          </p: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2C037D61-71B8-2D4A-BFD6-6BE3C0490906}"/>
                </a:ext>
              </a:extLst>
            </p:cNvPr>
            <p:cNvSpPr txBox="1"/>
            <p:nvPr/>
          </p:nvSpPr>
          <p:spPr>
            <a:xfrm>
              <a:off x="3084183" y="1737806"/>
              <a:ext cx="830473" cy="5716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cxnSp>
          <p:nvCxnSpPr>
            <p:cNvPr id="81963" name="Straight Connector 153">
              <a:extLst>
                <a:ext uri="{FF2B5EF4-FFF2-40B4-BE49-F238E27FC236}">
                  <a16:creationId xmlns:a16="http://schemas.microsoft.com/office/drawing/2014/main" id="{08230A4B-B87D-6046-98C7-6BFBF28A6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97867" y="1705622"/>
              <a:ext cx="411797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964" name="Freeform 2">
              <a:extLst>
                <a:ext uri="{FF2B5EF4-FFF2-40B4-BE49-F238E27FC236}">
                  <a16:creationId xmlns:a16="http://schemas.microsoft.com/office/drawing/2014/main" id="{36FADCB1-AB33-4847-BD0D-D01DCF92F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55" y="4850459"/>
              <a:ext cx="4057650" cy="1392238"/>
            </a:xfrm>
            <a:custGeom>
              <a:avLst/>
              <a:gdLst>
                <a:gd name="T0" fmla="*/ 2147483646 w 1794"/>
                <a:gd name="T1" fmla="*/ 2147483646 h 933"/>
                <a:gd name="T2" fmla="*/ 2147483646 w 1794"/>
                <a:gd name="T3" fmla="*/ 2147483646 h 933"/>
                <a:gd name="T4" fmla="*/ 2147483646 w 1794"/>
                <a:gd name="T5" fmla="*/ 2147483646 h 933"/>
                <a:gd name="T6" fmla="*/ 2147483646 w 1794"/>
                <a:gd name="T7" fmla="*/ 2147483646 h 933"/>
                <a:gd name="T8" fmla="*/ 2147483646 w 1794"/>
                <a:gd name="T9" fmla="*/ 2147483646 h 933"/>
                <a:gd name="T10" fmla="*/ 2147483646 w 1794"/>
                <a:gd name="T11" fmla="*/ 2147483646 h 933"/>
                <a:gd name="T12" fmla="*/ 2147483646 w 1794"/>
                <a:gd name="T13" fmla="*/ 2147483646 h 933"/>
                <a:gd name="T14" fmla="*/ 2147483646 w 1794"/>
                <a:gd name="T15" fmla="*/ 2147483646 h 933"/>
                <a:gd name="T16" fmla="*/ 2147483646 w 1794"/>
                <a:gd name="T17" fmla="*/ 2147483646 h 933"/>
                <a:gd name="T18" fmla="*/ 2147483646 w 1794"/>
                <a:gd name="T19" fmla="*/ 2147483646 h 933"/>
                <a:gd name="T20" fmla="*/ 2147483646 w 1794"/>
                <a:gd name="T21" fmla="*/ 2147483646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81965" name="Straight Connector 165">
              <a:extLst>
                <a:ext uri="{FF2B5EF4-FFF2-40B4-BE49-F238E27FC236}">
                  <a16:creationId xmlns:a16="http://schemas.microsoft.com/office/drawing/2014/main" id="{A42DD91E-D635-A84E-94B2-BFEDEF8CF7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69430" y="5233047"/>
              <a:ext cx="615950" cy="282575"/>
            </a:xfrm>
            <a:prstGeom prst="line">
              <a:avLst/>
            </a:prstGeom>
            <a:noFill/>
            <a:ln w="349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7E4902E-FA30-EE4A-A13A-88A5BC6A180F}"/>
                </a:ext>
              </a:extLst>
            </p:cNvPr>
            <p:cNvCxnSpPr/>
            <p:nvPr/>
          </p:nvCxnSpPr>
          <p:spPr bwMode="auto">
            <a:xfrm>
              <a:off x="1658404" y="5539928"/>
              <a:ext cx="1653051" cy="1370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84172B2-5530-FE42-8310-6472A7AC0C25}"/>
                </a:ext>
              </a:extLst>
            </p:cNvPr>
            <p:cNvCxnSpPr>
              <a:endCxn id="353" idx="1"/>
            </p:cNvCxnSpPr>
            <p:nvPr/>
          </p:nvCxnSpPr>
          <p:spPr bwMode="auto">
            <a:xfrm>
              <a:off x="1669058" y="5597169"/>
              <a:ext cx="317827" cy="3868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C4FEAB6-0E2F-F141-BA73-146489EC7290}"/>
                </a:ext>
              </a:extLst>
            </p:cNvPr>
            <p:cNvCxnSpPr>
              <a:stCxn id="339" idx="3"/>
            </p:cNvCxnSpPr>
            <p:nvPr/>
          </p:nvCxnSpPr>
          <p:spPr bwMode="auto">
            <a:xfrm>
              <a:off x="2970547" y="5229446"/>
              <a:ext cx="333806" cy="4214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7B3B50A-8616-9043-B02B-38701DB748DB}"/>
                </a:ext>
              </a:extLst>
            </p:cNvPr>
            <p:cNvCxnSpPr/>
            <p:nvPr/>
          </p:nvCxnSpPr>
          <p:spPr bwMode="auto">
            <a:xfrm flipV="1">
              <a:off x="2448531" y="5735933"/>
              <a:ext cx="862924" cy="2757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sp>
          <p:nvSpPr>
            <p:cNvPr id="81970" name="Freeform 223">
              <a:extLst>
                <a:ext uri="{FF2B5EF4-FFF2-40B4-BE49-F238E27FC236}">
                  <a16:creationId xmlns:a16="http://schemas.microsoft.com/office/drawing/2014/main" id="{7C6574A1-F305-2948-8599-44B09EBD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555" y="1554809"/>
              <a:ext cx="711200" cy="3730625"/>
            </a:xfrm>
            <a:custGeom>
              <a:avLst/>
              <a:gdLst>
                <a:gd name="T0" fmla="*/ 34422 w 710887"/>
                <a:gd name="T1" fmla="*/ 5994451 h 2943061"/>
                <a:gd name="T2" fmla="*/ 711513 w 710887"/>
                <a:gd name="T3" fmla="*/ 4241152 h 2943061"/>
                <a:gd name="T4" fmla="*/ 710921 w 710887"/>
                <a:gd name="T5" fmla="*/ 3508193 h 2943061"/>
                <a:gd name="T6" fmla="*/ 21885 w 710887"/>
                <a:gd name="T7" fmla="*/ 3120512 h 2943061"/>
                <a:gd name="T8" fmla="*/ 0 w 710887"/>
                <a:gd name="T9" fmla="*/ 0 h 294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0887" h="2943061">
                  <a:moveTo>
                    <a:pt x="34392" y="2943061"/>
                  </a:moveTo>
                  <a:cubicBezTo>
                    <a:pt x="643118" y="2216702"/>
                    <a:pt x="436371" y="2471136"/>
                    <a:pt x="710887" y="2082254"/>
                  </a:cubicBezTo>
                  <a:cubicBezTo>
                    <a:pt x="710690" y="1923079"/>
                    <a:pt x="710492" y="1881572"/>
                    <a:pt x="710295" y="1722397"/>
                  </a:cubicBezTo>
                  <a:cubicBezTo>
                    <a:pt x="566067" y="1680698"/>
                    <a:pt x="166093" y="1573759"/>
                    <a:pt x="21865" y="1532060"/>
                  </a:cubicBezTo>
                  <a:cubicBezTo>
                    <a:pt x="5542" y="849989"/>
                    <a:pt x="1676" y="727768"/>
                    <a:pt x="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1971" name="Group 224">
              <a:extLst>
                <a:ext uri="{FF2B5EF4-FFF2-40B4-BE49-F238E27FC236}">
                  <a16:creationId xmlns:a16="http://schemas.microsoft.com/office/drawing/2014/main" id="{5AD04D76-269B-CA46-986E-41FDE1BE9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8807" y="4604401"/>
              <a:ext cx="333839" cy="369913"/>
              <a:chOff x="418816" y="1964112"/>
              <a:chExt cx="332477" cy="369357"/>
            </a:xfrm>
          </p:grpSpPr>
          <p:sp>
            <p:nvSpPr>
              <p:cNvPr id="82050" name="Oval 225">
                <a:extLst>
                  <a:ext uri="{FF2B5EF4-FFF2-40B4-BE49-F238E27FC236}">
                    <a16:creationId xmlns:a16="http://schemas.microsoft.com/office/drawing/2014/main" id="{4DE65AB9-5EA5-FC42-92A2-15A3924D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2051" name="TextBox 226">
                <a:extLst>
                  <a:ext uri="{FF2B5EF4-FFF2-40B4-BE49-F238E27FC236}">
                    <a16:creationId xmlns:a16="http://schemas.microsoft.com/office/drawing/2014/main" id="{18DE95E2-7E3B-324F-9AD1-6A3FF3FCF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2477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81972" name="Group 227">
              <a:extLst>
                <a:ext uri="{FF2B5EF4-FFF2-40B4-BE49-F238E27FC236}">
                  <a16:creationId xmlns:a16="http://schemas.microsoft.com/office/drawing/2014/main" id="{D409FA9A-EBD1-E748-9015-86067A7A4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468" y="3497907"/>
              <a:ext cx="333840" cy="369912"/>
              <a:chOff x="418816" y="1964112"/>
              <a:chExt cx="334166" cy="369356"/>
            </a:xfrm>
          </p:grpSpPr>
          <p:sp>
            <p:nvSpPr>
              <p:cNvPr id="82048" name="Oval 228">
                <a:extLst>
                  <a:ext uri="{FF2B5EF4-FFF2-40B4-BE49-F238E27FC236}">
                    <a16:creationId xmlns:a16="http://schemas.microsoft.com/office/drawing/2014/main" id="{A754E23E-3B4D-B24F-B18B-23E45518F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2049" name="TextBox 229">
                <a:extLst>
                  <a:ext uri="{FF2B5EF4-FFF2-40B4-BE49-F238E27FC236}">
                    <a16:creationId xmlns:a16="http://schemas.microsoft.com/office/drawing/2014/main" id="{B85B07DA-60AE-3342-8B39-198B98C77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4166" cy="369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81973" name="Group 230">
              <a:extLst>
                <a:ext uri="{FF2B5EF4-FFF2-40B4-BE49-F238E27FC236}">
                  <a16:creationId xmlns:a16="http://schemas.microsoft.com/office/drawing/2014/main" id="{F75BAFC8-33EB-2B4B-8254-C1C306F60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043" y="2312051"/>
              <a:ext cx="333840" cy="369913"/>
              <a:chOff x="418816" y="1964112"/>
              <a:chExt cx="334166" cy="369357"/>
            </a:xfrm>
          </p:grpSpPr>
          <p:sp>
            <p:nvSpPr>
              <p:cNvPr id="82046" name="Oval 231">
                <a:extLst>
                  <a:ext uri="{FF2B5EF4-FFF2-40B4-BE49-F238E27FC236}">
                    <a16:creationId xmlns:a16="http://schemas.microsoft.com/office/drawing/2014/main" id="{552A668F-6470-A040-99AA-91F8B904A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2047" name="TextBox 232">
                <a:extLst>
                  <a:ext uri="{FF2B5EF4-FFF2-40B4-BE49-F238E27FC236}">
                    <a16:creationId xmlns:a16="http://schemas.microsoft.com/office/drawing/2014/main" id="{88255256-6DB0-A945-B06E-56C6EE3EB3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4166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81974" name="Straight Arrow Connector 3">
              <a:extLst>
                <a:ext uri="{FF2B5EF4-FFF2-40B4-BE49-F238E27FC236}">
                  <a16:creationId xmlns:a16="http://schemas.microsoft.com/office/drawing/2014/main" id="{ECAE7922-3D83-B142-AC11-40E7928E26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12292" y="1162697"/>
              <a:ext cx="36513" cy="19954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1975" name="Group 234">
              <a:extLst>
                <a:ext uri="{FF2B5EF4-FFF2-40B4-BE49-F238E27FC236}">
                  <a16:creationId xmlns:a16="http://schemas.microsoft.com/office/drawing/2014/main" id="{DACF6821-C55A-9C45-9E25-DDBB2E304D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3705" y="1664350"/>
              <a:ext cx="333839" cy="369913"/>
              <a:chOff x="418816" y="1964112"/>
              <a:chExt cx="334167" cy="370949"/>
            </a:xfrm>
          </p:grpSpPr>
          <p:sp>
            <p:nvSpPr>
              <p:cNvPr id="82044" name="Oval 235">
                <a:extLst>
                  <a:ext uri="{FF2B5EF4-FFF2-40B4-BE49-F238E27FC236}">
                    <a16:creationId xmlns:a16="http://schemas.microsoft.com/office/drawing/2014/main" id="{816CE456-EFF1-AD47-BA83-986A4C01F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2045" name="TextBox 236">
                <a:extLst>
                  <a:ext uri="{FF2B5EF4-FFF2-40B4-BE49-F238E27FC236}">
                    <a16:creationId xmlns:a16="http://schemas.microsoft.com/office/drawing/2014/main" id="{9C205E60-CC6B-0C4E-96B5-9891C9029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4167" cy="370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81976" name="Freeform 237">
              <a:extLst>
                <a:ext uri="{FF2B5EF4-FFF2-40B4-BE49-F238E27FC236}">
                  <a16:creationId xmlns:a16="http://schemas.microsoft.com/office/drawing/2014/main" id="{2F087E3D-65C0-2D4A-BF26-0866C2377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692" y="1461147"/>
              <a:ext cx="1030288" cy="3309937"/>
            </a:xfrm>
            <a:custGeom>
              <a:avLst/>
              <a:gdLst>
                <a:gd name="T0" fmla="*/ 19398 w 1029459"/>
                <a:gd name="T1" fmla="*/ 5318440 h 2611201"/>
                <a:gd name="T2" fmla="*/ 0 w 1029459"/>
                <a:gd name="T3" fmla="*/ 3502176 h 2611201"/>
                <a:gd name="T4" fmla="*/ 691885 w 1029459"/>
                <a:gd name="T5" fmla="*/ 3490976 h 2611201"/>
                <a:gd name="T6" fmla="*/ 1030856 w 1029459"/>
                <a:gd name="T7" fmla="*/ 2392974 h 2611201"/>
                <a:gd name="T8" fmla="*/ 978339 w 1029459"/>
                <a:gd name="T9" fmla="*/ 0 h 2611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9459" h="2611201">
                  <a:moveTo>
                    <a:pt x="19366" y="2611201"/>
                  </a:moveTo>
                  <a:lnTo>
                    <a:pt x="0" y="1719468"/>
                  </a:lnTo>
                  <a:lnTo>
                    <a:pt x="690772" y="1713969"/>
                  </a:lnTo>
                  <a:cubicBezTo>
                    <a:pt x="953779" y="1301650"/>
                    <a:pt x="837892" y="1502072"/>
                    <a:pt x="1029198" y="1174881"/>
                  </a:cubicBezTo>
                  <a:cubicBezTo>
                    <a:pt x="1031684" y="714767"/>
                    <a:pt x="1016613" y="902614"/>
                    <a:pt x="9767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81977" name="Straight Arrow Connector 238">
              <a:extLst>
                <a:ext uri="{FF2B5EF4-FFF2-40B4-BE49-F238E27FC236}">
                  <a16:creationId xmlns:a16="http://schemas.microsoft.com/office/drawing/2014/main" id="{F8B045D4-7938-B74B-96B8-BA7689BDB72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10792" y="4575822"/>
              <a:ext cx="166688" cy="444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78" name="Straight Arrow Connector 242">
              <a:extLst>
                <a:ext uri="{FF2B5EF4-FFF2-40B4-BE49-F238E27FC236}">
                  <a16:creationId xmlns:a16="http://schemas.microsoft.com/office/drawing/2014/main" id="{D2F03FC2-78BB-4E44-B936-2F61D982DF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707530" y="4604397"/>
              <a:ext cx="698500" cy="763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1979" name="Group 245">
              <a:extLst>
                <a:ext uri="{FF2B5EF4-FFF2-40B4-BE49-F238E27FC236}">
                  <a16:creationId xmlns:a16="http://schemas.microsoft.com/office/drawing/2014/main" id="{A4FF675B-33FA-524B-AA0D-B34A82443A7A}"/>
                </a:ext>
              </a:extLst>
            </p:cNvPr>
            <p:cNvGrpSpPr>
              <a:grpSpLocks/>
            </p:cNvGrpSpPr>
            <p:nvPr/>
          </p:nvGrpSpPr>
          <p:grpSpPr bwMode="auto">
            <a:xfrm rot="-153638">
              <a:off x="2256576" y="4447227"/>
              <a:ext cx="333839" cy="369913"/>
              <a:chOff x="409099" y="1964101"/>
              <a:chExt cx="332477" cy="369356"/>
            </a:xfrm>
          </p:grpSpPr>
          <p:sp>
            <p:nvSpPr>
              <p:cNvPr id="82042" name="Oval 246">
                <a:extLst>
                  <a:ext uri="{FF2B5EF4-FFF2-40B4-BE49-F238E27FC236}">
                    <a16:creationId xmlns:a16="http://schemas.microsoft.com/office/drawing/2014/main" id="{E0981117-B825-904D-B542-5398BC7A1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2043" name="TextBox 247">
                <a:extLst>
                  <a:ext uri="{FF2B5EF4-FFF2-40B4-BE49-F238E27FC236}">
                    <a16:creationId xmlns:a16="http://schemas.microsoft.com/office/drawing/2014/main" id="{3610283E-C378-914F-8943-46011692EB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099" y="1964101"/>
                <a:ext cx="332477" cy="369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81980" name="Group 248">
              <a:extLst>
                <a:ext uri="{FF2B5EF4-FFF2-40B4-BE49-F238E27FC236}">
                  <a16:creationId xmlns:a16="http://schemas.microsoft.com/office/drawing/2014/main" id="{775896B5-EEC2-6149-AB89-49C05854A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7718" y="1680226"/>
              <a:ext cx="333840" cy="369913"/>
              <a:chOff x="418816" y="1964112"/>
              <a:chExt cx="334166" cy="369357"/>
            </a:xfrm>
          </p:grpSpPr>
          <p:sp>
            <p:nvSpPr>
              <p:cNvPr id="82040" name="Oval 249">
                <a:extLst>
                  <a:ext uri="{FF2B5EF4-FFF2-40B4-BE49-F238E27FC236}">
                    <a16:creationId xmlns:a16="http://schemas.microsoft.com/office/drawing/2014/main" id="{8BD6C8AB-A01B-B649-9335-2D1354B30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2041" name="TextBox 250">
                <a:extLst>
                  <a:ext uri="{FF2B5EF4-FFF2-40B4-BE49-F238E27FC236}">
                    <a16:creationId xmlns:a16="http://schemas.microsoft.com/office/drawing/2014/main" id="{B89913FF-8F19-E848-BCA2-15F1A2DD4F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34166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5</a:t>
                </a:r>
              </a:p>
            </p:txBody>
          </p: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6ABA6CE-EBCE-4747-9D93-958CE4F62FC2}"/>
                </a:ext>
              </a:extLst>
            </p:cNvPr>
            <p:cNvSpPr/>
            <p:nvPr/>
          </p:nvSpPr>
          <p:spPr>
            <a:xfrm rot="5400000">
              <a:off x="2047595" y="199462"/>
              <a:ext cx="629640" cy="22354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81982" name="TextBox 152">
              <a:extLst>
                <a:ext uri="{FF2B5EF4-FFF2-40B4-BE49-F238E27FC236}">
                  <a16:creationId xmlns:a16="http://schemas.microsoft.com/office/drawing/2014/main" id="{29A43AFC-E09D-5940-AD92-4A4E31869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354" y="1116659"/>
              <a:ext cx="2221695" cy="32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u="none" dirty="0">
                  <a:cs typeface="Arial" panose="020B0604020202020204" pitchFamily="34" charset="0"/>
                </a:rPr>
                <a:t>Dijkstra’s</a:t>
              </a:r>
              <a:r>
                <a:rPr lang="zh-CN" altLang="en-US" sz="1400" u="none" dirty="0">
                  <a:cs typeface="Arial" panose="020B0604020202020204" pitchFamily="34" charset="0"/>
                </a:rPr>
                <a:t>链路状态路由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  <p:grpSp>
          <p:nvGrpSpPr>
            <p:cNvPr id="81983" name="Group 318">
              <a:extLst>
                <a:ext uri="{FF2B5EF4-FFF2-40B4-BE49-F238E27FC236}">
                  <a16:creationId xmlns:a16="http://schemas.microsoft.com/office/drawing/2014/main" id="{EFA35125-7C51-054C-AB07-3A04C6A08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505" y="5317186"/>
              <a:ext cx="687387" cy="473762"/>
              <a:chOff x="1736090" y="2893762"/>
              <a:chExt cx="565150" cy="342888"/>
            </a:xfrm>
          </p:grpSpPr>
          <p:grpSp>
            <p:nvGrpSpPr>
              <p:cNvPr id="82027" name="Group 327">
                <a:extLst>
                  <a:ext uri="{FF2B5EF4-FFF2-40B4-BE49-F238E27FC236}">
                    <a16:creationId xmlns:a16="http://schemas.microsoft.com/office/drawing/2014/main" id="{94130A69-A232-0F4E-820F-54F9583793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984BBDC3-E23E-D242-897E-D8EDCB017FBC}"/>
                    </a:ext>
                  </a:extLst>
                </p:cNvPr>
                <p:cNvSpPr/>
                <p:nvPr/>
              </p:nvSpPr>
              <p:spPr bwMode="auto">
                <a:xfrm flipV="1">
                  <a:off x="1874462" y="1693754"/>
                  <a:ext cx="1125057" cy="32179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5BE7142D-7CFE-7C4A-90E4-5C0AC71A6D27}"/>
                    </a:ext>
                  </a:extLst>
                </p:cNvPr>
                <p:cNvSpPr/>
                <p:nvPr/>
              </p:nvSpPr>
              <p:spPr bwMode="auto">
                <a:xfrm>
                  <a:off x="1871549" y="1740801"/>
                  <a:ext cx="1127971" cy="11479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82B7EA38-A389-DA40-BFD4-6E320D7E495D}"/>
                    </a:ext>
                  </a:extLst>
                </p:cNvPr>
                <p:cNvSpPr/>
                <p:nvPr/>
              </p:nvSpPr>
              <p:spPr bwMode="auto">
                <a:xfrm flipV="1">
                  <a:off x="1871549" y="1577080"/>
                  <a:ext cx="1125057" cy="31991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7C956950-EEF8-C743-91E4-451515155023}"/>
                    </a:ext>
                  </a:extLst>
                </p:cNvPr>
                <p:cNvSpPr/>
                <p:nvPr/>
              </p:nvSpPr>
              <p:spPr bwMode="auto">
                <a:xfrm>
                  <a:off x="2160099" y="1674936"/>
                  <a:ext cx="547955" cy="15995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0AB51526-34A6-EE45-B23C-DFDC81A40F96}"/>
                    </a:ext>
                  </a:extLst>
                </p:cNvPr>
                <p:cNvSpPr/>
                <p:nvPr/>
              </p:nvSpPr>
              <p:spPr bwMode="auto">
                <a:xfrm>
                  <a:off x="2104721" y="1633535"/>
                  <a:ext cx="661626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1FDBC25-C0BB-954D-9316-BB5F17A72A8F}"/>
                    </a:ext>
                  </a:extLst>
                </p:cNvPr>
                <p:cNvSpPr/>
                <p:nvPr/>
              </p:nvSpPr>
              <p:spPr bwMode="auto">
                <a:xfrm>
                  <a:off x="2536090" y="1729510"/>
                  <a:ext cx="244831" cy="97856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AFA1E268-83BC-3A49-822D-D3327A9E8547}"/>
                    </a:ext>
                  </a:extLst>
                </p:cNvPr>
                <p:cNvSpPr/>
                <p:nvPr/>
              </p:nvSpPr>
              <p:spPr bwMode="auto">
                <a:xfrm>
                  <a:off x="2090147" y="1731391"/>
                  <a:ext cx="239002" cy="9597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57ABDBE0-BF90-5D45-9E60-61023DA42D3F}"/>
                    </a:ext>
                  </a:extLst>
                </p:cNvPr>
                <p:cNvCxnSpPr>
                  <a:endCxn id="326" idx="2"/>
                </p:cNvCxnSpPr>
                <p:nvPr/>
              </p:nvCxnSpPr>
              <p:spPr bwMode="auto">
                <a:xfrm flipH="1" flipV="1">
                  <a:off x="1871549" y="1735154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BF803FF5-5800-D643-9D6F-401CA366274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606" y="1733273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028" name="Group 320">
                <a:extLst>
                  <a:ext uri="{FF2B5EF4-FFF2-40B4-BE49-F238E27FC236}">
                    <a16:creationId xmlns:a16="http://schemas.microsoft.com/office/drawing/2014/main" id="{3D7F75B8-78CF-3240-86E9-C0C3CC2836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93873" cy="292066"/>
                <a:chOff x="725185" y="1779875"/>
                <a:chExt cx="393873" cy="292066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D5C0037A-82F7-B64F-A227-8008182852D9}"/>
                    </a:ext>
                  </a:extLst>
                </p:cNvPr>
                <p:cNvSpPr/>
                <p:nvPr/>
              </p:nvSpPr>
              <p:spPr bwMode="auto">
                <a:xfrm>
                  <a:off x="740935" y="1851346"/>
                  <a:ext cx="357655" cy="166966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2030" name="TextBox 322">
                  <a:extLst>
                    <a:ext uri="{FF2B5EF4-FFF2-40B4-BE49-F238E27FC236}">
                      <a16:creationId xmlns:a16="http://schemas.microsoft.com/office/drawing/2014/main" id="{288A7D0A-C12E-664D-9F6B-7E2668FEEC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93873" cy="2920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s1</a:t>
                  </a:r>
                </a:p>
              </p:txBody>
            </p:sp>
          </p:grpSp>
        </p:grpSp>
        <p:grpSp>
          <p:nvGrpSpPr>
            <p:cNvPr id="81984" name="Group 332">
              <a:extLst>
                <a:ext uri="{FF2B5EF4-FFF2-40B4-BE49-F238E27FC236}">
                  <a16:creationId xmlns:a16="http://schemas.microsoft.com/office/drawing/2014/main" id="{BF285D22-4468-794E-BF2D-FAE6359CA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3792" y="5025074"/>
              <a:ext cx="687388" cy="473762"/>
              <a:chOff x="1736090" y="2893762"/>
              <a:chExt cx="565150" cy="342887"/>
            </a:xfrm>
          </p:grpSpPr>
          <p:grpSp>
            <p:nvGrpSpPr>
              <p:cNvPr id="82014" name="Group 327">
                <a:extLst>
                  <a:ext uri="{FF2B5EF4-FFF2-40B4-BE49-F238E27FC236}">
                    <a16:creationId xmlns:a16="http://schemas.microsoft.com/office/drawing/2014/main" id="{09B1FC81-CD83-0F46-8480-14BE25D7D9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F6706DF9-4D35-6149-8012-BFAFF1C273C0}"/>
                    </a:ext>
                  </a:extLst>
                </p:cNvPr>
                <p:cNvSpPr/>
                <p:nvPr/>
              </p:nvSpPr>
              <p:spPr bwMode="auto">
                <a:xfrm flipV="1">
                  <a:off x="1873554" y="1692631"/>
                  <a:ext cx="1125055" cy="3217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248EFBF1-0D0F-0F4A-99A3-E44AF8DB805C}"/>
                    </a:ext>
                  </a:extLst>
                </p:cNvPr>
                <p:cNvSpPr/>
                <p:nvPr/>
              </p:nvSpPr>
              <p:spPr bwMode="auto">
                <a:xfrm>
                  <a:off x="1870638" y="1739676"/>
                  <a:ext cx="1127971" cy="11479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2D5E00E8-484A-244B-9B98-2DE2C98A0680}"/>
                    </a:ext>
                  </a:extLst>
                </p:cNvPr>
                <p:cNvSpPr/>
                <p:nvPr/>
              </p:nvSpPr>
              <p:spPr bwMode="auto">
                <a:xfrm flipV="1">
                  <a:off x="1870638" y="1575957"/>
                  <a:ext cx="1125055" cy="3199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E18329CB-B78A-F549-8877-9C3F6E9CA8C6}"/>
                    </a:ext>
                  </a:extLst>
                </p:cNvPr>
                <p:cNvSpPr/>
                <p:nvPr/>
              </p:nvSpPr>
              <p:spPr bwMode="auto">
                <a:xfrm>
                  <a:off x="2159189" y="1673813"/>
                  <a:ext cx="547954" cy="15995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D4D98F98-E15F-2B47-9D57-05E49D98CA32}"/>
                    </a:ext>
                  </a:extLst>
                </p:cNvPr>
                <p:cNvSpPr/>
                <p:nvPr/>
              </p:nvSpPr>
              <p:spPr bwMode="auto">
                <a:xfrm>
                  <a:off x="2103810" y="1632412"/>
                  <a:ext cx="661627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C3964FDC-0130-8746-8D0B-AAB61BECF945}"/>
                    </a:ext>
                  </a:extLst>
                </p:cNvPr>
                <p:cNvSpPr/>
                <p:nvPr/>
              </p:nvSpPr>
              <p:spPr bwMode="auto">
                <a:xfrm>
                  <a:off x="2535178" y="1728385"/>
                  <a:ext cx="244831" cy="97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BC146FBC-CD82-C744-890A-8FD73485B91C}"/>
                    </a:ext>
                  </a:extLst>
                </p:cNvPr>
                <p:cNvSpPr/>
                <p:nvPr/>
              </p:nvSpPr>
              <p:spPr bwMode="auto">
                <a:xfrm>
                  <a:off x="2089238" y="1730267"/>
                  <a:ext cx="239001" cy="9597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A6D22385-5593-F14A-B917-E2F3E7C72F1B}"/>
                    </a:ext>
                  </a:extLst>
                </p:cNvPr>
                <p:cNvCxnSpPr>
                  <a:endCxn id="340" idx="2"/>
                </p:cNvCxnSpPr>
                <p:nvPr/>
              </p:nvCxnSpPr>
              <p:spPr bwMode="auto">
                <a:xfrm flipH="1" flipV="1">
                  <a:off x="1870638" y="1734031"/>
                  <a:ext cx="2916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0C5773F4-1008-BF43-8628-BD302469E4D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5693" y="1732149"/>
                  <a:ext cx="2916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015" name="Group 334">
                <a:extLst>
                  <a:ext uri="{FF2B5EF4-FFF2-40B4-BE49-F238E27FC236}">
                    <a16:creationId xmlns:a16="http://schemas.microsoft.com/office/drawing/2014/main" id="{352559A8-028C-0647-BCA7-A34D759AFB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93872" cy="292065"/>
                <a:chOff x="725185" y="1779875"/>
                <a:chExt cx="393872" cy="292065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8EEAACED-FBF3-1842-B37C-1F97EEE7B262}"/>
                    </a:ext>
                  </a:extLst>
                </p:cNvPr>
                <p:cNvSpPr/>
                <p:nvPr/>
              </p:nvSpPr>
              <p:spPr bwMode="auto">
                <a:xfrm>
                  <a:off x="740479" y="1850596"/>
                  <a:ext cx="357655" cy="166966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2017" name="TextBox 336">
                  <a:extLst>
                    <a:ext uri="{FF2B5EF4-FFF2-40B4-BE49-F238E27FC236}">
                      <a16:creationId xmlns:a16="http://schemas.microsoft.com/office/drawing/2014/main" id="{4DD9D577-306C-0C41-9A1A-936D4D2DD6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93872" cy="292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s2</a:t>
                  </a:r>
                </a:p>
              </p:txBody>
            </p:sp>
          </p:grpSp>
        </p:grpSp>
        <p:grpSp>
          <p:nvGrpSpPr>
            <p:cNvPr id="81985" name="Group 346">
              <a:extLst>
                <a:ext uri="{FF2B5EF4-FFF2-40B4-BE49-F238E27FC236}">
                  <a16:creationId xmlns:a16="http://schemas.microsoft.com/office/drawing/2014/main" id="{80F2B0E2-8558-8241-B1F3-718A64A8E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6930" y="5779150"/>
              <a:ext cx="687387" cy="473762"/>
              <a:chOff x="1736090" y="2893762"/>
              <a:chExt cx="565150" cy="342886"/>
            </a:xfrm>
          </p:grpSpPr>
          <p:grpSp>
            <p:nvGrpSpPr>
              <p:cNvPr id="82001" name="Group 327">
                <a:extLst>
                  <a:ext uri="{FF2B5EF4-FFF2-40B4-BE49-F238E27FC236}">
                    <a16:creationId xmlns:a16="http://schemas.microsoft.com/office/drawing/2014/main" id="{E0AEDF29-995E-0043-A013-F2DD321B8B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60A22860-749C-D24C-9B9F-223F75BC5232}"/>
                    </a:ext>
                  </a:extLst>
                </p:cNvPr>
                <p:cNvSpPr/>
                <p:nvPr/>
              </p:nvSpPr>
              <p:spPr bwMode="auto">
                <a:xfrm flipV="1">
                  <a:off x="1874115" y="1693133"/>
                  <a:ext cx="1125057" cy="32179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C10AA79B-91C7-834A-8576-68B08F256DC6}"/>
                    </a:ext>
                  </a:extLst>
                </p:cNvPr>
                <p:cNvSpPr/>
                <p:nvPr/>
              </p:nvSpPr>
              <p:spPr bwMode="auto">
                <a:xfrm>
                  <a:off x="1871202" y="1740180"/>
                  <a:ext cx="1127971" cy="114791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68727A28-5DF1-5F40-8952-1B137728CCD8}"/>
                    </a:ext>
                  </a:extLst>
                </p:cNvPr>
                <p:cNvSpPr/>
                <p:nvPr/>
              </p:nvSpPr>
              <p:spPr bwMode="auto">
                <a:xfrm flipV="1">
                  <a:off x="1871202" y="1576460"/>
                  <a:ext cx="1125057" cy="3199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96DE335A-2166-1A4A-A0F6-C202FBB340E4}"/>
                    </a:ext>
                  </a:extLst>
                </p:cNvPr>
                <p:cNvSpPr/>
                <p:nvPr/>
              </p:nvSpPr>
              <p:spPr bwMode="auto">
                <a:xfrm>
                  <a:off x="2159752" y="1674315"/>
                  <a:ext cx="547955" cy="15995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02E80744-C748-444E-8BAF-DD38EC67FBD5}"/>
                    </a:ext>
                  </a:extLst>
                </p:cNvPr>
                <p:cNvSpPr/>
                <p:nvPr/>
              </p:nvSpPr>
              <p:spPr bwMode="auto">
                <a:xfrm>
                  <a:off x="2104374" y="1632915"/>
                  <a:ext cx="661626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4B9E8C0B-D9B8-E740-B462-F58A8E5DE8CB}"/>
                    </a:ext>
                  </a:extLst>
                </p:cNvPr>
                <p:cNvSpPr/>
                <p:nvPr/>
              </p:nvSpPr>
              <p:spPr bwMode="auto">
                <a:xfrm>
                  <a:off x="2535743" y="1728889"/>
                  <a:ext cx="244831" cy="97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D3B3156A-5966-F04C-ACC5-5BF0446E907F}"/>
                    </a:ext>
                  </a:extLst>
                </p:cNvPr>
                <p:cNvSpPr/>
                <p:nvPr/>
              </p:nvSpPr>
              <p:spPr bwMode="auto">
                <a:xfrm>
                  <a:off x="2089800" y="1730770"/>
                  <a:ext cx="239002" cy="9597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7D8D3786-B5BF-8542-9543-25E92B644E1C}"/>
                    </a:ext>
                  </a:extLst>
                </p:cNvPr>
                <p:cNvCxnSpPr>
                  <a:endCxn id="354" idx="2"/>
                </p:cNvCxnSpPr>
                <p:nvPr/>
              </p:nvCxnSpPr>
              <p:spPr bwMode="auto">
                <a:xfrm flipH="1" flipV="1">
                  <a:off x="1871202" y="1734534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D831B1CE-A1CA-F845-817C-DBFE4F1C7CE8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259" y="1732652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002" name="Group 348">
                <a:extLst>
                  <a:ext uri="{FF2B5EF4-FFF2-40B4-BE49-F238E27FC236}">
                    <a16:creationId xmlns:a16="http://schemas.microsoft.com/office/drawing/2014/main" id="{854A88A8-EB2B-FE42-9001-ADE93A48BF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93873" cy="292064"/>
                <a:chOff x="725185" y="1779875"/>
                <a:chExt cx="393873" cy="292064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1B4EBA5-86E9-0C48-BD76-44E08512A9CC}"/>
                    </a:ext>
                  </a:extLst>
                </p:cNvPr>
                <p:cNvSpPr/>
                <p:nvPr/>
              </p:nvSpPr>
              <p:spPr bwMode="auto">
                <a:xfrm>
                  <a:off x="740762" y="1850932"/>
                  <a:ext cx="357655" cy="166965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2004" name="TextBox 350">
                  <a:extLst>
                    <a:ext uri="{FF2B5EF4-FFF2-40B4-BE49-F238E27FC236}">
                      <a16:creationId xmlns:a16="http://schemas.microsoft.com/office/drawing/2014/main" id="{D693190E-5FE9-9144-B568-DFA43B6213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93873" cy="2920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s3</a:t>
                  </a:r>
                </a:p>
              </p:txBody>
            </p:sp>
          </p:grpSp>
        </p:grpSp>
        <p:grpSp>
          <p:nvGrpSpPr>
            <p:cNvPr id="81986" name="Group 360">
              <a:extLst>
                <a:ext uri="{FF2B5EF4-FFF2-40B4-BE49-F238E27FC236}">
                  <a16:creationId xmlns:a16="http://schemas.microsoft.com/office/drawing/2014/main" id="{28F888D2-C828-DA48-8057-C828CAA07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5330" y="5498149"/>
              <a:ext cx="687387" cy="473762"/>
              <a:chOff x="1736090" y="2893762"/>
              <a:chExt cx="565150" cy="342887"/>
            </a:xfrm>
          </p:grpSpPr>
          <p:grpSp>
            <p:nvGrpSpPr>
              <p:cNvPr id="81988" name="Group 327">
                <a:extLst>
                  <a:ext uri="{FF2B5EF4-FFF2-40B4-BE49-F238E27FC236}">
                    <a16:creationId xmlns:a16="http://schemas.microsoft.com/office/drawing/2014/main" id="{75CCBAF6-3397-7C4B-A22C-1DEE3F003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1DF0D2A2-6A04-0649-A853-37C5D916638F}"/>
                    </a:ext>
                  </a:extLst>
                </p:cNvPr>
                <p:cNvSpPr/>
                <p:nvPr/>
              </p:nvSpPr>
              <p:spPr bwMode="auto">
                <a:xfrm flipV="1">
                  <a:off x="1873985" y="1693125"/>
                  <a:ext cx="1125057" cy="32179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1FD80ABC-48CC-3947-8160-E1C624CAE2FA}"/>
                    </a:ext>
                  </a:extLst>
                </p:cNvPr>
                <p:cNvSpPr/>
                <p:nvPr/>
              </p:nvSpPr>
              <p:spPr bwMode="auto">
                <a:xfrm>
                  <a:off x="1871071" y="1740171"/>
                  <a:ext cx="1127971" cy="114791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DED95199-EBE2-4348-98FC-FF44EAEF15AF}"/>
                    </a:ext>
                  </a:extLst>
                </p:cNvPr>
                <p:cNvSpPr/>
                <p:nvPr/>
              </p:nvSpPr>
              <p:spPr bwMode="auto">
                <a:xfrm flipV="1">
                  <a:off x="1871071" y="1576452"/>
                  <a:ext cx="1125057" cy="31991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5477B64D-CE13-8347-B538-0F3C56105245}"/>
                    </a:ext>
                  </a:extLst>
                </p:cNvPr>
                <p:cNvSpPr/>
                <p:nvPr/>
              </p:nvSpPr>
              <p:spPr bwMode="auto">
                <a:xfrm>
                  <a:off x="2159621" y="1674307"/>
                  <a:ext cx="547955" cy="159956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49863E4-D283-8743-B438-55299B329979}"/>
                    </a:ext>
                  </a:extLst>
                </p:cNvPr>
                <p:cNvSpPr/>
                <p:nvPr/>
              </p:nvSpPr>
              <p:spPr bwMode="auto">
                <a:xfrm>
                  <a:off x="2104244" y="1632907"/>
                  <a:ext cx="661626" cy="112910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28C87379-A7F1-E846-AB3C-67E8A2F8323D}"/>
                    </a:ext>
                  </a:extLst>
                </p:cNvPr>
                <p:cNvSpPr/>
                <p:nvPr/>
              </p:nvSpPr>
              <p:spPr bwMode="auto">
                <a:xfrm>
                  <a:off x="2535613" y="1728880"/>
                  <a:ext cx="244831" cy="97855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6A677800-14EC-EC41-A329-4421FBD699CB}"/>
                    </a:ext>
                  </a:extLst>
                </p:cNvPr>
                <p:cNvSpPr/>
                <p:nvPr/>
              </p:nvSpPr>
              <p:spPr bwMode="auto">
                <a:xfrm>
                  <a:off x="2089670" y="1730762"/>
                  <a:ext cx="239002" cy="9597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8F639921-B4DA-6A48-B89D-02184E993392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071" y="1734525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D14EBB11-7580-3147-A90A-E2FF49A7A04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128" y="1732644"/>
                  <a:ext cx="2914" cy="12420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989" name="Group 362">
                <a:extLst>
                  <a:ext uri="{FF2B5EF4-FFF2-40B4-BE49-F238E27FC236}">
                    <a16:creationId xmlns:a16="http://schemas.microsoft.com/office/drawing/2014/main" id="{3F01B29B-43D9-3E42-9602-F758906E80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393873" cy="292065"/>
                <a:chOff x="725185" y="1779875"/>
                <a:chExt cx="393873" cy="292065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80AEE9A5-4BBF-674B-8C45-FDB9DC1D9947}"/>
                    </a:ext>
                  </a:extLst>
                </p:cNvPr>
                <p:cNvSpPr/>
                <p:nvPr/>
              </p:nvSpPr>
              <p:spPr bwMode="auto">
                <a:xfrm>
                  <a:off x="740696" y="1850927"/>
                  <a:ext cx="357655" cy="166965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1991" name="TextBox 364">
                  <a:extLst>
                    <a:ext uri="{FF2B5EF4-FFF2-40B4-BE49-F238E27FC236}">
                      <a16:creationId xmlns:a16="http://schemas.microsoft.com/office/drawing/2014/main" id="{B21D8D95-118B-E44E-B733-02F685353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393873" cy="292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s4</a:t>
                  </a:r>
                </a:p>
              </p:txBody>
            </p:sp>
          </p:grpSp>
        </p:grpSp>
        <p:cxnSp>
          <p:nvCxnSpPr>
            <p:cNvPr id="81987" name="Straight Arrow Connector 239">
              <a:extLst>
                <a:ext uri="{FF2B5EF4-FFF2-40B4-BE49-F238E27FC236}">
                  <a16:creationId xmlns:a16="http://schemas.microsoft.com/office/drawing/2014/main" id="{832C7959-119F-D240-9236-B6AF9FCC49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53667" y="4679009"/>
              <a:ext cx="906463" cy="76993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922" name="Title 1">
            <a:extLst>
              <a:ext uri="{FF2B5EF4-FFF2-40B4-BE49-F238E27FC236}">
                <a16:creationId xmlns:a16="http://schemas.microsoft.com/office/drawing/2014/main" id="{E94D2518-5BC5-5D44-841A-A0FCC3EB94E5}"/>
              </a:ext>
            </a:extLst>
          </p:cNvPr>
          <p:cNvSpPr txBox="1">
            <a:spLocks/>
          </p:cNvSpPr>
          <p:nvPr/>
        </p:nvSpPr>
        <p:spPr bwMode="auto">
          <a:xfrm>
            <a:off x="365922" y="438596"/>
            <a:ext cx="669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控制平面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/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数据平面交互示例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EEF8F-C9D0-6449-98AD-158309DBBCC3}"/>
              </a:ext>
            </a:extLst>
          </p:cNvPr>
          <p:cNvGrpSpPr>
            <a:grpSpLocks/>
          </p:cNvGrpSpPr>
          <p:nvPr/>
        </p:nvGrpSpPr>
        <p:grpSpPr bwMode="auto">
          <a:xfrm>
            <a:off x="4948241" y="1501775"/>
            <a:ext cx="3389311" cy="605219"/>
            <a:chOff x="5313967" y="1301119"/>
            <a:chExt cx="3388876" cy="6052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2584D6-BE91-6B4A-ACF7-864836352BF8}"/>
                </a:ext>
              </a:extLst>
            </p:cNvPr>
            <p:cNvSpPr txBox="1"/>
            <p:nvPr/>
          </p:nvSpPr>
          <p:spPr>
            <a:xfrm>
              <a:off x="5655234" y="1315407"/>
              <a:ext cx="3047609" cy="5909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u="none" dirty="0">
                  <a:solidFill>
                    <a:srgbClr val="000000"/>
                  </a:solidFill>
                  <a:latin typeface="+mn-lt"/>
                </a:rPr>
                <a:t>S1,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使用</a:t>
              </a:r>
              <a:r>
                <a:rPr lang="en-US" altLang="zh-CN" u="none" dirty="0" err="1" smtClean="0">
                  <a:solidFill>
                    <a:srgbClr val="000000"/>
                  </a:solidFill>
                  <a:latin typeface="+mn-lt"/>
                </a:rPr>
                <a:t>OpenFlow</a:t>
              </a:r>
              <a:r>
                <a:rPr kumimoji="1" lang="zh-CN" altLang="en-US" u="none" kern="0" dirty="0"/>
                <a:t>接</a:t>
              </a:r>
              <a:r>
                <a:rPr lang="zh-CN" altLang="en-US" u="none" dirty="0" smtClean="0">
                  <a:solidFill>
                    <a:srgbClr val="000000"/>
                  </a:solidFill>
                  <a:latin typeface="+mn-lt"/>
                </a:rPr>
                <a:t>口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状态消息通知控制器的链接失败</a:t>
              </a:r>
              <a:endParaRPr lang="en-US" u="none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81942" name="Group 377">
              <a:extLst>
                <a:ext uri="{FF2B5EF4-FFF2-40B4-BE49-F238E27FC236}">
                  <a16:creationId xmlns:a16="http://schemas.microsoft.com/office/drawing/2014/main" id="{BE83F740-D320-6C48-B1A2-70A537F029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7" y="1301119"/>
              <a:ext cx="312866" cy="369330"/>
              <a:chOff x="418816" y="1964112"/>
              <a:chExt cx="289540" cy="369330"/>
            </a:xfrm>
          </p:grpSpPr>
          <p:sp>
            <p:nvSpPr>
              <p:cNvPr id="81943" name="Oval 378">
                <a:extLst>
                  <a:ext uri="{FF2B5EF4-FFF2-40B4-BE49-F238E27FC236}">
                    <a16:creationId xmlns:a16="http://schemas.microsoft.com/office/drawing/2014/main" id="{86A8645D-8F9D-4E4C-8CCA-1BA59EAA5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cs typeface="Arial" panose="020B0604020202020204" pitchFamily="34" charset="0"/>
                </a:endParaRPr>
              </a:p>
            </p:txBody>
          </p:sp>
          <p:sp>
            <p:nvSpPr>
              <p:cNvPr id="81944" name="TextBox 380">
                <a:extLst>
                  <a:ext uri="{FF2B5EF4-FFF2-40B4-BE49-F238E27FC236}">
                    <a16:creationId xmlns:a16="http://schemas.microsoft.com/office/drawing/2014/main" id="{F07CC3B0-BF82-9443-AE6A-4AF4513E8D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89540" cy="369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EA0E1CB2-5640-2D4F-B13E-8A55A174A452}"/>
              </a:ext>
            </a:extLst>
          </p:cNvPr>
          <p:cNvGrpSpPr>
            <a:grpSpLocks/>
          </p:cNvGrpSpPr>
          <p:nvPr/>
        </p:nvGrpSpPr>
        <p:grpSpPr bwMode="auto">
          <a:xfrm>
            <a:off x="4994277" y="2497138"/>
            <a:ext cx="3389312" cy="605218"/>
            <a:chOff x="5313966" y="1301119"/>
            <a:chExt cx="3388877" cy="605216"/>
          </a:xfrm>
        </p:grpSpPr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B57936A-803E-5542-929F-D3C36681C308}"/>
                </a:ext>
              </a:extLst>
            </p:cNvPr>
            <p:cNvSpPr txBox="1"/>
            <p:nvPr/>
          </p:nvSpPr>
          <p:spPr>
            <a:xfrm>
              <a:off x="5655234" y="1315406"/>
              <a:ext cx="3047609" cy="5909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u="none" dirty="0">
                  <a:solidFill>
                    <a:srgbClr val="000000"/>
                  </a:solidFill>
                  <a:latin typeface="+mn-lt"/>
                </a:rPr>
                <a:t>SDN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控制器接收</a:t>
              </a:r>
              <a:r>
                <a:rPr lang="en-US" altLang="zh-CN" u="none" dirty="0">
                  <a:solidFill>
                    <a:srgbClr val="000000"/>
                  </a:solidFill>
                  <a:latin typeface="+mn-lt"/>
                </a:rPr>
                <a:t>OpenFlow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消息，更新链路状态信息</a:t>
              </a:r>
              <a:endParaRPr lang="en-US" u="none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81938" name="Group 383">
              <a:extLst>
                <a:ext uri="{FF2B5EF4-FFF2-40B4-BE49-F238E27FC236}">
                  <a16:creationId xmlns:a16="http://schemas.microsoft.com/office/drawing/2014/main" id="{21751C06-9AA4-D942-95E5-3C0B243D4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2866" cy="369330"/>
              <a:chOff x="418816" y="1964112"/>
              <a:chExt cx="289540" cy="369330"/>
            </a:xfrm>
          </p:grpSpPr>
          <p:sp>
            <p:nvSpPr>
              <p:cNvPr id="81939" name="Oval 384">
                <a:extLst>
                  <a:ext uri="{FF2B5EF4-FFF2-40B4-BE49-F238E27FC236}">
                    <a16:creationId xmlns:a16="http://schemas.microsoft.com/office/drawing/2014/main" id="{670AB8BE-70CE-D441-A9A4-91F250EBC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cs typeface="Arial" panose="020B0604020202020204" pitchFamily="34" charset="0"/>
                </a:endParaRPr>
              </a:p>
            </p:txBody>
          </p:sp>
          <p:sp>
            <p:nvSpPr>
              <p:cNvPr id="81940" name="TextBox 386">
                <a:extLst>
                  <a:ext uri="{FF2B5EF4-FFF2-40B4-BE49-F238E27FC236}">
                    <a16:creationId xmlns:a16="http://schemas.microsoft.com/office/drawing/2014/main" id="{68EFA4D8-193F-E34B-9E26-F65C408FE5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89540" cy="369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2A446591-2C06-EF42-892D-EEFBAA141FEE}"/>
              </a:ext>
            </a:extLst>
          </p:cNvPr>
          <p:cNvGrpSpPr>
            <a:grpSpLocks/>
          </p:cNvGrpSpPr>
          <p:nvPr/>
        </p:nvGrpSpPr>
        <p:grpSpPr bwMode="auto">
          <a:xfrm>
            <a:off x="4999041" y="3424240"/>
            <a:ext cx="3389311" cy="854517"/>
            <a:chOff x="5313966" y="1301119"/>
            <a:chExt cx="3388877" cy="854576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D4527A69-3812-7549-99C7-C435A7343128}"/>
                </a:ext>
              </a:extLst>
            </p:cNvPr>
            <p:cNvSpPr txBox="1"/>
            <p:nvPr/>
          </p:nvSpPr>
          <p:spPr>
            <a:xfrm>
              <a:off x="5655233" y="1315407"/>
              <a:ext cx="3047610" cy="840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u="none" dirty="0">
                  <a:solidFill>
                    <a:srgbClr val="000000"/>
                  </a:solidFill>
                  <a:latin typeface="+mn-lt"/>
                </a:rPr>
                <a:t>Dijkstra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的路由算法应用程序以前已经注册，当链接状态发生变化时将被调用</a:t>
              </a:r>
              <a:r>
                <a:rPr lang="en-US" u="none" dirty="0">
                  <a:solidFill>
                    <a:srgbClr val="000000"/>
                  </a:solidFill>
                  <a:latin typeface="+mn-lt"/>
                </a:rPr>
                <a:t>.</a:t>
              </a:r>
            </a:p>
          </p:txBody>
        </p:sp>
        <p:grpSp>
          <p:nvGrpSpPr>
            <p:cNvPr id="81934" name="Group 389">
              <a:extLst>
                <a:ext uri="{FF2B5EF4-FFF2-40B4-BE49-F238E27FC236}">
                  <a16:creationId xmlns:a16="http://schemas.microsoft.com/office/drawing/2014/main" id="{B2744FF6-EF9A-084D-829A-D9B96B5C4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2866" cy="369358"/>
              <a:chOff x="418816" y="1964112"/>
              <a:chExt cx="289540" cy="369358"/>
            </a:xfrm>
          </p:grpSpPr>
          <p:sp>
            <p:nvSpPr>
              <p:cNvPr id="81935" name="Oval 390">
                <a:extLst>
                  <a:ext uri="{FF2B5EF4-FFF2-40B4-BE49-F238E27FC236}">
                    <a16:creationId xmlns:a16="http://schemas.microsoft.com/office/drawing/2014/main" id="{7F4BEFB7-7382-3F48-9E54-3C6F0DD2D6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cs typeface="Arial" panose="020B0604020202020204" pitchFamily="34" charset="0"/>
                </a:endParaRPr>
              </a:p>
            </p:txBody>
          </p:sp>
          <p:sp>
            <p:nvSpPr>
              <p:cNvPr id="81936" name="TextBox 391">
                <a:extLst>
                  <a:ext uri="{FF2B5EF4-FFF2-40B4-BE49-F238E27FC236}">
                    <a16:creationId xmlns:a16="http://schemas.microsoft.com/office/drawing/2014/main" id="{202C1B66-D205-1E48-9242-99758D833A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89540" cy="36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9CA9980-CAB2-F04B-ABD5-86BDA13C4FD8}"/>
              </a:ext>
            </a:extLst>
          </p:cNvPr>
          <p:cNvGrpSpPr>
            <a:grpSpLocks/>
          </p:cNvGrpSpPr>
          <p:nvPr/>
        </p:nvGrpSpPr>
        <p:grpSpPr bwMode="auto">
          <a:xfrm>
            <a:off x="4991103" y="4806950"/>
            <a:ext cx="3389312" cy="854518"/>
            <a:chOff x="5313966" y="1301119"/>
            <a:chExt cx="3388877" cy="854577"/>
          </a:xfrm>
        </p:grpSpPr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51B371D4-5E1A-3742-BC86-2D46AB5E4C1A}"/>
                </a:ext>
              </a:extLst>
            </p:cNvPr>
            <p:cNvSpPr txBox="1"/>
            <p:nvPr/>
          </p:nvSpPr>
          <p:spPr>
            <a:xfrm>
              <a:off x="5655234" y="1315408"/>
              <a:ext cx="3047609" cy="840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altLang="zh-CN" u="none" dirty="0">
                  <a:solidFill>
                    <a:srgbClr val="000000"/>
                  </a:solidFill>
                  <a:latin typeface="+mn-lt"/>
                </a:rPr>
                <a:t>Dijkstra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算法通过访问网络图信息、控制器中的链路状态信息来计算新的路由</a:t>
              </a:r>
              <a:endParaRPr lang="en-US" u="none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81930" name="Group 394">
              <a:extLst>
                <a:ext uri="{FF2B5EF4-FFF2-40B4-BE49-F238E27FC236}">
                  <a16:creationId xmlns:a16="http://schemas.microsoft.com/office/drawing/2014/main" id="{6D2BCC58-1AA8-A64D-BF54-65351E9C6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2866" cy="369358"/>
              <a:chOff x="418816" y="1964112"/>
              <a:chExt cx="289540" cy="369358"/>
            </a:xfrm>
          </p:grpSpPr>
          <p:sp>
            <p:nvSpPr>
              <p:cNvPr id="81931" name="Oval 395">
                <a:extLst>
                  <a:ext uri="{FF2B5EF4-FFF2-40B4-BE49-F238E27FC236}">
                    <a16:creationId xmlns:a16="http://schemas.microsoft.com/office/drawing/2014/main" id="{6546B78A-93AC-6B4A-9A0A-6B27766BB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cs typeface="Arial" panose="020B0604020202020204" pitchFamily="34" charset="0"/>
                </a:endParaRPr>
              </a:p>
            </p:txBody>
          </p:sp>
          <p:sp>
            <p:nvSpPr>
              <p:cNvPr id="81932" name="TextBox 396">
                <a:extLst>
                  <a:ext uri="{FF2B5EF4-FFF2-40B4-BE49-F238E27FC236}">
                    <a16:creationId xmlns:a16="http://schemas.microsoft.com/office/drawing/2014/main" id="{87C65E6A-CB1E-DE43-AF0E-5F7EC462B6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89540" cy="36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53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E1F68-93AC-9B42-87B7-F1300D03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挑战：确定性路由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3EF5F-E978-AC47-ACF1-6961D41D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grpSp>
        <p:nvGrpSpPr>
          <p:cNvPr id="5" name="Group 1612">
            <a:extLst>
              <a:ext uri="{FF2B5EF4-FFF2-40B4-BE49-F238E27FC236}">
                <a16:creationId xmlns:a16="http://schemas.microsoft.com/office/drawing/2014/main" id="{CB664BCC-61BD-1841-A059-F362522B34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4238" y="2394743"/>
            <a:ext cx="855663" cy="655639"/>
            <a:chOff x="2839" y="3501"/>
            <a:chExt cx="755" cy="803"/>
          </a:xfrm>
        </p:grpSpPr>
        <p:pic>
          <p:nvPicPr>
            <p:cNvPr id="6" name="Picture 1613" descr="desktop_computer_stylized_medium">
              <a:extLst>
                <a:ext uri="{FF2B5EF4-FFF2-40B4-BE49-F238E27FC236}">
                  <a16:creationId xmlns:a16="http://schemas.microsoft.com/office/drawing/2014/main" id="{D50C3929-E5AE-3047-A6A4-2121A1F2D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1614">
              <a:extLst>
                <a:ext uri="{FF2B5EF4-FFF2-40B4-BE49-F238E27FC236}">
                  <a16:creationId xmlns:a16="http://schemas.microsoft.com/office/drawing/2014/main" id="{457E30A4-B660-494A-B271-45E448A1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u="none"/>
            </a:p>
          </p:txBody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EEC494D4-E332-AA43-9C01-E8C2C44C1F55}"/>
              </a:ext>
            </a:extLst>
          </p:cNvPr>
          <p:cNvSpPr>
            <a:spLocks/>
          </p:cNvSpPr>
          <p:nvPr/>
        </p:nvSpPr>
        <p:spPr bwMode="auto">
          <a:xfrm>
            <a:off x="2000250" y="1316832"/>
            <a:ext cx="5143500" cy="2403475"/>
          </a:xfrm>
          <a:custGeom>
            <a:avLst/>
            <a:gdLst>
              <a:gd name="T0" fmla="*/ 0 w 2250"/>
              <a:gd name="T1" fmla="*/ 2147483646 h 1409"/>
              <a:gd name="T2" fmla="*/ 2147483646 w 2250"/>
              <a:gd name="T3" fmla="*/ 2147483646 h 1409"/>
              <a:gd name="T4" fmla="*/ 2147483646 w 2250"/>
              <a:gd name="T5" fmla="*/ 2147483646 h 1409"/>
              <a:gd name="T6" fmla="*/ 2147483646 w 2250"/>
              <a:gd name="T7" fmla="*/ 2147483646 h 1409"/>
              <a:gd name="T8" fmla="*/ 2147483646 w 2250"/>
              <a:gd name="T9" fmla="*/ 2147483646 h 1409"/>
              <a:gd name="T10" fmla="*/ 2147483646 w 2250"/>
              <a:gd name="T11" fmla="*/ 2147483646 h 1409"/>
              <a:gd name="T12" fmla="*/ 2147483646 w 2250"/>
              <a:gd name="T13" fmla="*/ 2147483646 h 1409"/>
              <a:gd name="T14" fmla="*/ 2147483646 w 2250"/>
              <a:gd name="T15" fmla="*/ 2147483646 h 1409"/>
              <a:gd name="T16" fmla="*/ 2147483646 w 2250"/>
              <a:gd name="T17" fmla="*/ 2147483646 h 1409"/>
              <a:gd name="T18" fmla="*/ 2147483646 w 2250"/>
              <a:gd name="T19" fmla="*/ 2147483646 h 1409"/>
              <a:gd name="T20" fmla="*/ 0 w 2250"/>
              <a:gd name="T21" fmla="*/ 2147483646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12E0D4D-9AB9-EF45-9998-A0E8AE001D14}"/>
              </a:ext>
            </a:extLst>
          </p:cNvPr>
          <p:cNvSpPr>
            <a:spLocks/>
          </p:cNvSpPr>
          <p:nvPr/>
        </p:nvSpPr>
        <p:spPr bwMode="auto">
          <a:xfrm>
            <a:off x="2774951" y="2220119"/>
            <a:ext cx="782637" cy="3175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id="{FBBB24D4-573A-7343-8837-7952BB5E8B04}"/>
              </a:ext>
            </a:extLst>
          </p:cNvPr>
          <p:cNvSpPr>
            <a:spLocks/>
          </p:cNvSpPr>
          <p:nvPr/>
        </p:nvSpPr>
        <p:spPr bwMode="auto">
          <a:xfrm>
            <a:off x="5195887" y="2266157"/>
            <a:ext cx="1588" cy="890587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6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02F49D05-FBDB-B04A-903B-D9232EEAAB40}"/>
              </a:ext>
            </a:extLst>
          </p:cNvPr>
          <p:cNvSpPr>
            <a:spLocks/>
          </p:cNvSpPr>
          <p:nvPr/>
        </p:nvSpPr>
        <p:spPr bwMode="auto">
          <a:xfrm>
            <a:off x="3611563" y="2277269"/>
            <a:ext cx="3175" cy="915988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6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A1B19453-E8E3-8741-8F91-FE6A4C2A6C05}"/>
              </a:ext>
            </a:extLst>
          </p:cNvPr>
          <p:cNvSpPr>
            <a:spLocks/>
          </p:cNvSpPr>
          <p:nvPr/>
        </p:nvSpPr>
        <p:spPr bwMode="auto">
          <a:xfrm>
            <a:off x="3959224" y="2251870"/>
            <a:ext cx="1181100" cy="1038225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5F0B3620-D2B3-7145-AC46-23DFC787E54A}"/>
              </a:ext>
            </a:extLst>
          </p:cNvPr>
          <p:cNvSpPr>
            <a:spLocks/>
          </p:cNvSpPr>
          <p:nvPr/>
        </p:nvSpPr>
        <p:spPr bwMode="auto">
          <a:xfrm>
            <a:off x="5559424" y="2845595"/>
            <a:ext cx="836612" cy="460375"/>
          </a:xfrm>
          <a:custGeom>
            <a:avLst/>
            <a:gdLst>
              <a:gd name="T0" fmla="*/ 0 w 366"/>
              <a:gd name="T1" fmla="*/ 2147483646 h 270"/>
              <a:gd name="T2" fmla="*/ 214748364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F4B3DD21-E1EB-5244-A3B8-36866AB924D8}"/>
              </a:ext>
            </a:extLst>
          </p:cNvPr>
          <p:cNvSpPr>
            <a:spLocks/>
          </p:cNvSpPr>
          <p:nvPr/>
        </p:nvSpPr>
        <p:spPr bwMode="auto">
          <a:xfrm flipV="1">
            <a:off x="3963986" y="3280570"/>
            <a:ext cx="908051" cy="46039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B4023381-F77B-1447-B937-D86CAC87986E}"/>
              </a:ext>
            </a:extLst>
          </p:cNvPr>
          <p:cNvSpPr>
            <a:spLocks/>
          </p:cNvSpPr>
          <p:nvPr/>
        </p:nvSpPr>
        <p:spPr bwMode="auto">
          <a:xfrm>
            <a:off x="2652711" y="2772568"/>
            <a:ext cx="630239" cy="450851"/>
          </a:xfrm>
          <a:custGeom>
            <a:avLst/>
            <a:gdLst>
              <a:gd name="T0" fmla="*/ 2147483646 w 276"/>
              <a:gd name="T1" fmla="*/ 2147483646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6" name="Freeform 41">
            <a:extLst>
              <a:ext uri="{FF2B5EF4-FFF2-40B4-BE49-F238E27FC236}">
                <a16:creationId xmlns:a16="http://schemas.microsoft.com/office/drawing/2014/main" id="{3B7E3E28-5D6C-1A40-A9DA-0DB909505AE2}"/>
              </a:ext>
            </a:extLst>
          </p:cNvPr>
          <p:cNvSpPr>
            <a:spLocks/>
          </p:cNvSpPr>
          <p:nvPr/>
        </p:nvSpPr>
        <p:spPr bwMode="auto">
          <a:xfrm>
            <a:off x="3989388" y="2148683"/>
            <a:ext cx="836613" cy="1587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7" name="Freeform 42">
            <a:extLst>
              <a:ext uri="{FF2B5EF4-FFF2-40B4-BE49-F238E27FC236}">
                <a16:creationId xmlns:a16="http://schemas.microsoft.com/office/drawing/2014/main" id="{126DA2D2-8BB2-174B-B774-7CE8C9065156}"/>
              </a:ext>
            </a:extLst>
          </p:cNvPr>
          <p:cNvSpPr>
            <a:spLocks/>
          </p:cNvSpPr>
          <p:nvPr/>
        </p:nvSpPr>
        <p:spPr bwMode="auto">
          <a:xfrm>
            <a:off x="5513386" y="2201070"/>
            <a:ext cx="922339" cy="398463"/>
          </a:xfrm>
          <a:custGeom>
            <a:avLst/>
            <a:gdLst>
              <a:gd name="T0" fmla="*/ 2147483646 w 396"/>
              <a:gd name="T1" fmla="*/ 2147483646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8" name="Freeform 43">
            <a:extLst>
              <a:ext uri="{FF2B5EF4-FFF2-40B4-BE49-F238E27FC236}">
                <a16:creationId xmlns:a16="http://schemas.microsoft.com/office/drawing/2014/main" id="{AFD483D3-567C-4F49-9B83-F46B0B9A9E17}"/>
              </a:ext>
            </a:extLst>
          </p:cNvPr>
          <p:cNvSpPr>
            <a:spLocks/>
          </p:cNvSpPr>
          <p:nvPr/>
        </p:nvSpPr>
        <p:spPr bwMode="auto">
          <a:xfrm>
            <a:off x="2520951" y="1412082"/>
            <a:ext cx="2536825" cy="1100137"/>
          </a:xfrm>
          <a:custGeom>
            <a:avLst/>
            <a:gdLst>
              <a:gd name="T0" fmla="*/ 2147483646 w 1110"/>
              <a:gd name="T1" fmla="*/ 2147483646 h 645"/>
              <a:gd name="T2" fmla="*/ 0 w 1110"/>
              <a:gd name="T3" fmla="*/ 2147483646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9" name="Text Box 62">
            <a:extLst>
              <a:ext uri="{FF2B5EF4-FFF2-40B4-BE49-F238E27FC236}">
                <a16:creationId xmlns:a16="http://schemas.microsoft.com/office/drawing/2014/main" id="{097FB212-97E1-0C48-9C0B-616113C7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219" y="21312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0" name="Text Box 63">
            <a:extLst>
              <a:ext uri="{FF2B5EF4-FFF2-40B4-BE49-F238E27FC236}">
                <a16:creationId xmlns:a16="http://schemas.microsoft.com/office/drawing/2014/main" id="{7B00F7D1-4DED-364E-B1CD-FEAE72A3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557" y="2505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1" name="Text Box 64">
            <a:extLst>
              <a:ext uri="{FF2B5EF4-FFF2-40B4-BE49-F238E27FC236}">
                <a16:creationId xmlns:a16="http://schemas.microsoft.com/office/drawing/2014/main" id="{BCC328C5-BDB0-3544-87A4-136B93E07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783" y="286940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2" name="Text Box 65">
            <a:extLst>
              <a:ext uri="{FF2B5EF4-FFF2-40B4-BE49-F238E27FC236}">
                <a16:creationId xmlns:a16="http://schemas.microsoft.com/office/drawing/2014/main" id="{59FB65F6-F49D-1442-A513-0633DBFFF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444" y="26646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3" name="Text Box 66">
            <a:extLst>
              <a:ext uri="{FF2B5EF4-FFF2-40B4-BE49-F238E27FC236}">
                <a16:creationId xmlns:a16="http://schemas.microsoft.com/office/drawing/2014/main" id="{1E91EDFF-8442-8949-BDE3-19E043058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983" y="3267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4" name="Text Box 67">
            <a:extLst>
              <a:ext uri="{FF2B5EF4-FFF2-40B4-BE49-F238E27FC236}">
                <a16:creationId xmlns:a16="http://schemas.microsoft.com/office/drawing/2014/main" id="{6B3C9441-8C1E-BE41-9B64-3A2D9875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01" y="2536032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5" name="Text Box 68">
            <a:extLst>
              <a:ext uri="{FF2B5EF4-FFF2-40B4-BE49-F238E27FC236}">
                <a16:creationId xmlns:a16="http://schemas.microsoft.com/office/drawing/2014/main" id="{304850ED-EF47-9D47-9014-961975A5A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19" y="298688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6" name="Text Box 69">
            <a:extLst>
              <a:ext uri="{FF2B5EF4-FFF2-40B4-BE49-F238E27FC236}">
                <a16:creationId xmlns:a16="http://schemas.microsoft.com/office/drawing/2014/main" id="{9C1D9E3B-CD58-9240-90CD-36231012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307" y="20708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27" name="Text Box 70">
            <a:extLst>
              <a:ext uri="{FF2B5EF4-FFF2-40B4-BE49-F238E27FC236}">
                <a16:creationId xmlns:a16="http://schemas.microsoft.com/office/drawing/2014/main" id="{1FBC5AA1-65CE-014D-A0B6-5A63C6CA4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732" y="18137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8" name="Text Box 71">
            <a:extLst>
              <a:ext uri="{FF2B5EF4-FFF2-40B4-BE49-F238E27FC236}">
                <a16:creationId xmlns:a16="http://schemas.microsoft.com/office/drawing/2014/main" id="{ED676205-52DB-7D48-90C8-9224F8D55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251" y="13596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grpSp>
        <p:nvGrpSpPr>
          <p:cNvPr id="29" name="Group 1507">
            <a:extLst>
              <a:ext uri="{FF2B5EF4-FFF2-40B4-BE49-F238E27FC236}">
                <a16:creationId xmlns:a16="http://schemas.microsoft.com/office/drawing/2014/main" id="{4E6BF874-023E-9246-8220-81AFD1206571}"/>
              </a:ext>
            </a:extLst>
          </p:cNvPr>
          <p:cNvGrpSpPr>
            <a:grpSpLocks/>
          </p:cNvGrpSpPr>
          <p:nvPr/>
        </p:nvGrpSpPr>
        <p:grpSpPr bwMode="auto">
          <a:xfrm>
            <a:off x="7332663" y="2380456"/>
            <a:ext cx="427039" cy="711200"/>
            <a:chOff x="4140" y="429"/>
            <a:chExt cx="1425" cy="2396"/>
          </a:xfrm>
        </p:grpSpPr>
        <p:sp>
          <p:nvSpPr>
            <p:cNvPr id="30" name="Freeform 1508">
              <a:extLst>
                <a:ext uri="{FF2B5EF4-FFF2-40B4-BE49-F238E27FC236}">
                  <a16:creationId xmlns:a16="http://schemas.microsoft.com/office/drawing/2014/main" id="{223AEB80-FE1F-424E-8DFF-179F66A68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1" name="Rectangle 1509">
              <a:extLst>
                <a:ext uri="{FF2B5EF4-FFF2-40B4-BE49-F238E27FC236}">
                  <a16:creationId xmlns:a16="http://schemas.microsoft.com/office/drawing/2014/main" id="{53F2EEC3-DC55-6D44-A551-83DB1970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2" name="Freeform 1510">
              <a:extLst>
                <a:ext uri="{FF2B5EF4-FFF2-40B4-BE49-F238E27FC236}">
                  <a16:creationId xmlns:a16="http://schemas.microsoft.com/office/drawing/2014/main" id="{B1EBDC5D-59AA-E24B-8F85-2EACF9CA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3" name="Freeform 1511">
              <a:extLst>
                <a:ext uri="{FF2B5EF4-FFF2-40B4-BE49-F238E27FC236}">
                  <a16:creationId xmlns:a16="http://schemas.microsoft.com/office/drawing/2014/main" id="{185D6257-EBBF-1948-9B21-7B7447B0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4" name="Rectangle 1512">
              <a:extLst>
                <a:ext uri="{FF2B5EF4-FFF2-40B4-BE49-F238E27FC236}">
                  <a16:creationId xmlns:a16="http://schemas.microsoft.com/office/drawing/2014/main" id="{CA0ACD00-F12B-0241-9E39-E607BCB2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5" name="Group 1513">
              <a:extLst>
                <a:ext uri="{FF2B5EF4-FFF2-40B4-BE49-F238E27FC236}">
                  <a16:creationId xmlns:a16="http://schemas.microsoft.com/office/drawing/2014/main" id="{200F4639-D493-824F-89AD-80B3147CB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1514">
                <a:extLst>
                  <a:ext uri="{FF2B5EF4-FFF2-40B4-BE49-F238E27FC236}">
                    <a16:creationId xmlns:a16="http://schemas.microsoft.com/office/drawing/2014/main" id="{0B77B45C-4A2C-1242-81AC-5F7C2E1D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1" name="AutoShape 1515">
                <a:extLst>
                  <a:ext uri="{FF2B5EF4-FFF2-40B4-BE49-F238E27FC236}">
                    <a16:creationId xmlns:a16="http://schemas.microsoft.com/office/drawing/2014/main" id="{4B71C1EB-9606-1948-9AB2-9AA9396CC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" name="Rectangle 1516">
              <a:extLst>
                <a:ext uri="{FF2B5EF4-FFF2-40B4-BE49-F238E27FC236}">
                  <a16:creationId xmlns:a16="http://schemas.microsoft.com/office/drawing/2014/main" id="{247292B1-9C96-1448-9023-0C91B21C7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7" name="Group 1517">
              <a:extLst>
                <a:ext uri="{FF2B5EF4-FFF2-40B4-BE49-F238E27FC236}">
                  <a16:creationId xmlns:a16="http://schemas.microsoft.com/office/drawing/2014/main" id="{E2FE60F8-E1BF-624D-98FA-027CAAA9A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1518">
                <a:extLst>
                  <a:ext uri="{FF2B5EF4-FFF2-40B4-BE49-F238E27FC236}">
                    <a16:creationId xmlns:a16="http://schemas.microsoft.com/office/drawing/2014/main" id="{9F7182DB-9454-854F-A863-72B4ECD1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9" name="AutoShape 1519">
                <a:extLst>
                  <a:ext uri="{FF2B5EF4-FFF2-40B4-BE49-F238E27FC236}">
                    <a16:creationId xmlns:a16="http://schemas.microsoft.com/office/drawing/2014/main" id="{CB159758-A2BE-734A-BE9D-EF808FBE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8" name="Rectangle 1520">
              <a:extLst>
                <a:ext uri="{FF2B5EF4-FFF2-40B4-BE49-F238E27FC236}">
                  <a16:creationId xmlns:a16="http://schemas.microsoft.com/office/drawing/2014/main" id="{D40F416A-BCF9-754A-8FF8-4978F94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9" name="Rectangle 1521">
              <a:extLst>
                <a:ext uri="{FF2B5EF4-FFF2-40B4-BE49-F238E27FC236}">
                  <a16:creationId xmlns:a16="http://schemas.microsoft.com/office/drawing/2014/main" id="{17D55E70-3312-D340-9D00-2E95A8F5E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40" name="Group 1522">
              <a:extLst>
                <a:ext uri="{FF2B5EF4-FFF2-40B4-BE49-F238E27FC236}">
                  <a16:creationId xmlns:a16="http://schemas.microsoft.com/office/drawing/2014/main" id="{B6329AEC-8EB9-6E48-886F-934C67325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1523">
                <a:extLst>
                  <a:ext uri="{FF2B5EF4-FFF2-40B4-BE49-F238E27FC236}">
                    <a16:creationId xmlns:a16="http://schemas.microsoft.com/office/drawing/2014/main" id="{A7EC5E3E-654E-6E4C-A325-32A3AB3F9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7" name="AutoShape 1524">
                <a:extLst>
                  <a:ext uri="{FF2B5EF4-FFF2-40B4-BE49-F238E27FC236}">
                    <a16:creationId xmlns:a16="http://schemas.microsoft.com/office/drawing/2014/main" id="{7FFD682F-CD2E-A445-B919-2F02DA2B3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1" name="Freeform 1525">
              <a:extLst>
                <a:ext uri="{FF2B5EF4-FFF2-40B4-BE49-F238E27FC236}">
                  <a16:creationId xmlns:a16="http://schemas.microsoft.com/office/drawing/2014/main" id="{576155F8-FD83-9347-8A6D-9E8108718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42" name="Group 1526">
              <a:extLst>
                <a:ext uri="{FF2B5EF4-FFF2-40B4-BE49-F238E27FC236}">
                  <a16:creationId xmlns:a16="http://schemas.microsoft.com/office/drawing/2014/main" id="{FC8B423F-4098-B84C-A7C4-56448F5A0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1527">
                <a:extLst>
                  <a:ext uri="{FF2B5EF4-FFF2-40B4-BE49-F238E27FC236}">
                    <a16:creationId xmlns:a16="http://schemas.microsoft.com/office/drawing/2014/main" id="{03905BCA-C4AA-0D44-9410-9DBE4B9A1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5" name="AutoShape 1528">
                <a:extLst>
                  <a:ext uri="{FF2B5EF4-FFF2-40B4-BE49-F238E27FC236}">
                    <a16:creationId xmlns:a16="http://schemas.microsoft.com/office/drawing/2014/main" id="{E6A199E0-290D-C148-BFA4-2F42E73B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3" name="Rectangle 1529">
              <a:extLst>
                <a:ext uri="{FF2B5EF4-FFF2-40B4-BE49-F238E27FC236}">
                  <a16:creationId xmlns:a16="http://schemas.microsoft.com/office/drawing/2014/main" id="{0FECB2A6-CF5C-A84B-A6D3-12D88C05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4" name="Freeform 1530">
              <a:extLst>
                <a:ext uri="{FF2B5EF4-FFF2-40B4-BE49-F238E27FC236}">
                  <a16:creationId xmlns:a16="http://schemas.microsoft.com/office/drawing/2014/main" id="{A0B258D2-F721-5048-8980-BA14054B5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5" name="Freeform 1531">
              <a:extLst>
                <a:ext uri="{FF2B5EF4-FFF2-40B4-BE49-F238E27FC236}">
                  <a16:creationId xmlns:a16="http://schemas.microsoft.com/office/drawing/2014/main" id="{8CEF7422-9AAF-FD40-AD64-19FB11B4D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6" name="Oval 1532">
              <a:extLst>
                <a:ext uri="{FF2B5EF4-FFF2-40B4-BE49-F238E27FC236}">
                  <a16:creationId xmlns:a16="http://schemas.microsoft.com/office/drawing/2014/main" id="{1F406B2A-C4DF-C648-A7DF-1DB7EA8D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7" name="Freeform 1533">
              <a:extLst>
                <a:ext uri="{FF2B5EF4-FFF2-40B4-BE49-F238E27FC236}">
                  <a16:creationId xmlns:a16="http://schemas.microsoft.com/office/drawing/2014/main" id="{DF1398B5-A916-AA48-A050-B4E0CB264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8" name="AutoShape 1534">
              <a:extLst>
                <a:ext uri="{FF2B5EF4-FFF2-40B4-BE49-F238E27FC236}">
                  <a16:creationId xmlns:a16="http://schemas.microsoft.com/office/drawing/2014/main" id="{AC7D29EB-03EE-7746-A9DE-3F38A8CEA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9" name="AutoShape 1535">
              <a:extLst>
                <a:ext uri="{FF2B5EF4-FFF2-40B4-BE49-F238E27FC236}">
                  <a16:creationId xmlns:a16="http://schemas.microsoft.com/office/drawing/2014/main" id="{E6A5C2BE-6B95-E948-9C55-8BC46C81F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0" name="Oval 1536">
              <a:extLst>
                <a:ext uri="{FF2B5EF4-FFF2-40B4-BE49-F238E27FC236}">
                  <a16:creationId xmlns:a16="http://schemas.microsoft.com/office/drawing/2014/main" id="{F93F8DAA-7787-5D47-B1FD-55D5C7634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1" name="Oval 1537">
              <a:extLst>
                <a:ext uri="{FF2B5EF4-FFF2-40B4-BE49-F238E27FC236}">
                  <a16:creationId xmlns:a16="http://schemas.microsoft.com/office/drawing/2014/main" id="{58565AA0-5F17-1A4D-8226-DBEDC7ACD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Oval 1538">
              <a:extLst>
                <a:ext uri="{FF2B5EF4-FFF2-40B4-BE49-F238E27FC236}">
                  <a16:creationId xmlns:a16="http://schemas.microsoft.com/office/drawing/2014/main" id="{FB7EEE13-8AFE-E64E-8337-23B190BD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3" name="Rectangle 1539">
              <a:extLst>
                <a:ext uri="{FF2B5EF4-FFF2-40B4-BE49-F238E27FC236}">
                  <a16:creationId xmlns:a16="http://schemas.microsoft.com/office/drawing/2014/main" id="{3BAD1EFD-6475-8144-B570-C8024968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cxnSp>
        <p:nvCxnSpPr>
          <p:cNvPr id="62" name="Straight Connector 9">
            <a:extLst>
              <a:ext uri="{FF2B5EF4-FFF2-40B4-BE49-F238E27FC236}">
                <a16:creationId xmlns:a16="http://schemas.microsoft.com/office/drawing/2014/main" id="{A97EC5E9-876D-7548-AFA8-5FF0F70D54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4010" y="2697956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162">
            <a:extLst>
              <a:ext uri="{FF2B5EF4-FFF2-40B4-BE49-F238E27FC236}">
                <a16:creationId xmlns:a16="http://schemas.microsoft.com/office/drawing/2014/main" id="{CB453F73-DD70-B445-A791-9C7A832A2D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5774" y="2732881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55">
            <a:extLst>
              <a:ext uri="{FF2B5EF4-FFF2-40B4-BE49-F238E27FC236}">
                <a16:creationId xmlns:a16="http://schemas.microsoft.com/office/drawing/2014/main" id="{C7C8EC75-78D2-4F49-B63E-0888BD4B2E83}"/>
              </a:ext>
            </a:extLst>
          </p:cNvPr>
          <p:cNvGrpSpPr>
            <a:grpSpLocks/>
          </p:cNvGrpSpPr>
          <p:nvPr/>
        </p:nvGrpSpPr>
        <p:grpSpPr bwMode="auto">
          <a:xfrm>
            <a:off x="3355976" y="1935957"/>
            <a:ext cx="687387" cy="403899"/>
            <a:chOff x="1736090" y="2893762"/>
            <a:chExt cx="565150" cy="292100"/>
          </a:xfrm>
        </p:grpSpPr>
        <p:grpSp>
          <p:nvGrpSpPr>
            <p:cNvPr id="65" name="Group 327">
              <a:extLst>
                <a:ext uri="{FF2B5EF4-FFF2-40B4-BE49-F238E27FC236}">
                  <a16:creationId xmlns:a16="http://schemas.microsoft.com/office/drawing/2014/main" id="{0285ED2A-F384-CA42-BAB5-709F0DEBA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69" name="Oval 160">
                <a:extLst>
                  <a:ext uri="{FF2B5EF4-FFF2-40B4-BE49-F238E27FC236}">
                    <a16:creationId xmlns:a16="http://schemas.microsoft.com/office/drawing/2014/main" id="{905F8328-98E6-C746-B42F-F3647B71E029}"/>
                  </a:ext>
                </a:extLst>
              </p:cNvPr>
              <p:cNvSpPr/>
              <p:nvPr/>
            </p:nvSpPr>
            <p:spPr bwMode="auto">
              <a:xfrm flipV="1">
                <a:off x="1873882" y="1693327"/>
                <a:ext cx="1125766" cy="32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161">
                <a:extLst>
                  <a:ext uri="{FF2B5EF4-FFF2-40B4-BE49-F238E27FC236}">
                    <a16:creationId xmlns:a16="http://schemas.microsoft.com/office/drawing/2014/main" id="{37A42F21-ECA2-5846-AAB0-4967D3B70919}"/>
                  </a:ext>
                </a:extLst>
              </p:cNvPr>
              <p:cNvSpPr/>
              <p:nvPr/>
            </p:nvSpPr>
            <p:spPr bwMode="auto">
              <a:xfrm>
                <a:off x="1871277" y="1739793"/>
                <a:ext cx="1128371" cy="1153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1" name="Oval 163">
                <a:extLst>
                  <a:ext uri="{FF2B5EF4-FFF2-40B4-BE49-F238E27FC236}">
                    <a16:creationId xmlns:a16="http://schemas.microsoft.com/office/drawing/2014/main" id="{56D333FE-DEE2-4F44-9630-8421936D7D56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01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Freeform 164">
                <a:extLst>
                  <a:ext uri="{FF2B5EF4-FFF2-40B4-BE49-F238E27FC236}">
                    <a16:creationId xmlns:a16="http://schemas.microsoft.com/office/drawing/2014/main" id="{B366A575-B5FB-0848-B357-7C6875AD8905}"/>
                  </a:ext>
                </a:extLst>
              </p:cNvPr>
              <p:cNvSpPr/>
              <p:nvPr/>
            </p:nvSpPr>
            <p:spPr bwMode="auto">
              <a:xfrm>
                <a:off x="2160535" y="1674396"/>
                <a:ext cx="547247" cy="15833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3" name="Freeform 165">
                <a:extLst>
                  <a:ext uri="{FF2B5EF4-FFF2-40B4-BE49-F238E27FC236}">
                    <a16:creationId xmlns:a16="http://schemas.microsoft.com/office/drawing/2014/main" id="{6AFEDEE6-88A2-694D-8F10-AADC2B241E8E}"/>
                  </a:ext>
                </a:extLst>
              </p:cNvPr>
              <p:cNvSpPr/>
              <p:nvPr/>
            </p:nvSpPr>
            <p:spPr bwMode="auto">
              <a:xfrm>
                <a:off x="2103205" y="1633092"/>
                <a:ext cx="661909" cy="111865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4" name="Freeform 166">
                <a:extLst>
                  <a:ext uri="{FF2B5EF4-FFF2-40B4-BE49-F238E27FC236}">
                    <a16:creationId xmlns:a16="http://schemas.microsoft.com/office/drawing/2014/main" id="{5FC9DC26-BEBB-EA49-A553-89577E10F3F5}"/>
                  </a:ext>
                </a:extLst>
              </p:cNvPr>
              <p:cNvSpPr/>
              <p:nvPr/>
            </p:nvSpPr>
            <p:spPr bwMode="auto">
              <a:xfrm>
                <a:off x="2535791" y="1727747"/>
                <a:ext cx="244958" cy="9809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5" name="Freeform 167">
                <a:extLst>
                  <a:ext uri="{FF2B5EF4-FFF2-40B4-BE49-F238E27FC236}">
                    <a16:creationId xmlns:a16="http://schemas.microsoft.com/office/drawing/2014/main" id="{C9AF16A3-88CB-584E-ACD8-A7CAE988B1C3}"/>
                  </a:ext>
                </a:extLst>
              </p:cNvPr>
              <p:cNvSpPr/>
              <p:nvPr/>
            </p:nvSpPr>
            <p:spPr bwMode="auto">
              <a:xfrm>
                <a:off x="2090176" y="1731189"/>
                <a:ext cx="239746" cy="94654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76" name="Straight Connector 168">
                <a:extLst>
                  <a:ext uri="{FF2B5EF4-FFF2-40B4-BE49-F238E27FC236}">
                    <a16:creationId xmlns:a16="http://schemas.microsoft.com/office/drawing/2014/main" id="{C52F4343-5C2C-D64F-A4E3-9708C2A177A3}"/>
                  </a:ext>
                </a:extLst>
              </p:cNvPr>
              <p:cNvCxnSpPr>
                <a:endCxn id="71" idx="2"/>
              </p:cNvCxnSpPr>
              <p:nvPr/>
            </p:nvCxnSpPr>
            <p:spPr bwMode="auto">
              <a:xfrm flipH="1" flipV="1">
                <a:off x="1871277" y="1734631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169">
                <a:extLst>
                  <a:ext uri="{FF2B5EF4-FFF2-40B4-BE49-F238E27FC236}">
                    <a16:creationId xmlns:a16="http://schemas.microsoft.com/office/drawing/2014/main" id="{F86C955A-B988-B544-A52F-6CE17B437AEE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910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157">
              <a:extLst>
                <a:ext uri="{FF2B5EF4-FFF2-40B4-BE49-F238E27FC236}">
                  <a16:creationId xmlns:a16="http://schemas.microsoft.com/office/drawing/2014/main" id="{8978A357-17DA-0842-BDE9-5BD76E1DE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513"/>
              <a:chOff x="741104" y="1743005"/>
              <a:chExt cx="356319" cy="276513"/>
            </a:xfrm>
          </p:grpSpPr>
          <p:sp>
            <p:nvSpPr>
              <p:cNvPr id="67" name="Oval 158">
                <a:extLst>
                  <a:ext uri="{FF2B5EF4-FFF2-40B4-BE49-F238E27FC236}">
                    <a16:creationId xmlns:a16="http://schemas.microsoft.com/office/drawing/2014/main" id="{812F9FD2-B3CB-9249-A6B9-E0F1D9AD2DF2}"/>
                  </a:ext>
                </a:extLst>
              </p:cNvPr>
              <p:cNvSpPr/>
              <p:nvPr/>
            </p:nvSpPr>
            <p:spPr bwMode="auto">
              <a:xfrm>
                <a:off x="741104" y="1850750"/>
                <a:ext cx="356319" cy="168768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68" name="TextBox 159">
                <a:extLst>
                  <a:ext uri="{FF2B5EF4-FFF2-40B4-BE49-F238E27FC236}">
                    <a16:creationId xmlns:a16="http://schemas.microsoft.com/office/drawing/2014/main" id="{4A012A10-FDD3-4E4F-BBCF-F579534C8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7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v</a:t>
                </a:r>
              </a:p>
            </p:txBody>
          </p:sp>
        </p:grpSp>
      </p:grpSp>
      <p:grpSp>
        <p:nvGrpSpPr>
          <p:cNvPr id="78" name="Group 172">
            <a:extLst>
              <a:ext uri="{FF2B5EF4-FFF2-40B4-BE49-F238E27FC236}">
                <a16:creationId xmlns:a16="http://schemas.microsoft.com/office/drawing/2014/main" id="{3AE507C7-D1D8-884E-AA58-FA2EB1C54008}"/>
              </a:ext>
            </a:extLst>
          </p:cNvPr>
          <p:cNvGrpSpPr>
            <a:grpSpLocks/>
          </p:cNvGrpSpPr>
          <p:nvPr/>
        </p:nvGrpSpPr>
        <p:grpSpPr bwMode="auto">
          <a:xfrm>
            <a:off x="4830762" y="1932782"/>
            <a:ext cx="687388" cy="404064"/>
            <a:chOff x="1736090" y="2893762"/>
            <a:chExt cx="565150" cy="292100"/>
          </a:xfrm>
        </p:grpSpPr>
        <p:grpSp>
          <p:nvGrpSpPr>
            <p:cNvPr id="79" name="Group 327">
              <a:extLst>
                <a:ext uri="{FF2B5EF4-FFF2-40B4-BE49-F238E27FC236}">
                  <a16:creationId xmlns:a16="http://schemas.microsoft.com/office/drawing/2014/main" id="{BBAD1224-CBFF-614D-B5AA-EBE0AF6F7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83" name="Oval 177">
                <a:extLst>
                  <a:ext uri="{FF2B5EF4-FFF2-40B4-BE49-F238E27FC236}">
                    <a16:creationId xmlns:a16="http://schemas.microsoft.com/office/drawing/2014/main" id="{BDB799B5-C9A6-C44A-A92C-C8D0EDA01B09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178">
                <a:extLst>
                  <a:ext uri="{FF2B5EF4-FFF2-40B4-BE49-F238E27FC236}">
                    <a16:creationId xmlns:a16="http://schemas.microsoft.com/office/drawing/2014/main" id="{96AD860B-C0C7-F14A-8656-FCB1069CEC95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5" name="Oval 179">
                <a:extLst>
                  <a:ext uri="{FF2B5EF4-FFF2-40B4-BE49-F238E27FC236}">
                    <a16:creationId xmlns:a16="http://schemas.microsoft.com/office/drawing/2014/main" id="{D7E8A2D1-26D1-B846-AEDA-3A96C8ADCC4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180">
                <a:extLst>
                  <a:ext uri="{FF2B5EF4-FFF2-40B4-BE49-F238E27FC236}">
                    <a16:creationId xmlns:a16="http://schemas.microsoft.com/office/drawing/2014/main" id="{6674EC8D-4368-7546-BA1A-1606CBAE1BE4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7" name="Freeform 181">
                <a:extLst>
                  <a:ext uri="{FF2B5EF4-FFF2-40B4-BE49-F238E27FC236}">
                    <a16:creationId xmlns:a16="http://schemas.microsoft.com/office/drawing/2014/main" id="{DDF7C98A-2646-4D43-B0D2-CCDC8805B7AE}"/>
                  </a:ext>
                </a:extLst>
              </p:cNvPr>
              <p:cNvSpPr/>
              <p:nvPr/>
            </p:nvSpPr>
            <p:spPr bwMode="auto">
              <a:xfrm>
                <a:off x="2103206" y="1633069"/>
                <a:ext cx="661908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8" name="Freeform 182">
                <a:extLst>
                  <a:ext uri="{FF2B5EF4-FFF2-40B4-BE49-F238E27FC236}">
                    <a16:creationId xmlns:a16="http://schemas.microsoft.com/office/drawing/2014/main" id="{235B0884-C149-1841-BD50-3307E73AF8E8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9" name="Freeform 183">
                <a:extLst>
                  <a:ext uri="{FF2B5EF4-FFF2-40B4-BE49-F238E27FC236}">
                    <a16:creationId xmlns:a16="http://schemas.microsoft.com/office/drawing/2014/main" id="{BB40AB97-D1F8-F849-A3CF-F968E106299F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184">
                <a:extLst>
                  <a:ext uri="{FF2B5EF4-FFF2-40B4-BE49-F238E27FC236}">
                    <a16:creationId xmlns:a16="http://schemas.microsoft.com/office/drawing/2014/main" id="{307066E0-06C8-3744-91E9-17AED8AB52FA}"/>
                  </a:ext>
                </a:extLst>
              </p:cNvPr>
              <p:cNvCxnSpPr>
                <a:endCxn id="85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185">
                <a:extLst>
                  <a:ext uri="{FF2B5EF4-FFF2-40B4-BE49-F238E27FC236}">
                    <a16:creationId xmlns:a16="http://schemas.microsoft.com/office/drawing/2014/main" id="{FC606907-E658-F240-B66B-0DC075BB6C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5"/>
                <a:ext cx="2607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174">
              <a:extLst>
                <a:ext uri="{FF2B5EF4-FFF2-40B4-BE49-F238E27FC236}">
                  <a16:creationId xmlns:a16="http://schemas.microsoft.com/office/drawing/2014/main" id="{9DC354FB-144C-0D4B-9014-785171D8A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81" name="Oval 175">
                <a:extLst>
                  <a:ext uri="{FF2B5EF4-FFF2-40B4-BE49-F238E27FC236}">
                    <a16:creationId xmlns:a16="http://schemas.microsoft.com/office/drawing/2014/main" id="{26F6E0B3-CF36-554D-B5E3-93C60432588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82" name="TextBox 176">
                <a:extLst>
                  <a:ext uri="{FF2B5EF4-FFF2-40B4-BE49-F238E27FC236}">
                    <a16:creationId xmlns:a16="http://schemas.microsoft.com/office/drawing/2014/main" id="{570E663C-3C42-F148-8E0B-1A9897AE6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914" y="1743005"/>
                <a:ext cx="288892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w</a:t>
                </a:r>
              </a:p>
            </p:txBody>
          </p:sp>
        </p:grpSp>
      </p:grpSp>
      <p:grpSp>
        <p:nvGrpSpPr>
          <p:cNvPr id="92" name="Group 186">
            <a:extLst>
              <a:ext uri="{FF2B5EF4-FFF2-40B4-BE49-F238E27FC236}">
                <a16:creationId xmlns:a16="http://schemas.microsoft.com/office/drawing/2014/main" id="{52C6E47D-2692-ED40-858D-7F810DB5EBB2}"/>
              </a:ext>
            </a:extLst>
          </p:cNvPr>
          <p:cNvGrpSpPr>
            <a:grpSpLocks/>
          </p:cNvGrpSpPr>
          <p:nvPr/>
        </p:nvGrpSpPr>
        <p:grpSpPr bwMode="auto">
          <a:xfrm>
            <a:off x="2147887" y="2470950"/>
            <a:ext cx="687388" cy="404067"/>
            <a:chOff x="1736090" y="2893762"/>
            <a:chExt cx="565150" cy="292100"/>
          </a:xfrm>
        </p:grpSpPr>
        <p:grpSp>
          <p:nvGrpSpPr>
            <p:cNvPr id="93" name="Group 327">
              <a:extLst>
                <a:ext uri="{FF2B5EF4-FFF2-40B4-BE49-F238E27FC236}">
                  <a16:creationId xmlns:a16="http://schemas.microsoft.com/office/drawing/2014/main" id="{99255D37-5FBB-774C-B860-A4570EB9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97" name="Oval 191">
                <a:extLst>
                  <a:ext uri="{FF2B5EF4-FFF2-40B4-BE49-F238E27FC236}">
                    <a16:creationId xmlns:a16="http://schemas.microsoft.com/office/drawing/2014/main" id="{5D4CB321-0A00-A640-8266-F3E56D348105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192">
                <a:extLst>
                  <a:ext uri="{FF2B5EF4-FFF2-40B4-BE49-F238E27FC236}">
                    <a16:creationId xmlns:a16="http://schemas.microsoft.com/office/drawing/2014/main" id="{56A9C569-57D0-5146-8A5F-8A0443528D1E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9" name="Oval 193">
                <a:extLst>
                  <a:ext uri="{FF2B5EF4-FFF2-40B4-BE49-F238E27FC236}">
                    <a16:creationId xmlns:a16="http://schemas.microsoft.com/office/drawing/2014/main" id="{92BE782B-2A23-174E-9092-EB24A9D8A6B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Freeform 194">
                <a:extLst>
                  <a:ext uri="{FF2B5EF4-FFF2-40B4-BE49-F238E27FC236}">
                    <a16:creationId xmlns:a16="http://schemas.microsoft.com/office/drawing/2014/main" id="{493D2778-F15F-B340-9839-756B3F8B5921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1" name="Freeform 195">
                <a:extLst>
                  <a:ext uri="{FF2B5EF4-FFF2-40B4-BE49-F238E27FC236}">
                    <a16:creationId xmlns:a16="http://schemas.microsoft.com/office/drawing/2014/main" id="{D025446F-8B0A-1B49-A0A6-9DD2FEC915F5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2" name="Freeform 196">
                <a:extLst>
                  <a:ext uri="{FF2B5EF4-FFF2-40B4-BE49-F238E27FC236}">
                    <a16:creationId xmlns:a16="http://schemas.microsoft.com/office/drawing/2014/main" id="{A0EA0534-3108-464B-B4D6-7AF67BF25D8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3" name="Freeform 197">
                <a:extLst>
                  <a:ext uri="{FF2B5EF4-FFF2-40B4-BE49-F238E27FC236}">
                    <a16:creationId xmlns:a16="http://schemas.microsoft.com/office/drawing/2014/main" id="{C677B2E6-4A1D-A64C-9D5A-C4D0096CFE1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04" name="Straight Connector 198">
                <a:extLst>
                  <a:ext uri="{FF2B5EF4-FFF2-40B4-BE49-F238E27FC236}">
                    <a16:creationId xmlns:a16="http://schemas.microsoft.com/office/drawing/2014/main" id="{1A0CBA47-E803-8F4A-B1CE-C7F956B6C633}"/>
                  </a:ext>
                </a:extLst>
              </p:cNvPr>
              <p:cNvCxnSpPr>
                <a:endCxn id="99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99">
                <a:extLst>
                  <a:ext uri="{FF2B5EF4-FFF2-40B4-BE49-F238E27FC236}">
                    <a16:creationId xmlns:a16="http://schemas.microsoft.com/office/drawing/2014/main" id="{85748C12-5896-DE44-9472-DD93E19D0D0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188">
              <a:extLst>
                <a:ext uri="{FF2B5EF4-FFF2-40B4-BE49-F238E27FC236}">
                  <a16:creationId xmlns:a16="http://schemas.microsoft.com/office/drawing/2014/main" id="{4887462D-A7E7-2F45-9999-840FAF126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95" name="Oval 189">
                <a:extLst>
                  <a:ext uri="{FF2B5EF4-FFF2-40B4-BE49-F238E27FC236}">
                    <a16:creationId xmlns:a16="http://schemas.microsoft.com/office/drawing/2014/main" id="{CD7CD0F0-E848-4547-B6CC-6B0D38F0D45A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96" name="TextBox 190">
                <a:extLst>
                  <a:ext uri="{FF2B5EF4-FFF2-40B4-BE49-F238E27FC236}">
                    <a16:creationId xmlns:a16="http://schemas.microsoft.com/office/drawing/2014/main" id="{20702B8F-C2A6-E145-B552-E6AF8860BB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57262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u</a:t>
                </a:r>
              </a:p>
            </p:txBody>
          </p:sp>
        </p:grpSp>
      </p:grpSp>
      <p:grpSp>
        <p:nvGrpSpPr>
          <p:cNvPr id="106" name="Group 200">
            <a:extLst>
              <a:ext uri="{FF2B5EF4-FFF2-40B4-BE49-F238E27FC236}">
                <a16:creationId xmlns:a16="http://schemas.microsoft.com/office/drawing/2014/main" id="{083559EB-B3E5-334F-A0E3-0E67DF9AD50C}"/>
              </a:ext>
            </a:extLst>
          </p:cNvPr>
          <p:cNvGrpSpPr>
            <a:grpSpLocks/>
          </p:cNvGrpSpPr>
          <p:nvPr/>
        </p:nvGrpSpPr>
        <p:grpSpPr bwMode="auto">
          <a:xfrm>
            <a:off x="6226176" y="2532856"/>
            <a:ext cx="687387" cy="404064"/>
            <a:chOff x="1736090" y="2893762"/>
            <a:chExt cx="565150" cy="292100"/>
          </a:xfrm>
        </p:grpSpPr>
        <p:grpSp>
          <p:nvGrpSpPr>
            <p:cNvPr id="107" name="Group 327">
              <a:extLst>
                <a:ext uri="{FF2B5EF4-FFF2-40B4-BE49-F238E27FC236}">
                  <a16:creationId xmlns:a16="http://schemas.microsoft.com/office/drawing/2014/main" id="{AA7A9C41-526F-6043-A826-8D524A488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11" name="Oval 205">
                <a:extLst>
                  <a:ext uri="{FF2B5EF4-FFF2-40B4-BE49-F238E27FC236}">
                    <a16:creationId xmlns:a16="http://schemas.microsoft.com/office/drawing/2014/main" id="{59D3EF46-8FE2-7B41-8E41-9193C5988A87}"/>
                  </a:ext>
                </a:extLst>
              </p:cNvPr>
              <p:cNvSpPr/>
              <p:nvPr/>
            </p:nvSpPr>
            <p:spPr bwMode="auto">
              <a:xfrm flipV="1">
                <a:off x="1873882" y="1693279"/>
                <a:ext cx="1125766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2" name="Rectangle 206">
                <a:extLst>
                  <a:ext uri="{FF2B5EF4-FFF2-40B4-BE49-F238E27FC236}">
                    <a16:creationId xmlns:a16="http://schemas.microsoft.com/office/drawing/2014/main" id="{6B11890F-50E1-F247-AB7D-60C97533CA6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3" name="Oval 207">
                <a:extLst>
                  <a:ext uri="{FF2B5EF4-FFF2-40B4-BE49-F238E27FC236}">
                    <a16:creationId xmlns:a16="http://schemas.microsoft.com/office/drawing/2014/main" id="{3171A6CA-B5E6-1245-B630-CF88B10621F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4" name="Freeform 208">
                <a:extLst>
                  <a:ext uri="{FF2B5EF4-FFF2-40B4-BE49-F238E27FC236}">
                    <a16:creationId xmlns:a16="http://schemas.microsoft.com/office/drawing/2014/main" id="{BC07A642-2445-5F43-A02A-82C323B7FCE3}"/>
                  </a:ext>
                </a:extLst>
              </p:cNvPr>
              <p:cNvSpPr/>
              <p:nvPr/>
            </p:nvSpPr>
            <p:spPr bwMode="auto">
              <a:xfrm>
                <a:off x="2160535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5" name="Freeform 209">
                <a:extLst>
                  <a:ext uri="{FF2B5EF4-FFF2-40B4-BE49-F238E27FC236}">
                    <a16:creationId xmlns:a16="http://schemas.microsoft.com/office/drawing/2014/main" id="{5164D7B4-6551-6345-B351-0C13FAEB5353}"/>
                  </a:ext>
                </a:extLst>
              </p:cNvPr>
              <p:cNvSpPr/>
              <p:nvPr/>
            </p:nvSpPr>
            <p:spPr bwMode="auto">
              <a:xfrm>
                <a:off x="2103205" y="1633069"/>
                <a:ext cx="661909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6" name="Freeform 210">
                <a:extLst>
                  <a:ext uri="{FF2B5EF4-FFF2-40B4-BE49-F238E27FC236}">
                    <a16:creationId xmlns:a16="http://schemas.microsoft.com/office/drawing/2014/main" id="{307FA68A-AD5F-4D41-87E3-C7FA6BA49F1C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7" name="Freeform 211">
                <a:extLst>
                  <a:ext uri="{FF2B5EF4-FFF2-40B4-BE49-F238E27FC236}">
                    <a16:creationId xmlns:a16="http://schemas.microsoft.com/office/drawing/2014/main" id="{49D94C3A-EF81-0D45-84C4-D15094E2646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8" name="Straight Connector 212">
                <a:extLst>
                  <a:ext uri="{FF2B5EF4-FFF2-40B4-BE49-F238E27FC236}">
                    <a16:creationId xmlns:a16="http://schemas.microsoft.com/office/drawing/2014/main" id="{485AC91B-26C1-4046-8F2B-A7151E3B2EBE}"/>
                  </a:ext>
                </a:extLst>
              </p:cNvPr>
              <p:cNvCxnSpPr>
                <a:endCxn id="113" idx="2"/>
              </p:cNvCxnSpPr>
              <p:nvPr/>
            </p:nvCxnSpPr>
            <p:spPr bwMode="auto">
              <a:xfrm flipH="1" flipV="1">
                <a:off x="1871277" y="1736286"/>
                <a:ext cx="2605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213">
                <a:extLst>
                  <a:ext uri="{FF2B5EF4-FFF2-40B4-BE49-F238E27FC236}">
                    <a16:creationId xmlns:a16="http://schemas.microsoft.com/office/drawing/2014/main" id="{6B1239F4-3FEC-ED4D-A903-696F4B4BAB89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845"/>
                <a:ext cx="2605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202">
              <a:extLst>
                <a:ext uri="{FF2B5EF4-FFF2-40B4-BE49-F238E27FC236}">
                  <a16:creationId xmlns:a16="http://schemas.microsoft.com/office/drawing/2014/main" id="{EBD76170-5344-1142-920D-D4CE6C7F4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394"/>
              <a:chOff x="741104" y="1743005"/>
              <a:chExt cx="356319" cy="276394"/>
            </a:xfrm>
          </p:grpSpPr>
          <p:sp>
            <p:nvSpPr>
              <p:cNvPr id="109" name="Oval 203">
                <a:extLst>
                  <a:ext uri="{FF2B5EF4-FFF2-40B4-BE49-F238E27FC236}">
                    <a16:creationId xmlns:a16="http://schemas.microsoft.com/office/drawing/2014/main" id="{DA6F90B9-368D-9D41-9F77-FF3B1240361B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9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10" name="TextBox 204">
                <a:extLst>
                  <a:ext uri="{FF2B5EF4-FFF2-40B4-BE49-F238E27FC236}">
                    <a16:creationId xmlns:a16="http://schemas.microsoft.com/office/drawing/2014/main" id="{F9EE3B17-A5B2-5549-9DDC-E0C52D6F2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z</a:t>
                </a:r>
              </a:p>
            </p:txBody>
          </p:sp>
        </p:grpSp>
      </p:grpSp>
      <p:grpSp>
        <p:nvGrpSpPr>
          <p:cNvPr id="120" name="Group 214">
            <a:extLst>
              <a:ext uri="{FF2B5EF4-FFF2-40B4-BE49-F238E27FC236}">
                <a16:creationId xmlns:a16="http://schemas.microsoft.com/office/drawing/2014/main" id="{B2FF89D5-0763-1B44-96BF-64A41A2AAA09}"/>
              </a:ext>
            </a:extLst>
          </p:cNvPr>
          <p:cNvGrpSpPr>
            <a:grpSpLocks/>
          </p:cNvGrpSpPr>
          <p:nvPr/>
        </p:nvGrpSpPr>
        <p:grpSpPr bwMode="auto">
          <a:xfrm>
            <a:off x="4868862" y="3105950"/>
            <a:ext cx="687388" cy="404067"/>
            <a:chOff x="1736090" y="2893762"/>
            <a:chExt cx="565150" cy="292100"/>
          </a:xfrm>
        </p:grpSpPr>
        <p:grpSp>
          <p:nvGrpSpPr>
            <p:cNvPr id="121" name="Group 327">
              <a:extLst>
                <a:ext uri="{FF2B5EF4-FFF2-40B4-BE49-F238E27FC236}">
                  <a16:creationId xmlns:a16="http://schemas.microsoft.com/office/drawing/2014/main" id="{9442D9F5-DA43-5B42-9AEB-EF0848C35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25" name="Oval 219">
                <a:extLst>
                  <a:ext uri="{FF2B5EF4-FFF2-40B4-BE49-F238E27FC236}">
                    <a16:creationId xmlns:a16="http://schemas.microsoft.com/office/drawing/2014/main" id="{F0D71342-9B48-A043-83C5-87440F3F51D0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Rectangle 220">
                <a:extLst>
                  <a:ext uri="{FF2B5EF4-FFF2-40B4-BE49-F238E27FC236}">
                    <a16:creationId xmlns:a16="http://schemas.microsoft.com/office/drawing/2014/main" id="{B3A2087C-85C3-CA45-A5B0-3F237E21728B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7" name="Oval 221">
                <a:extLst>
                  <a:ext uri="{FF2B5EF4-FFF2-40B4-BE49-F238E27FC236}">
                    <a16:creationId xmlns:a16="http://schemas.microsoft.com/office/drawing/2014/main" id="{A29E50B1-CF50-584A-9B2E-B7851E24926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8" name="Freeform 222">
                <a:extLst>
                  <a:ext uri="{FF2B5EF4-FFF2-40B4-BE49-F238E27FC236}">
                    <a16:creationId xmlns:a16="http://schemas.microsoft.com/office/drawing/2014/main" id="{F76A396B-2E89-944B-8403-7068F933576D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9" name="Freeform 223">
                <a:extLst>
                  <a:ext uri="{FF2B5EF4-FFF2-40B4-BE49-F238E27FC236}">
                    <a16:creationId xmlns:a16="http://schemas.microsoft.com/office/drawing/2014/main" id="{4111DBC7-124A-4246-BC26-4842B9D4BA4B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0" name="Freeform 224">
                <a:extLst>
                  <a:ext uri="{FF2B5EF4-FFF2-40B4-BE49-F238E27FC236}">
                    <a16:creationId xmlns:a16="http://schemas.microsoft.com/office/drawing/2014/main" id="{6853DFE5-0498-0643-BEE7-4F5F59C54E27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1" name="Freeform 225">
                <a:extLst>
                  <a:ext uri="{FF2B5EF4-FFF2-40B4-BE49-F238E27FC236}">
                    <a16:creationId xmlns:a16="http://schemas.microsoft.com/office/drawing/2014/main" id="{FA310403-3F22-3E40-8C9F-52F3DBCCBEB2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32" name="Straight Connector 226">
                <a:extLst>
                  <a:ext uri="{FF2B5EF4-FFF2-40B4-BE49-F238E27FC236}">
                    <a16:creationId xmlns:a16="http://schemas.microsoft.com/office/drawing/2014/main" id="{B93F3943-4E11-D54E-8FEC-E72291003AA4}"/>
                  </a:ext>
                </a:extLst>
              </p:cNvPr>
              <p:cNvCxnSpPr>
                <a:endCxn id="127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227">
                <a:extLst>
                  <a:ext uri="{FF2B5EF4-FFF2-40B4-BE49-F238E27FC236}">
                    <a16:creationId xmlns:a16="http://schemas.microsoft.com/office/drawing/2014/main" id="{51071A56-BD15-5940-A932-CDD1C9780E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216">
              <a:extLst>
                <a:ext uri="{FF2B5EF4-FFF2-40B4-BE49-F238E27FC236}">
                  <a16:creationId xmlns:a16="http://schemas.microsoft.com/office/drawing/2014/main" id="{CEB60275-8C1E-4040-87A1-8F6C73069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23" name="Oval 217">
                <a:extLst>
                  <a:ext uri="{FF2B5EF4-FFF2-40B4-BE49-F238E27FC236}">
                    <a16:creationId xmlns:a16="http://schemas.microsoft.com/office/drawing/2014/main" id="{FE971A1D-7904-B440-85B7-CE8BBF3378D1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24" name="TextBox 218">
                <a:extLst>
                  <a:ext uri="{FF2B5EF4-FFF2-40B4-BE49-F238E27FC236}">
                    <a16:creationId xmlns:a16="http://schemas.microsoft.com/office/drawing/2014/main" id="{85E0E091-B0BC-5849-99F5-8B58BACEED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y</a:t>
                </a:r>
              </a:p>
            </p:txBody>
          </p:sp>
        </p:grpSp>
      </p:grpSp>
      <p:grpSp>
        <p:nvGrpSpPr>
          <p:cNvPr id="134" name="Group 228">
            <a:extLst>
              <a:ext uri="{FF2B5EF4-FFF2-40B4-BE49-F238E27FC236}">
                <a16:creationId xmlns:a16="http://schemas.microsoft.com/office/drawing/2014/main" id="{1804B3F4-A608-A346-B134-54FE2B8532B4}"/>
              </a:ext>
            </a:extLst>
          </p:cNvPr>
          <p:cNvGrpSpPr>
            <a:grpSpLocks/>
          </p:cNvGrpSpPr>
          <p:nvPr/>
        </p:nvGrpSpPr>
        <p:grpSpPr bwMode="auto">
          <a:xfrm>
            <a:off x="3278187" y="3090074"/>
            <a:ext cx="687388" cy="404067"/>
            <a:chOff x="1736090" y="2893762"/>
            <a:chExt cx="565150" cy="292100"/>
          </a:xfrm>
        </p:grpSpPr>
        <p:grpSp>
          <p:nvGrpSpPr>
            <p:cNvPr id="135" name="Group 327">
              <a:extLst>
                <a:ext uri="{FF2B5EF4-FFF2-40B4-BE49-F238E27FC236}">
                  <a16:creationId xmlns:a16="http://schemas.microsoft.com/office/drawing/2014/main" id="{8B4EA34E-8AF1-8540-AAFD-ECC6060B1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39" name="Oval 233">
                <a:extLst>
                  <a:ext uri="{FF2B5EF4-FFF2-40B4-BE49-F238E27FC236}">
                    <a16:creationId xmlns:a16="http://schemas.microsoft.com/office/drawing/2014/main" id="{1860513A-A046-EB45-BF25-9BE54381A3AC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0" name="Rectangle 234">
                <a:extLst>
                  <a:ext uri="{FF2B5EF4-FFF2-40B4-BE49-F238E27FC236}">
                    <a16:creationId xmlns:a16="http://schemas.microsoft.com/office/drawing/2014/main" id="{B83A17E0-AC83-1F42-9C97-9ADF145A74C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1" name="Oval 235">
                <a:extLst>
                  <a:ext uri="{FF2B5EF4-FFF2-40B4-BE49-F238E27FC236}">
                    <a16:creationId xmlns:a16="http://schemas.microsoft.com/office/drawing/2014/main" id="{E1AD5A54-6B16-2C44-82CF-47AE047AA620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Freeform 236">
                <a:extLst>
                  <a:ext uri="{FF2B5EF4-FFF2-40B4-BE49-F238E27FC236}">
                    <a16:creationId xmlns:a16="http://schemas.microsoft.com/office/drawing/2014/main" id="{CE72350C-4946-B94F-B4D7-B078D872DC4C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3" name="Freeform 237">
                <a:extLst>
                  <a:ext uri="{FF2B5EF4-FFF2-40B4-BE49-F238E27FC236}">
                    <a16:creationId xmlns:a16="http://schemas.microsoft.com/office/drawing/2014/main" id="{A7262FD5-04B8-D94F-AD18-9A5FA8BB3672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4" name="Freeform 238">
                <a:extLst>
                  <a:ext uri="{FF2B5EF4-FFF2-40B4-BE49-F238E27FC236}">
                    <a16:creationId xmlns:a16="http://schemas.microsoft.com/office/drawing/2014/main" id="{94C2AB93-18DC-6949-A8B2-E6FE4185D49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5" name="Freeform 239">
                <a:extLst>
                  <a:ext uri="{FF2B5EF4-FFF2-40B4-BE49-F238E27FC236}">
                    <a16:creationId xmlns:a16="http://schemas.microsoft.com/office/drawing/2014/main" id="{E2E760C7-C438-8640-B020-CE1152F6650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46" name="Straight Connector 240">
                <a:extLst>
                  <a:ext uri="{FF2B5EF4-FFF2-40B4-BE49-F238E27FC236}">
                    <a16:creationId xmlns:a16="http://schemas.microsoft.com/office/drawing/2014/main" id="{A455AEFC-D090-FF46-836A-ADA17C11A50B}"/>
                  </a:ext>
                </a:extLst>
              </p:cNvPr>
              <p:cNvCxnSpPr>
                <a:endCxn id="141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241">
                <a:extLst>
                  <a:ext uri="{FF2B5EF4-FFF2-40B4-BE49-F238E27FC236}">
                    <a16:creationId xmlns:a16="http://schemas.microsoft.com/office/drawing/2014/main" id="{47D8239C-21D5-474F-B802-08087CAF799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230">
              <a:extLst>
                <a:ext uri="{FF2B5EF4-FFF2-40B4-BE49-F238E27FC236}">
                  <a16:creationId xmlns:a16="http://schemas.microsoft.com/office/drawing/2014/main" id="{1DD9EB04-B124-4442-9D4D-D425B70AE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37" name="Oval 231">
                <a:extLst>
                  <a:ext uri="{FF2B5EF4-FFF2-40B4-BE49-F238E27FC236}">
                    <a16:creationId xmlns:a16="http://schemas.microsoft.com/office/drawing/2014/main" id="{2AEC0107-FCD6-BD42-BC77-8CCC0C6D65A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38" name="TextBox 232">
                <a:extLst>
                  <a:ext uri="{FF2B5EF4-FFF2-40B4-BE49-F238E27FC236}">
                    <a16:creationId xmlns:a16="http://schemas.microsoft.com/office/drawing/2014/main" id="{72BAE894-5901-E247-A087-5097F0634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x</a:t>
                </a:r>
              </a:p>
            </p:txBody>
          </p:sp>
        </p:grpSp>
      </p:grpSp>
      <p:sp>
        <p:nvSpPr>
          <p:cNvPr id="148" name="TextBox 14">
            <a:extLst>
              <a:ext uri="{FF2B5EF4-FFF2-40B4-BE49-F238E27FC236}">
                <a16:creationId xmlns:a16="http://schemas.microsoft.com/office/drawing/2014/main" id="{EFEF3C5E-AA2E-B642-A4D1-74F767562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06" y="4142096"/>
            <a:ext cx="76357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u="none" dirty="0"/>
              <a:t>网络运营商希望</a:t>
            </a:r>
            <a:r>
              <a:rPr lang="en-US" altLang="zh-CN" sz="3200" u="none" dirty="0"/>
              <a:t>u-z</a:t>
            </a:r>
            <a:r>
              <a:rPr lang="zh-CN" altLang="en-US" u="none" dirty="0"/>
              <a:t>的流量经过</a:t>
            </a:r>
            <a:r>
              <a:rPr lang="en-US" altLang="zh-CN" sz="3200" u="none" dirty="0" err="1"/>
              <a:t>uvwz</a:t>
            </a:r>
            <a:r>
              <a:rPr lang="zh-CN" altLang="en-US" u="none" dirty="0"/>
              <a:t>，</a:t>
            </a:r>
            <a:r>
              <a:rPr lang="en-US" altLang="zh-CN" sz="3600" u="none" dirty="0"/>
              <a:t>x-z</a:t>
            </a:r>
            <a:r>
              <a:rPr lang="zh-CN" altLang="en-US" u="none" dirty="0"/>
              <a:t>的流量经过</a:t>
            </a:r>
            <a:r>
              <a:rPr lang="en-US" altLang="zh-CN" sz="3200" u="none" dirty="0" err="1"/>
              <a:t>xwyz</a:t>
            </a:r>
            <a:endParaRPr lang="en-US" altLang="zh-CN" u="none" dirty="0"/>
          </a:p>
        </p:txBody>
      </p: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3E218A52-C637-C94A-89E4-0FF35A90998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9792" y="2279942"/>
            <a:ext cx="723900" cy="28496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2209A56F-D053-6144-BEDF-B0F10EE8958F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1776" y="2132856"/>
            <a:ext cx="788986" cy="238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211DFC2F-624C-AD41-AFC3-475AF295609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>
            <a:off x="5498308" y="2191545"/>
            <a:ext cx="828301" cy="3847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4AE0E984-BC72-5043-ABF2-4292C444281D}"/>
              </a:ext>
            </a:extLst>
          </p:cNvPr>
          <p:cNvCxnSpPr>
            <a:cxnSpLocks/>
            <a:stCxn id="141" idx="7"/>
          </p:cNvCxnSpPr>
          <p:nvPr/>
        </p:nvCxnSpPr>
        <p:spPr bwMode="auto">
          <a:xfrm flipV="1">
            <a:off x="3863554" y="2321416"/>
            <a:ext cx="1195202" cy="102204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E834B942-B99E-0D4D-83ED-98A60AACA25E}"/>
              </a:ext>
            </a:extLst>
          </p:cNvPr>
          <p:cNvCxnSpPr>
            <a:cxnSpLocks/>
            <a:stCxn id="127" idx="4"/>
          </p:cNvCxnSpPr>
          <p:nvPr/>
        </p:nvCxnSpPr>
        <p:spPr bwMode="auto">
          <a:xfrm flipV="1">
            <a:off x="5211762" y="2352978"/>
            <a:ext cx="22108" cy="75297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8EA620F5-9C8B-8444-801B-CDB8A1305DD3}"/>
              </a:ext>
            </a:extLst>
          </p:cNvPr>
          <p:cNvCxnSpPr>
            <a:cxnSpLocks/>
            <a:endCxn id="111" idx="1"/>
          </p:cNvCxnSpPr>
          <p:nvPr/>
        </p:nvCxnSpPr>
        <p:spPr bwMode="auto">
          <a:xfrm flipV="1">
            <a:off x="5601157" y="2894194"/>
            <a:ext cx="727039" cy="42393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20A5E9C0-4F61-8C4D-8E24-553C8B8AFEA5}"/>
              </a:ext>
            </a:extLst>
          </p:cNvPr>
          <p:cNvSpPr/>
          <p:nvPr/>
        </p:nvSpPr>
        <p:spPr>
          <a:xfrm>
            <a:off x="775742" y="5338654"/>
            <a:ext cx="7540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none" dirty="0"/>
              <a:t>1)</a:t>
            </a:r>
            <a:r>
              <a:rPr lang="zh-CN" altLang="en-US" u="none" dirty="0"/>
              <a:t> 定义链路权重，以便流量路由算法计算相应路由。</a:t>
            </a:r>
            <a:r>
              <a:rPr lang="zh-CN" altLang="en-US" u="none" dirty="0">
                <a:solidFill>
                  <a:srgbClr val="FF0000"/>
                </a:solidFill>
              </a:rPr>
              <a:t>但是：现有基于目的地址的路由协议（</a:t>
            </a:r>
            <a:r>
              <a:rPr lang="en-US" altLang="zh-CN" u="none" dirty="0">
                <a:solidFill>
                  <a:srgbClr val="FF0000"/>
                </a:solidFill>
              </a:rPr>
              <a:t>LS</a:t>
            </a:r>
            <a:r>
              <a:rPr lang="zh-CN" altLang="en-US" u="none" dirty="0">
                <a:solidFill>
                  <a:srgbClr val="FF0000"/>
                </a:solidFill>
              </a:rPr>
              <a:t>和</a:t>
            </a:r>
            <a:r>
              <a:rPr lang="en-US" altLang="zh-CN" u="none" dirty="0">
                <a:solidFill>
                  <a:srgbClr val="FF0000"/>
                </a:solidFill>
              </a:rPr>
              <a:t>DV</a:t>
            </a:r>
            <a:r>
              <a:rPr lang="zh-CN" altLang="en-US" u="none" dirty="0">
                <a:solidFill>
                  <a:srgbClr val="FF0000"/>
                </a:solidFill>
              </a:rPr>
              <a:t>路由协议）无法支持</a:t>
            </a:r>
            <a:r>
              <a:rPr lang="zh-CN" altLang="en-US" u="none" dirty="0" smtClean="0">
                <a:solidFill>
                  <a:srgbClr val="FF0000"/>
                </a:solidFill>
              </a:rPr>
              <a:t>。</a:t>
            </a:r>
            <a:endParaRPr lang="en-US" altLang="zh-CN" u="none" dirty="0">
              <a:solidFill>
                <a:srgbClr val="FF0000"/>
              </a:solidFill>
            </a:endParaRPr>
          </a:p>
          <a:p>
            <a:r>
              <a:rPr lang="en-US" altLang="zh-CN" u="none" dirty="0"/>
              <a:t>2)</a:t>
            </a:r>
            <a:r>
              <a:rPr lang="zh-CN" altLang="en-US" u="none" dirty="0"/>
              <a:t>采用新的路由算法</a:t>
            </a:r>
            <a:r>
              <a:rPr lang="en-US" altLang="zh-CN" u="none" dirty="0"/>
              <a:t>.</a:t>
            </a:r>
            <a:endParaRPr lang="en-US" altLang="zh-CN" sz="2000" u="none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A7C242D1-F430-584E-973A-C11BBF48FF44}"/>
              </a:ext>
            </a:extLst>
          </p:cNvPr>
          <p:cNvSpPr/>
          <p:nvPr/>
        </p:nvSpPr>
        <p:spPr>
          <a:xfrm>
            <a:off x="365859" y="372136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/>
              <a:t>需求：</a:t>
            </a:r>
            <a:endParaRPr lang="en-US" altLang="zh-CN" sz="3200" u="none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E9AFAAD-CE3F-E041-9E1D-AA59B135AAFC}"/>
              </a:ext>
            </a:extLst>
          </p:cNvPr>
          <p:cNvSpPr/>
          <p:nvPr/>
        </p:nvSpPr>
        <p:spPr>
          <a:xfrm>
            <a:off x="324129" y="472552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/>
              <a:t>方案：</a:t>
            </a:r>
            <a:endParaRPr lang="en-US" altLang="zh-CN" sz="3200" u="none" dirty="0"/>
          </a:p>
        </p:txBody>
      </p:sp>
    </p:spTree>
    <p:extLst>
      <p:ext uri="{BB962C8B-B14F-4D97-AF65-F5344CB8AC3E}">
        <p14:creationId xmlns:p14="http://schemas.microsoft.com/office/powerpoint/2010/main" val="32955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5" name="组合 1">
            <a:extLst>
              <a:ext uri="{FF2B5EF4-FFF2-40B4-BE49-F238E27FC236}">
                <a16:creationId xmlns:a16="http://schemas.microsoft.com/office/drawing/2014/main" id="{4E217A41-4850-194B-9E8A-95701EF5AE1F}"/>
              </a:ext>
            </a:extLst>
          </p:cNvPr>
          <p:cNvGrpSpPr>
            <a:grpSpLocks/>
          </p:cNvGrpSpPr>
          <p:nvPr/>
        </p:nvGrpSpPr>
        <p:grpSpPr bwMode="auto">
          <a:xfrm>
            <a:off x="441326" y="1222378"/>
            <a:ext cx="3625851" cy="4735568"/>
            <a:chOff x="441325" y="1222376"/>
            <a:chExt cx="4211638" cy="5257018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844C8909-4A9E-FD49-99FF-94D80DF95E89}"/>
                </a:ext>
              </a:extLst>
            </p:cNvPr>
            <p:cNvSpPr/>
            <p:nvPr/>
          </p:nvSpPr>
          <p:spPr>
            <a:xfrm>
              <a:off x="441325" y="2794351"/>
              <a:ext cx="4211638" cy="1060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380" name="Rounded Rectangle 379">
              <a:extLst>
                <a:ext uri="{FF2B5EF4-FFF2-40B4-BE49-F238E27FC236}">
                  <a16:creationId xmlns:a16="http://schemas.microsoft.com/office/drawing/2014/main" id="{3CB9402D-025A-844D-999A-23E736EFD603}"/>
                </a:ext>
              </a:extLst>
            </p:cNvPr>
            <p:cNvSpPr/>
            <p:nvPr/>
          </p:nvSpPr>
          <p:spPr>
            <a:xfrm>
              <a:off x="468985" y="3990957"/>
              <a:ext cx="4183978" cy="54455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cxnSp>
          <p:nvCxnSpPr>
            <p:cNvPr id="82961" name="Straight Connector 385">
              <a:extLst>
                <a:ext uri="{FF2B5EF4-FFF2-40B4-BE49-F238E27FC236}">
                  <a16:creationId xmlns:a16="http://schemas.microsoft.com/office/drawing/2014/main" id="{42A3A682-6545-C149-9BAA-A5B685C64B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8000" y="4638675"/>
              <a:ext cx="410368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62" name="Group 400">
              <a:extLst>
                <a:ext uri="{FF2B5EF4-FFF2-40B4-BE49-F238E27FC236}">
                  <a16:creationId xmlns:a16="http://schemas.microsoft.com/office/drawing/2014/main" id="{9AE824C1-25F8-6946-B1F7-EAF9AD6C0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50" y="3368863"/>
              <a:ext cx="1287003" cy="412379"/>
              <a:chOff x="3089406" y="458026"/>
              <a:chExt cx="1481125" cy="459413"/>
            </a:xfrm>
          </p:grpSpPr>
          <p:sp>
            <p:nvSpPr>
              <p:cNvPr id="402" name="Rounded Rectangle 401">
                <a:extLst>
                  <a:ext uri="{FF2B5EF4-FFF2-40B4-BE49-F238E27FC236}">
                    <a16:creationId xmlns:a16="http://schemas.microsoft.com/office/drawing/2014/main" id="{8559BB8B-BCF9-9048-A7C9-7829DC46C270}"/>
                  </a:ext>
                </a:extLst>
              </p:cNvPr>
              <p:cNvSpPr/>
              <p:nvPr/>
            </p:nvSpPr>
            <p:spPr>
              <a:xfrm>
                <a:off x="3129033" y="458026"/>
                <a:ext cx="1432420" cy="4594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85" name="TextBox 402">
                <a:extLst>
                  <a:ext uri="{FF2B5EF4-FFF2-40B4-BE49-F238E27FC236}">
                    <a16:creationId xmlns:a16="http://schemas.microsoft.com/office/drawing/2014/main" id="{C5B13DFC-B4A9-8E49-83B6-8FB6192CDB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9406" y="541672"/>
                <a:ext cx="1481125" cy="345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链路状态信息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3" name="Group 403">
              <a:extLst>
                <a:ext uri="{FF2B5EF4-FFF2-40B4-BE49-F238E27FC236}">
                  <a16:creationId xmlns:a16="http://schemas.microsoft.com/office/drawing/2014/main" id="{9CD424FF-6D5D-2D46-AC84-9A5AB3D6B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8454" y="3382961"/>
              <a:ext cx="1108252" cy="398281"/>
              <a:chOff x="3072646" y="534841"/>
              <a:chExt cx="1448927" cy="382626"/>
            </a:xfrm>
          </p:grpSpPr>
          <p:sp>
            <p:nvSpPr>
              <p:cNvPr id="405" name="Rounded Rectangle 404">
                <a:extLst>
                  <a:ext uri="{FF2B5EF4-FFF2-40B4-BE49-F238E27FC236}">
                    <a16:creationId xmlns:a16="http://schemas.microsoft.com/office/drawing/2014/main" id="{A24C1FD0-B079-3640-9290-913C99512B72}"/>
                  </a:ext>
                </a:extLst>
              </p:cNvPr>
              <p:cNvSpPr/>
              <p:nvPr/>
            </p:nvSpPr>
            <p:spPr>
              <a:xfrm>
                <a:off x="3129354" y="534841"/>
                <a:ext cx="1325946" cy="38262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83" name="TextBox 405">
                <a:extLst>
                  <a:ext uri="{FF2B5EF4-FFF2-40B4-BE49-F238E27FC236}">
                    <a16:creationId xmlns:a16="http://schemas.microsoft.com/office/drawing/2014/main" id="{28061779-3A67-4643-872E-17F5513123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646" y="593021"/>
                <a:ext cx="1448927" cy="298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交换机信息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4" name="Group 406">
              <a:extLst>
                <a:ext uri="{FF2B5EF4-FFF2-40B4-BE49-F238E27FC236}">
                  <a16:creationId xmlns:a16="http://schemas.microsoft.com/office/drawing/2014/main" id="{B6BD6D89-246B-B44C-91CD-8CBE255E7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2891" y="3368863"/>
              <a:ext cx="960713" cy="412379"/>
              <a:chOff x="3129025" y="458026"/>
              <a:chExt cx="1432735" cy="459413"/>
            </a:xfrm>
          </p:grpSpPr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142FD202-28D1-084F-8E88-2CC289CE5395}"/>
                  </a:ext>
                </a:extLst>
              </p:cNvPr>
              <p:cNvSpPr/>
              <p:nvPr/>
            </p:nvSpPr>
            <p:spPr>
              <a:xfrm>
                <a:off x="3129025" y="458026"/>
                <a:ext cx="1432735" cy="4594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81" name="TextBox 408">
                <a:extLst>
                  <a:ext uri="{FF2B5EF4-FFF2-40B4-BE49-F238E27FC236}">
                    <a16:creationId xmlns:a16="http://schemas.microsoft.com/office/drawing/2014/main" id="{1C5A0458-7F87-0A40-A972-F03DD26CD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6492" y="541672"/>
                <a:ext cx="1386189" cy="345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主机信息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5" name="Group 409">
              <a:extLst>
                <a:ext uri="{FF2B5EF4-FFF2-40B4-BE49-F238E27FC236}">
                  <a16:creationId xmlns:a16="http://schemas.microsoft.com/office/drawing/2014/main" id="{73E06CB7-9DE0-0046-A1BA-7AE7F6713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460" y="2875418"/>
              <a:ext cx="888796" cy="382421"/>
              <a:chOff x="3129152" y="458363"/>
              <a:chExt cx="1431997" cy="459626"/>
            </a:xfrm>
          </p:grpSpPr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3E47D8B5-7541-3E4B-B1DC-F0D11A695256}"/>
                  </a:ext>
                </a:extLst>
              </p:cNvPr>
              <p:cNvSpPr/>
              <p:nvPr/>
            </p:nvSpPr>
            <p:spPr>
              <a:xfrm>
                <a:off x="3129152" y="458363"/>
                <a:ext cx="1431997" cy="45962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79" name="TextBox 411">
                <a:extLst>
                  <a:ext uri="{FF2B5EF4-FFF2-40B4-BE49-F238E27FC236}">
                    <a16:creationId xmlns:a16="http://schemas.microsoft.com/office/drawing/2014/main" id="{C544178E-3CF8-104D-9BC2-5C5980493B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8793" y="509556"/>
                <a:ext cx="921589" cy="37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统计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66" name="Group 412">
              <a:extLst>
                <a:ext uri="{FF2B5EF4-FFF2-40B4-BE49-F238E27FC236}">
                  <a16:creationId xmlns:a16="http://schemas.microsoft.com/office/drawing/2014/main" id="{0B7A0F59-BC9E-D84B-A5DD-FAC9C1B1AD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9983" y="2861319"/>
              <a:ext cx="960712" cy="403568"/>
              <a:chOff x="3129626" y="458548"/>
              <a:chExt cx="1432079" cy="458412"/>
            </a:xfrm>
          </p:grpSpPr>
          <p:sp>
            <p:nvSpPr>
              <p:cNvPr id="414" name="Rounded Rectangle 413">
                <a:extLst>
                  <a:ext uri="{FF2B5EF4-FFF2-40B4-BE49-F238E27FC236}">
                    <a16:creationId xmlns:a16="http://schemas.microsoft.com/office/drawing/2014/main" id="{C76747F9-2F82-5C4D-AE95-402C4FC37378}"/>
                  </a:ext>
                </a:extLst>
              </p:cNvPr>
              <p:cNvSpPr/>
              <p:nvPr/>
            </p:nvSpPr>
            <p:spPr>
              <a:xfrm>
                <a:off x="3129626" y="458548"/>
                <a:ext cx="1432079" cy="45841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77" name="TextBox 414">
                <a:extLst>
                  <a:ext uri="{FF2B5EF4-FFF2-40B4-BE49-F238E27FC236}">
                    <a16:creationId xmlns:a16="http://schemas.microsoft.com/office/drawing/2014/main" id="{D2B7E879-32E2-EC44-BC71-59C43344B9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3209" y="526493"/>
                <a:ext cx="852650" cy="352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流表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36FE4731-450F-7C48-ADC2-76CCFAAEA395}"/>
                </a:ext>
              </a:extLst>
            </p:cNvPr>
            <p:cNvSpPr txBox="1"/>
            <p:nvPr/>
          </p:nvSpPr>
          <p:spPr>
            <a:xfrm>
              <a:off x="2458632" y="2494758"/>
              <a:ext cx="569790" cy="5808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8BC80EF6-C27F-5943-A08A-4ABE20656263}"/>
                </a:ext>
              </a:extLst>
            </p:cNvPr>
            <p:cNvSpPr txBox="1"/>
            <p:nvPr/>
          </p:nvSpPr>
          <p:spPr>
            <a:xfrm>
              <a:off x="3004451" y="3134478"/>
              <a:ext cx="862470" cy="58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grpSp>
          <p:nvGrpSpPr>
            <p:cNvPr id="82969" name="Group 417">
              <a:extLst>
                <a:ext uri="{FF2B5EF4-FFF2-40B4-BE49-F238E27FC236}">
                  <a16:creationId xmlns:a16="http://schemas.microsoft.com/office/drawing/2014/main" id="{129D7AB6-E9EA-6F48-AD10-9363C808B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5654" y="4121150"/>
              <a:ext cx="1257591" cy="312199"/>
              <a:chOff x="3128110" y="457775"/>
              <a:chExt cx="1432657" cy="499655"/>
            </a:xfrm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70248F46-D9AD-9E4D-8D5B-0F987879D650}"/>
                  </a:ext>
                </a:extLst>
              </p:cNvPr>
              <p:cNvSpPr/>
              <p:nvPr/>
            </p:nvSpPr>
            <p:spPr>
              <a:xfrm>
                <a:off x="3128110" y="458123"/>
                <a:ext cx="1432657" cy="45973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75" name="TextBox 419">
                <a:extLst>
                  <a:ext uri="{FF2B5EF4-FFF2-40B4-BE49-F238E27FC236}">
                    <a16:creationId xmlns:a16="http://schemas.microsoft.com/office/drawing/2014/main" id="{B59716F4-92AA-7A47-A4B7-FBF477A86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978" y="457775"/>
                <a:ext cx="1169197" cy="499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u="none">
                    <a:cs typeface="Arial" panose="020B0604020202020204" pitchFamily="34" charset="0"/>
                  </a:rPr>
                  <a:t>OpenFlow</a:t>
                </a:r>
              </a:p>
            </p:txBody>
          </p:sp>
        </p:grpSp>
        <p:grpSp>
          <p:nvGrpSpPr>
            <p:cNvPr id="82970" name="Group 420">
              <a:extLst>
                <a:ext uri="{FF2B5EF4-FFF2-40B4-BE49-F238E27FC236}">
                  <a16:creationId xmlns:a16="http://schemas.microsoft.com/office/drawing/2014/main" id="{70C976D6-0455-1843-AD3F-15611DC07A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7288" y="4126654"/>
              <a:ext cx="1242839" cy="329494"/>
              <a:chOff x="3129897" y="458923"/>
              <a:chExt cx="1430299" cy="491956"/>
            </a:xfrm>
          </p:grpSpPr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CBDEC39D-8C28-F34D-9762-5BEABB61071A}"/>
                  </a:ext>
                </a:extLst>
              </p:cNvPr>
              <p:cNvSpPr/>
              <p:nvPr/>
            </p:nvSpPr>
            <p:spPr>
              <a:xfrm>
                <a:off x="3129897" y="458923"/>
                <a:ext cx="1430299" cy="45783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73" name="TextBox 422">
                <a:extLst>
                  <a:ext uri="{FF2B5EF4-FFF2-40B4-BE49-F238E27FC236}">
                    <a16:creationId xmlns:a16="http://schemas.microsoft.com/office/drawing/2014/main" id="{75169F68-8B9C-FF42-9F28-E22F3D256D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373" y="484746"/>
                <a:ext cx="840417" cy="466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u="none">
                    <a:cs typeface="Arial" panose="020B0604020202020204" pitchFamily="34" charset="0"/>
                  </a:rPr>
                  <a:t>SNMP</a:t>
                </a:r>
              </a:p>
            </p:txBody>
          </p:sp>
        </p:grpSp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B558B4AE-6273-6541-86F7-A4BF5FDC1B2B}"/>
                </a:ext>
              </a:extLst>
            </p:cNvPr>
            <p:cNvSpPr txBox="1"/>
            <p:nvPr/>
          </p:nvSpPr>
          <p:spPr>
            <a:xfrm>
              <a:off x="2329555" y="3795340"/>
              <a:ext cx="862470" cy="58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030C4C31-D129-1040-830E-6ED5ED477325}"/>
                </a:ext>
              </a:extLst>
            </p:cNvPr>
            <p:cNvSpPr/>
            <p:nvPr/>
          </p:nvSpPr>
          <p:spPr>
            <a:xfrm>
              <a:off x="441325" y="2098241"/>
              <a:ext cx="4211638" cy="57451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2700">
              <a:noFill/>
              <a:tailEnd type="arrow"/>
            </a:ln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grpSp>
          <p:nvGrpSpPr>
            <p:cNvPr id="82973" name="Group 424">
              <a:extLst>
                <a:ext uri="{FF2B5EF4-FFF2-40B4-BE49-F238E27FC236}">
                  <a16:creationId xmlns:a16="http://schemas.microsoft.com/office/drawing/2014/main" id="{4A39016A-7CE8-BA48-A3E3-7749582D50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218" y="2156397"/>
              <a:ext cx="1035050" cy="459962"/>
              <a:chOff x="3102151" y="456758"/>
              <a:chExt cx="1461287" cy="461037"/>
            </a:xfrm>
          </p:grpSpPr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2DE57777-C5CF-6A4B-B6A2-99B0CF74ADF7}"/>
                  </a:ext>
                </a:extLst>
              </p:cNvPr>
              <p:cNvSpPr/>
              <p:nvPr/>
            </p:nvSpPr>
            <p:spPr>
              <a:xfrm>
                <a:off x="3127203" y="456758"/>
                <a:ext cx="1434435" cy="46103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71" name="TextBox 426">
                <a:extLst>
                  <a:ext uri="{FF2B5EF4-FFF2-40B4-BE49-F238E27FC236}">
                    <a16:creationId xmlns:a16="http://schemas.microsoft.com/office/drawing/2014/main" id="{3E11F172-5C27-5842-A0DA-4FF3239038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2151" y="544456"/>
                <a:ext cx="1461287" cy="312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网络图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74" name="Group 427">
              <a:extLst>
                <a:ext uri="{FF2B5EF4-FFF2-40B4-BE49-F238E27FC236}">
                  <a16:creationId xmlns:a16="http://schemas.microsoft.com/office/drawing/2014/main" id="{13818352-199A-EE4D-8210-2860ABD64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275" y="2158160"/>
              <a:ext cx="1035050" cy="458199"/>
              <a:chOff x="3101685" y="458566"/>
              <a:chExt cx="1461287" cy="459237"/>
            </a:xfrm>
          </p:grpSpPr>
          <p:sp>
            <p:nvSpPr>
              <p:cNvPr id="429" name="Rounded Rectangle 428">
                <a:extLst>
                  <a:ext uri="{FF2B5EF4-FFF2-40B4-BE49-F238E27FC236}">
                    <a16:creationId xmlns:a16="http://schemas.microsoft.com/office/drawing/2014/main" id="{20E19D2A-6C4D-3D43-9DAD-A31FF4F638F8}"/>
                  </a:ext>
                </a:extLst>
              </p:cNvPr>
              <p:cNvSpPr/>
              <p:nvPr/>
            </p:nvSpPr>
            <p:spPr>
              <a:xfrm>
                <a:off x="3125934" y="458566"/>
                <a:ext cx="1437038" cy="45923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69" name="TextBox 429">
                <a:extLst>
                  <a:ext uri="{FF2B5EF4-FFF2-40B4-BE49-F238E27FC236}">
                    <a16:creationId xmlns:a16="http://schemas.microsoft.com/office/drawing/2014/main" id="{B61A62BB-DD01-BA49-85D2-3C0CEE2705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1685" y="512287"/>
                <a:ext cx="1461287" cy="312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zh-CN" altLang="en-US" sz="1200" u="none" dirty="0">
                    <a:cs typeface="Arial" panose="020B0604020202020204" pitchFamily="34" charset="0"/>
                  </a:rPr>
                  <a:t>意图</a:t>
                </a:r>
                <a:endParaRPr lang="en-US" altLang="zh-CN" sz="1200" u="none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975" name="Group 430">
              <a:extLst>
                <a:ext uri="{FF2B5EF4-FFF2-40B4-BE49-F238E27FC236}">
                  <a16:creationId xmlns:a16="http://schemas.microsoft.com/office/drawing/2014/main" id="{63DC310E-9CEC-1C46-BBF1-8BEEBD8E5D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625" y="2130425"/>
              <a:ext cx="1033463" cy="539976"/>
              <a:chOff x="3103238" y="432317"/>
              <a:chExt cx="1461287" cy="541236"/>
            </a:xfrm>
          </p:grpSpPr>
          <p:sp>
            <p:nvSpPr>
              <p:cNvPr id="432" name="Rounded Rectangle 431">
                <a:extLst>
                  <a:ext uri="{FF2B5EF4-FFF2-40B4-BE49-F238E27FC236}">
                    <a16:creationId xmlns:a16="http://schemas.microsoft.com/office/drawing/2014/main" id="{04B2DC07-7CF5-8549-94F2-C44C3E0C485F}"/>
                  </a:ext>
                </a:extLst>
              </p:cNvPr>
              <p:cNvSpPr/>
              <p:nvPr/>
            </p:nvSpPr>
            <p:spPr>
              <a:xfrm>
                <a:off x="3127779" y="456584"/>
                <a:ext cx="1434030" cy="46103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schemeClr val="accent1">
                    <a:lumMod val="75000"/>
                    <a:alpha val="99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en-US" sz="1600" u="none">
                  <a:latin typeface="Arial" charset="0"/>
                </a:endParaRPr>
              </a:p>
            </p:txBody>
          </p:sp>
          <p:sp>
            <p:nvSpPr>
              <p:cNvPr id="83067" name="TextBox 432">
                <a:extLst>
                  <a:ext uri="{FF2B5EF4-FFF2-40B4-BE49-F238E27FC236}">
                    <a16:creationId xmlns:a16="http://schemas.microsoft.com/office/drawing/2014/main" id="{036A8BE7-F449-6D46-B66C-8C165A874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3238" y="432317"/>
                <a:ext cx="1461287" cy="541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600"/>
                  </a:lnSpc>
                </a:pPr>
                <a:r>
                  <a:rPr lang="en-US" altLang="zh-CN" sz="1200" u="none">
                    <a:cs typeface="Arial" panose="020B0604020202020204" pitchFamily="34" charset="0"/>
                  </a:rPr>
                  <a:t>RESTful</a:t>
                </a:r>
              </a:p>
              <a:p>
                <a:pPr algn="ctr">
                  <a:lnSpc>
                    <a:spcPts val="1600"/>
                  </a:lnSpc>
                </a:pPr>
                <a:r>
                  <a:rPr lang="en-US" altLang="zh-CN" sz="1200" u="none">
                    <a:cs typeface="Arial" panose="020B0604020202020204" pitchFamily="34" charset="0"/>
                  </a:rPr>
                  <a:t>API</a:t>
                </a:r>
              </a:p>
            </p:txBody>
          </p:sp>
        </p:grp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EDBB1DD1-46AF-5D4F-977F-395293172C9C}"/>
                </a:ext>
              </a:extLst>
            </p:cNvPr>
            <p:cNvSpPr txBox="1"/>
            <p:nvPr/>
          </p:nvSpPr>
          <p:spPr>
            <a:xfrm>
              <a:off x="3006294" y="1957256"/>
              <a:ext cx="862470" cy="5808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…  </a:t>
              </a:r>
            </a:p>
          </p:txBody>
        </p:sp>
        <p:cxnSp>
          <p:nvCxnSpPr>
            <p:cNvPr id="82977" name="Straight Connector 153">
              <a:extLst>
                <a:ext uri="{FF2B5EF4-FFF2-40B4-BE49-F238E27FC236}">
                  <a16:creationId xmlns:a16="http://schemas.microsoft.com/office/drawing/2014/main" id="{8424A48E-F516-0444-82E0-94BA1BDEC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20700" y="1925638"/>
              <a:ext cx="411797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978" name="Freeform 2">
              <a:extLst>
                <a:ext uri="{FF2B5EF4-FFF2-40B4-BE49-F238E27FC236}">
                  <a16:creationId xmlns:a16="http://schemas.microsoft.com/office/drawing/2014/main" id="{717E1E54-2E4A-D04F-A456-EA2548A19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88" y="5070475"/>
              <a:ext cx="4057650" cy="1392238"/>
            </a:xfrm>
            <a:custGeom>
              <a:avLst/>
              <a:gdLst>
                <a:gd name="T0" fmla="*/ 2147483646 w 1794"/>
                <a:gd name="T1" fmla="*/ 2147483646 h 933"/>
                <a:gd name="T2" fmla="*/ 2147483646 w 1794"/>
                <a:gd name="T3" fmla="*/ 2147483646 h 933"/>
                <a:gd name="T4" fmla="*/ 2147483646 w 1794"/>
                <a:gd name="T5" fmla="*/ 2147483646 h 933"/>
                <a:gd name="T6" fmla="*/ 2147483646 w 1794"/>
                <a:gd name="T7" fmla="*/ 2147483646 h 933"/>
                <a:gd name="T8" fmla="*/ 2147483646 w 1794"/>
                <a:gd name="T9" fmla="*/ 2147483646 h 933"/>
                <a:gd name="T10" fmla="*/ 2147483646 w 1794"/>
                <a:gd name="T11" fmla="*/ 2147483646 h 933"/>
                <a:gd name="T12" fmla="*/ 2147483646 w 1794"/>
                <a:gd name="T13" fmla="*/ 2147483646 h 933"/>
                <a:gd name="T14" fmla="*/ 2147483646 w 1794"/>
                <a:gd name="T15" fmla="*/ 2147483646 h 933"/>
                <a:gd name="T16" fmla="*/ 2147483646 w 1794"/>
                <a:gd name="T17" fmla="*/ 2147483646 h 933"/>
                <a:gd name="T18" fmla="*/ 2147483646 w 1794"/>
                <a:gd name="T19" fmla="*/ 2147483646 h 933"/>
                <a:gd name="T20" fmla="*/ 2147483646 w 1794"/>
                <a:gd name="T21" fmla="*/ 2147483646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82979" name="Straight Connector 165">
              <a:extLst>
                <a:ext uri="{FF2B5EF4-FFF2-40B4-BE49-F238E27FC236}">
                  <a16:creationId xmlns:a16="http://schemas.microsoft.com/office/drawing/2014/main" id="{52D1B2DC-5CC7-E141-B2E0-64017D5CEB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92263" y="5453063"/>
              <a:ext cx="615950" cy="282575"/>
            </a:xfrm>
            <a:prstGeom prst="line">
              <a:avLst/>
            </a:prstGeom>
            <a:noFill/>
            <a:ln w="349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F1CD424-FEEE-0D49-BA66-8AF990CA54AB}"/>
                </a:ext>
              </a:extLst>
            </p:cNvPr>
            <p:cNvCxnSpPr/>
            <p:nvPr/>
          </p:nvCxnSpPr>
          <p:spPr bwMode="auto">
            <a:xfrm>
              <a:off x="1580901" y="5760311"/>
              <a:ext cx="1652201" cy="1374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226AAF-D555-0D46-8812-5E499E9E09C7}"/>
                </a:ext>
              </a:extLst>
            </p:cNvPr>
            <p:cNvCxnSpPr>
              <a:endCxn id="353" idx="1"/>
            </p:cNvCxnSpPr>
            <p:nvPr/>
          </p:nvCxnSpPr>
          <p:spPr bwMode="auto">
            <a:xfrm>
              <a:off x="1591965" y="5816705"/>
              <a:ext cx="317164" cy="38770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1E8028F-83F7-BD4B-96EF-827E3D6B2507}"/>
                </a:ext>
              </a:extLst>
            </p:cNvPr>
            <p:cNvCxnSpPr>
              <a:stCxn id="339" idx="3"/>
            </p:cNvCxnSpPr>
            <p:nvPr/>
          </p:nvCxnSpPr>
          <p:spPr bwMode="auto">
            <a:xfrm>
              <a:off x="2893811" y="5450146"/>
              <a:ext cx="333760" cy="42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AE7179-2634-E34F-9A4F-C126F8133445}"/>
                </a:ext>
              </a:extLst>
            </p:cNvPr>
            <p:cNvCxnSpPr/>
            <p:nvPr/>
          </p:nvCxnSpPr>
          <p:spPr bwMode="auto">
            <a:xfrm flipV="1">
              <a:off x="2371967" y="5955927"/>
              <a:ext cx="861136" cy="276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/>
            </a:extLst>
          </p:spPr>
        </p:cxnSp>
        <p:sp>
          <p:nvSpPr>
            <p:cNvPr id="82984" name="Freeform 223">
              <a:extLst>
                <a:ext uri="{FF2B5EF4-FFF2-40B4-BE49-F238E27FC236}">
                  <a16:creationId xmlns:a16="http://schemas.microsoft.com/office/drawing/2014/main" id="{55B021E4-E735-0E47-B28E-E5D442433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388" y="1774825"/>
              <a:ext cx="711200" cy="3730625"/>
            </a:xfrm>
            <a:custGeom>
              <a:avLst/>
              <a:gdLst>
                <a:gd name="T0" fmla="*/ 34422 w 710887"/>
                <a:gd name="T1" fmla="*/ 5994451 h 2943061"/>
                <a:gd name="T2" fmla="*/ 711513 w 710887"/>
                <a:gd name="T3" fmla="*/ 4241152 h 2943061"/>
                <a:gd name="T4" fmla="*/ 710921 w 710887"/>
                <a:gd name="T5" fmla="*/ 3508193 h 2943061"/>
                <a:gd name="T6" fmla="*/ 21885 w 710887"/>
                <a:gd name="T7" fmla="*/ 3120512 h 2943061"/>
                <a:gd name="T8" fmla="*/ 0 w 710887"/>
                <a:gd name="T9" fmla="*/ 0 h 29430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0887" h="2943061">
                  <a:moveTo>
                    <a:pt x="34392" y="2943061"/>
                  </a:moveTo>
                  <a:cubicBezTo>
                    <a:pt x="643118" y="2216702"/>
                    <a:pt x="436371" y="2471136"/>
                    <a:pt x="710887" y="2082254"/>
                  </a:cubicBezTo>
                  <a:cubicBezTo>
                    <a:pt x="710690" y="1923079"/>
                    <a:pt x="710492" y="1881572"/>
                    <a:pt x="710295" y="1722397"/>
                  </a:cubicBezTo>
                  <a:cubicBezTo>
                    <a:pt x="566067" y="1680698"/>
                    <a:pt x="166093" y="1573759"/>
                    <a:pt x="21865" y="1532060"/>
                  </a:cubicBezTo>
                  <a:cubicBezTo>
                    <a:pt x="5542" y="849989"/>
                    <a:pt x="1676" y="727768"/>
                    <a:pt x="0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2985" name="Group 224">
              <a:extLst>
                <a:ext uri="{FF2B5EF4-FFF2-40B4-BE49-F238E27FC236}">
                  <a16:creationId xmlns:a16="http://schemas.microsoft.com/office/drawing/2014/main" id="{4ED5B6A5-9EFE-1449-B8D9-AD16E35FF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1639" y="4824418"/>
              <a:ext cx="346702" cy="375834"/>
              <a:chOff x="418816" y="1964112"/>
              <a:chExt cx="345288" cy="375269"/>
            </a:xfrm>
          </p:grpSpPr>
          <p:sp>
            <p:nvSpPr>
              <p:cNvPr id="83064" name="Oval 225">
                <a:extLst>
                  <a:ext uri="{FF2B5EF4-FFF2-40B4-BE49-F238E27FC236}">
                    <a16:creationId xmlns:a16="http://schemas.microsoft.com/office/drawing/2014/main" id="{57E838E7-047D-D141-9BFB-7AEF38203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3065" name="TextBox 226">
                <a:extLst>
                  <a:ext uri="{FF2B5EF4-FFF2-40B4-BE49-F238E27FC236}">
                    <a16:creationId xmlns:a16="http://schemas.microsoft.com/office/drawing/2014/main" id="{0D643AFD-F02F-F546-B6B7-2D88D7B1A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45288" cy="375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82986" name="Group 227">
              <a:extLst>
                <a:ext uri="{FF2B5EF4-FFF2-40B4-BE49-F238E27FC236}">
                  <a16:creationId xmlns:a16="http://schemas.microsoft.com/office/drawing/2014/main" id="{F2AE3330-9728-924D-90AF-5150443F67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5300" y="3717926"/>
              <a:ext cx="346702" cy="375834"/>
              <a:chOff x="418816" y="1964112"/>
              <a:chExt cx="347042" cy="375269"/>
            </a:xfrm>
          </p:grpSpPr>
          <p:sp>
            <p:nvSpPr>
              <p:cNvPr id="83062" name="Oval 228">
                <a:extLst>
                  <a:ext uri="{FF2B5EF4-FFF2-40B4-BE49-F238E27FC236}">
                    <a16:creationId xmlns:a16="http://schemas.microsoft.com/office/drawing/2014/main" id="{FA4CB6D0-E93A-634A-BD85-104911B00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3063" name="TextBox 229">
                <a:extLst>
                  <a:ext uri="{FF2B5EF4-FFF2-40B4-BE49-F238E27FC236}">
                    <a16:creationId xmlns:a16="http://schemas.microsoft.com/office/drawing/2014/main" id="{83A6BBA2-D29C-1F42-A23C-07CEC96AEB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47042" cy="375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82987" name="Group 230">
              <a:extLst>
                <a:ext uri="{FF2B5EF4-FFF2-40B4-BE49-F238E27FC236}">
                  <a16:creationId xmlns:a16="http://schemas.microsoft.com/office/drawing/2014/main" id="{902E66E2-B4F8-804B-957B-8DEAC843D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5875" y="2532068"/>
              <a:ext cx="346702" cy="375834"/>
              <a:chOff x="418816" y="1964112"/>
              <a:chExt cx="347042" cy="375269"/>
            </a:xfrm>
          </p:grpSpPr>
          <p:sp>
            <p:nvSpPr>
              <p:cNvPr id="83060" name="Oval 231">
                <a:extLst>
                  <a:ext uri="{FF2B5EF4-FFF2-40B4-BE49-F238E27FC236}">
                    <a16:creationId xmlns:a16="http://schemas.microsoft.com/office/drawing/2014/main" id="{ECE623D2-5E25-6843-A1B2-459FDFE6A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3061" name="TextBox 232">
                <a:extLst>
                  <a:ext uri="{FF2B5EF4-FFF2-40B4-BE49-F238E27FC236}">
                    <a16:creationId xmlns:a16="http://schemas.microsoft.com/office/drawing/2014/main" id="{BEFF0EA5-790A-544A-A7EE-901E314C15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47042" cy="375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82988" name="Straight Arrow Connector 3">
              <a:extLst>
                <a:ext uri="{FF2B5EF4-FFF2-40B4-BE49-F238E27FC236}">
                  <a16:creationId xmlns:a16="http://schemas.microsoft.com/office/drawing/2014/main" id="{6256AABF-B90B-CD4D-9CE7-8A951F1FA3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635125" y="1382713"/>
              <a:ext cx="36513" cy="19954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89" name="Group 234">
              <a:extLst>
                <a:ext uri="{FF2B5EF4-FFF2-40B4-BE49-F238E27FC236}">
                  <a16:creationId xmlns:a16="http://schemas.microsoft.com/office/drawing/2014/main" id="{DDBFF5E2-88FF-D546-B205-CE5987826D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6538" y="1884364"/>
              <a:ext cx="346702" cy="375833"/>
              <a:chOff x="418816" y="1964112"/>
              <a:chExt cx="347043" cy="376886"/>
            </a:xfrm>
          </p:grpSpPr>
          <p:sp>
            <p:nvSpPr>
              <p:cNvPr id="83058" name="Oval 235">
                <a:extLst>
                  <a:ext uri="{FF2B5EF4-FFF2-40B4-BE49-F238E27FC236}">
                    <a16:creationId xmlns:a16="http://schemas.microsoft.com/office/drawing/2014/main" id="{3B0103DD-203C-F844-B208-0C1D5E1C6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3059" name="TextBox 236">
                <a:extLst>
                  <a:ext uri="{FF2B5EF4-FFF2-40B4-BE49-F238E27FC236}">
                    <a16:creationId xmlns:a16="http://schemas.microsoft.com/office/drawing/2014/main" id="{EEA56DB0-22C0-C14C-B348-9ED92CCB0D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47043" cy="376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82990" name="Freeform 237">
              <a:extLst>
                <a:ext uri="{FF2B5EF4-FFF2-40B4-BE49-F238E27FC236}">
                  <a16:creationId xmlns:a16="http://schemas.microsoft.com/office/drawing/2014/main" id="{912850E1-A537-804C-9BE7-BA986205A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525" y="1681163"/>
              <a:ext cx="1030288" cy="3309937"/>
            </a:xfrm>
            <a:custGeom>
              <a:avLst/>
              <a:gdLst>
                <a:gd name="T0" fmla="*/ 19398 w 1029459"/>
                <a:gd name="T1" fmla="*/ 5318440 h 2611201"/>
                <a:gd name="T2" fmla="*/ 0 w 1029459"/>
                <a:gd name="T3" fmla="*/ 3502176 h 2611201"/>
                <a:gd name="T4" fmla="*/ 691885 w 1029459"/>
                <a:gd name="T5" fmla="*/ 3490976 h 2611201"/>
                <a:gd name="T6" fmla="*/ 1030856 w 1029459"/>
                <a:gd name="T7" fmla="*/ 2392974 h 2611201"/>
                <a:gd name="T8" fmla="*/ 978339 w 1029459"/>
                <a:gd name="T9" fmla="*/ 0 h 26112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9459" h="2611201">
                  <a:moveTo>
                    <a:pt x="19366" y="2611201"/>
                  </a:moveTo>
                  <a:lnTo>
                    <a:pt x="0" y="1719468"/>
                  </a:lnTo>
                  <a:lnTo>
                    <a:pt x="690772" y="1713969"/>
                  </a:lnTo>
                  <a:cubicBezTo>
                    <a:pt x="953779" y="1301650"/>
                    <a:pt x="837892" y="1502072"/>
                    <a:pt x="1029198" y="1174881"/>
                  </a:cubicBezTo>
                  <a:cubicBezTo>
                    <a:pt x="1031684" y="714767"/>
                    <a:pt x="1016613" y="902614"/>
                    <a:pt x="9767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82991" name="Straight Arrow Connector 238">
              <a:extLst>
                <a:ext uri="{FF2B5EF4-FFF2-40B4-BE49-F238E27FC236}">
                  <a16:creationId xmlns:a16="http://schemas.microsoft.com/office/drawing/2014/main" id="{882B7BD0-25AA-A943-A4DF-3B2B0C146B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3625" y="4795838"/>
              <a:ext cx="166688" cy="4445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992" name="Straight Arrow Connector 242">
              <a:extLst>
                <a:ext uri="{FF2B5EF4-FFF2-40B4-BE49-F238E27FC236}">
                  <a16:creationId xmlns:a16="http://schemas.microsoft.com/office/drawing/2014/main" id="{BBDBD61C-1A46-C845-89E9-C7C681E922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30363" y="4824413"/>
              <a:ext cx="698500" cy="763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93" name="Group 245">
              <a:extLst>
                <a:ext uri="{FF2B5EF4-FFF2-40B4-BE49-F238E27FC236}">
                  <a16:creationId xmlns:a16="http://schemas.microsoft.com/office/drawing/2014/main" id="{8B0992F8-7EE7-6847-A699-BACC59C185D2}"/>
                </a:ext>
              </a:extLst>
            </p:cNvPr>
            <p:cNvGrpSpPr>
              <a:grpSpLocks/>
            </p:cNvGrpSpPr>
            <p:nvPr/>
          </p:nvGrpSpPr>
          <p:grpSpPr bwMode="auto">
            <a:xfrm rot="-153638">
              <a:off x="2172976" y="4664273"/>
              <a:ext cx="346702" cy="375833"/>
              <a:chOff x="402693" y="1961145"/>
              <a:chExt cx="345288" cy="375269"/>
            </a:xfrm>
          </p:grpSpPr>
          <p:sp>
            <p:nvSpPr>
              <p:cNvPr id="83056" name="Oval 246">
                <a:extLst>
                  <a:ext uri="{FF2B5EF4-FFF2-40B4-BE49-F238E27FC236}">
                    <a16:creationId xmlns:a16="http://schemas.microsoft.com/office/drawing/2014/main" id="{1665D16D-0FCC-1A4C-8DA5-34F491329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3057" name="TextBox 247">
                <a:extLst>
                  <a:ext uri="{FF2B5EF4-FFF2-40B4-BE49-F238E27FC236}">
                    <a16:creationId xmlns:a16="http://schemas.microsoft.com/office/drawing/2014/main" id="{21D39C41-0309-8244-A2EF-EAAA33FB5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693" y="1961145"/>
                <a:ext cx="345288" cy="375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82994" name="Group 248">
              <a:extLst>
                <a:ext uri="{FF2B5EF4-FFF2-40B4-BE49-F238E27FC236}">
                  <a16:creationId xmlns:a16="http://schemas.microsoft.com/office/drawing/2014/main" id="{2D7905EE-F692-8449-873A-43750A0AE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1900243"/>
              <a:ext cx="346702" cy="375834"/>
              <a:chOff x="418816" y="1964112"/>
              <a:chExt cx="347042" cy="375269"/>
            </a:xfrm>
          </p:grpSpPr>
          <p:sp>
            <p:nvSpPr>
              <p:cNvPr id="83054" name="Oval 249">
                <a:extLst>
                  <a:ext uri="{FF2B5EF4-FFF2-40B4-BE49-F238E27FC236}">
                    <a16:creationId xmlns:a16="http://schemas.microsoft.com/office/drawing/2014/main" id="{8D42192F-9D25-0F4B-B7D9-EE22127B2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1600" u="none">
                  <a:cs typeface="Arial" panose="020B0604020202020204" pitchFamily="34" charset="0"/>
                </a:endParaRPr>
              </a:p>
            </p:txBody>
          </p:sp>
          <p:sp>
            <p:nvSpPr>
              <p:cNvPr id="83055" name="TextBox 250">
                <a:extLst>
                  <a:ext uri="{FF2B5EF4-FFF2-40B4-BE49-F238E27FC236}">
                    <a16:creationId xmlns:a16="http://schemas.microsoft.com/office/drawing/2014/main" id="{1702AE9A-3CEF-DD4C-B118-809EEE20F2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347042" cy="375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cs typeface="Arial" panose="020B0604020202020204" pitchFamily="34" charset="0"/>
                  </a:rPr>
                  <a:t>5</a:t>
                </a:r>
              </a:p>
            </p:txBody>
          </p: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CAB928B-C723-7F4C-AF40-2988DB4D7CD8}"/>
                </a:ext>
              </a:extLst>
            </p:cNvPr>
            <p:cNvSpPr/>
            <p:nvPr/>
          </p:nvSpPr>
          <p:spPr>
            <a:xfrm rot="5400000">
              <a:off x="1969846" y="420380"/>
              <a:ext cx="630905" cy="223489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tailEnd type="arrow"/>
            </a:ln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en-US" sz="1600" u="none">
                <a:latin typeface="Arial" charset="0"/>
              </a:endParaRPr>
            </a:p>
          </p:txBody>
        </p:sp>
        <p:sp>
          <p:nvSpPr>
            <p:cNvPr id="82996" name="TextBox 152">
              <a:extLst>
                <a:ext uri="{FF2B5EF4-FFF2-40B4-BE49-F238E27FC236}">
                  <a16:creationId xmlns:a16="http://schemas.microsoft.com/office/drawing/2014/main" id="{81EEA25C-322A-394F-B835-A1C84B382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142" y="1408723"/>
              <a:ext cx="2206821" cy="330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600"/>
                </a:lnSpc>
              </a:pPr>
              <a:r>
                <a:rPr lang="en-US" altLang="zh-CN" sz="1400" u="none" dirty="0">
                  <a:cs typeface="Arial" panose="020B0604020202020204" pitchFamily="34" charset="0"/>
                </a:rPr>
                <a:t>Dijkstra’</a:t>
              </a:r>
              <a:r>
                <a:rPr lang="zh-CN" altLang="en-US" sz="1400" u="none" dirty="0">
                  <a:cs typeface="Arial" panose="020B0604020202020204" pitchFamily="34" charset="0"/>
                </a:rPr>
                <a:t>链路状态路由</a:t>
              </a:r>
              <a:endParaRPr lang="en-US" altLang="zh-CN" sz="1400" u="none" dirty="0">
                <a:cs typeface="Arial" panose="020B0604020202020204" pitchFamily="34" charset="0"/>
              </a:endParaRPr>
            </a:p>
          </p:txBody>
        </p:sp>
        <p:grpSp>
          <p:nvGrpSpPr>
            <p:cNvPr id="82997" name="Group 318">
              <a:extLst>
                <a:ext uri="{FF2B5EF4-FFF2-40B4-BE49-F238E27FC236}">
                  <a16:creationId xmlns:a16="http://schemas.microsoft.com/office/drawing/2014/main" id="{06B167FF-3B0C-8A47-A339-4B27DBAC0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2338" y="5537198"/>
              <a:ext cx="687387" cy="480221"/>
              <a:chOff x="1736090" y="2893762"/>
              <a:chExt cx="565150" cy="347563"/>
            </a:xfrm>
          </p:grpSpPr>
          <p:grpSp>
            <p:nvGrpSpPr>
              <p:cNvPr id="83041" name="Group 327">
                <a:extLst>
                  <a:ext uri="{FF2B5EF4-FFF2-40B4-BE49-F238E27FC236}">
                    <a16:creationId xmlns:a16="http://schemas.microsoft.com/office/drawing/2014/main" id="{796EF157-8C90-9540-B120-AB8F7E440A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B40E10D-A1A7-674C-813F-0E58C1466209}"/>
                    </a:ext>
                  </a:extLst>
                </p:cNvPr>
                <p:cNvSpPr/>
                <p:nvPr/>
              </p:nvSpPr>
              <p:spPr bwMode="auto">
                <a:xfrm flipV="1">
                  <a:off x="1874738" y="1692170"/>
                  <a:ext cx="1126026" cy="32120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F51AB7A9-8691-D44B-8922-EA8B24BF6A57}"/>
                    </a:ext>
                  </a:extLst>
                </p:cNvPr>
                <p:cNvSpPr/>
                <p:nvPr/>
              </p:nvSpPr>
              <p:spPr bwMode="auto">
                <a:xfrm>
                  <a:off x="1871712" y="1739969"/>
                  <a:ext cx="1129052" cy="114718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7DFDB68-CF31-DA4F-9514-17B4BBD37A0B}"/>
                    </a:ext>
                  </a:extLst>
                </p:cNvPr>
                <p:cNvSpPr/>
                <p:nvPr/>
              </p:nvSpPr>
              <p:spPr bwMode="auto">
                <a:xfrm flipV="1">
                  <a:off x="1871712" y="1575540"/>
                  <a:ext cx="1126026" cy="32120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B02DCE9E-3394-1F4E-AB07-C6E02BB9C046}"/>
                    </a:ext>
                  </a:extLst>
                </p:cNvPr>
                <p:cNvSpPr/>
                <p:nvPr/>
              </p:nvSpPr>
              <p:spPr bwMode="auto">
                <a:xfrm>
                  <a:off x="2162299" y="1673051"/>
                  <a:ext cx="547877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6C4FB41C-BE38-7E49-902C-F2895DF07F47}"/>
                    </a:ext>
                  </a:extLst>
                </p:cNvPr>
                <p:cNvSpPr/>
                <p:nvPr/>
              </p:nvSpPr>
              <p:spPr bwMode="auto">
                <a:xfrm>
                  <a:off x="2104786" y="1632899"/>
                  <a:ext cx="659875" cy="110894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3DF4B21E-66EC-6E4A-8CE0-3FCC194C3B53}"/>
                    </a:ext>
                  </a:extLst>
                </p:cNvPr>
                <p:cNvSpPr/>
                <p:nvPr/>
              </p:nvSpPr>
              <p:spPr bwMode="auto">
                <a:xfrm>
                  <a:off x="2537641" y="1726585"/>
                  <a:ext cx="245182" cy="9942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38CD8D7B-DE74-0E41-A199-67AB36166494}"/>
                    </a:ext>
                  </a:extLst>
                </p:cNvPr>
                <p:cNvSpPr/>
                <p:nvPr/>
              </p:nvSpPr>
              <p:spPr bwMode="auto">
                <a:xfrm>
                  <a:off x="2089652" y="1730409"/>
                  <a:ext cx="242156" cy="95598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C0F950F6-6264-EA4E-83AA-EADD7746E996}"/>
                    </a:ext>
                  </a:extLst>
                </p:cNvPr>
                <p:cNvCxnSpPr>
                  <a:endCxn id="326" idx="2"/>
                </p:cNvCxnSpPr>
                <p:nvPr/>
              </p:nvCxnSpPr>
              <p:spPr bwMode="auto">
                <a:xfrm flipH="1" flipV="1">
                  <a:off x="1871712" y="1734233"/>
                  <a:ext cx="3026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D79E0E2E-319B-6146-AEC6-8F96AB3DCAD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737" y="1732321"/>
                  <a:ext cx="3026" cy="12427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42" name="Group 320">
                <a:extLst>
                  <a:ext uri="{FF2B5EF4-FFF2-40B4-BE49-F238E27FC236}">
                    <a16:creationId xmlns:a16="http://schemas.microsoft.com/office/drawing/2014/main" id="{B0C4F47C-B13D-7B45-BADF-D37793D7FD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409048" cy="296741"/>
                <a:chOff x="725185" y="1779875"/>
                <a:chExt cx="409048" cy="296741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1292B2C6-F42E-E240-8264-38663CC7CEC9}"/>
                    </a:ext>
                  </a:extLst>
                </p:cNvPr>
                <p:cNvSpPr/>
                <p:nvPr/>
              </p:nvSpPr>
              <p:spPr bwMode="auto">
                <a:xfrm>
                  <a:off x="742148" y="1850992"/>
                  <a:ext cx="357791" cy="167088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3044" name="TextBox 322">
                  <a:extLst>
                    <a:ext uri="{FF2B5EF4-FFF2-40B4-BE49-F238E27FC236}">
                      <a16:creationId xmlns:a16="http://schemas.microsoft.com/office/drawing/2014/main" id="{A561208A-3D74-1A4B-B7F9-3D15129B09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409048" cy="2967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s1</a:t>
                  </a:r>
                </a:p>
              </p:txBody>
            </p:sp>
          </p:grpSp>
        </p:grpSp>
        <p:grpSp>
          <p:nvGrpSpPr>
            <p:cNvPr id="82998" name="Group 332">
              <a:extLst>
                <a:ext uri="{FF2B5EF4-FFF2-40B4-BE49-F238E27FC236}">
                  <a16:creationId xmlns:a16="http://schemas.microsoft.com/office/drawing/2014/main" id="{5024E628-EE18-504B-89A1-4A2071378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6625" y="5245110"/>
              <a:ext cx="687388" cy="480221"/>
              <a:chOff x="1736090" y="2893762"/>
              <a:chExt cx="565150" cy="347560"/>
            </a:xfrm>
          </p:grpSpPr>
          <p:grpSp>
            <p:nvGrpSpPr>
              <p:cNvPr id="83028" name="Group 327">
                <a:extLst>
                  <a:ext uri="{FF2B5EF4-FFF2-40B4-BE49-F238E27FC236}">
                    <a16:creationId xmlns:a16="http://schemas.microsoft.com/office/drawing/2014/main" id="{D99214A7-ADF2-A94D-B388-29A0707423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2112C9ED-419B-5444-AEDF-10EDD35C8ABA}"/>
                    </a:ext>
                  </a:extLst>
                </p:cNvPr>
                <p:cNvSpPr/>
                <p:nvPr/>
              </p:nvSpPr>
              <p:spPr bwMode="auto">
                <a:xfrm flipV="1">
                  <a:off x="1873292" y="1693594"/>
                  <a:ext cx="1126024" cy="3212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52DC1C01-940F-A14F-AB9D-7E7C1861C4F6}"/>
                    </a:ext>
                  </a:extLst>
                </p:cNvPr>
                <p:cNvSpPr/>
                <p:nvPr/>
              </p:nvSpPr>
              <p:spPr bwMode="auto">
                <a:xfrm>
                  <a:off x="1870266" y="1741393"/>
                  <a:ext cx="1129050" cy="11471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334D4D7-20E7-9A4B-A2EF-2693495D26E7}"/>
                    </a:ext>
                  </a:extLst>
                </p:cNvPr>
                <p:cNvSpPr/>
                <p:nvPr/>
              </p:nvSpPr>
              <p:spPr bwMode="auto">
                <a:xfrm flipV="1">
                  <a:off x="1870266" y="1576966"/>
                  <a:ext cx="1126024" cy="3212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41" name="Freeform 340">
                  <a:extLst>
                    <a:ext uri="{FF2B5EF4-FFF2-40B4-BE49-F238E27FC236}">
                      <a16:creationId xmlns:a16="http://schemas.microsoft.com/office/drawing/2014/main" id="{08A92920-67B0-CC4F-8733-F5D55FC48E4B}"/>
                    </a:ext>
                  </a:extLst>
                </p:cNvPr>
                <p:cNvSpPr/>
                <p:nvPr/>
              </p:nvSpPr>
              <p:spPr bwMode="auto">
                <a:xfrm>
                  <a:off x="2160853" y="1674475"/>
                  <a:ext cx="547876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2" name="Freeform 341">
                  <a:extLst>
                    <a:ext uri="{FF2B5EF4-FFF2-40B4-BE49-F238E27FC236}">
                      <a16:creationId xmlns:a16="http://schemas.microsoft.com/office/drawing/2014/main" id="{3D657306-7427-F041-A70E-8E6CC42E60E4}"/>
                    </a:ext>
                  </a:extLst>
                </p:cNvPr>
                <p:cNvSpPr/>
                <p:nvPr/>
              </p:nvSpPr>
              <p:spPr bwMode="auto">
                <a:xfrm>
                  <a:off x="2103340" y="1634324"/>
                  <a:ext cx="659874" cy="11089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3" name="Freeform 342">
                  <a:extLst>
                    <a:ext uri="{FF2B5EF4-FFF2-40B4-BE49-F238E27FC236}">
                      <a16:creationId xmlns:a16="http://schemas.microsoft.com/office/drawing/2014/main" id="{9A954EE0-D709-5144-8990-50C94AA30E80}"/>
                    </a:ext>
                  </a:extLst>
                </p:cNvPr>
                <p:cNvSpPr/>
                <p:nvPr/>
              </p:nvSpPr>
              <p:spPr bwMode="auto">
                <a:xfrm>
                  <a:off x="2536194" y="1728009"/>
                  <a:ext cx="245182" cy="994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2C87D95E-8EA9-4647-B897-B7CF4D2561D0}"/>
                    </a:ext>
                  </a:extLst>
                </p:cNvPr>
                <p:cNvSpPr/>
                <p:nvPr/>
              </p:nvSpPr>
              <p:spPr bwMode="auto">
                <a:xfrm>
                  <a:off x="2088207" y="1731833"/>
                  <a:ext cx="242156" cy="9559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082E623D-D87F-5E4F-8730-6DD4DD449B92}"/>
                    </a:ext>
                  </a:extLst>
                </p:cNvPr>
                <p:cNvCxnSpPr>
                  <a:endCxn id="340" idx="2"/>
                </p:cNvCxnSpPr>
                <p:nvPr/>
              </p:nvCxnSpPr>
              <p:spPr bwMode="auto">
                <a:xfrm flipH="1" flipV="1">
                  <a:off x="1870266" y="1735657"/>
                  <a:ext cx="3026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A73B29F1-CBA9-E447-A860-ACFD2B0ABE0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290" y="1733745"/>
                  <a:ext cx="3026" cy="12427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29" name="Group 334">
                <a:extLst>
                  <a:ext uri="{FF2B5EF4-FFF2-40B4-BE49-F238E27FC236}">
                    <a16:creationId xmlns:a16="http://schemas.microsoft.com/office/drawing/2014/main" id="{7B6669F2-9B7E-1047-A08B-3FC0E4BB7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409048" cy="296738"/>
                <a:chOff x="725185" y="1779875"/>
                <a:chExt cx="409048" cy="296738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8601049F-CF1F-AB41-BB8B-E2739ACC266A}"/>
                    </a:ext>
                  </a:extLst>
                </p:cNvPr>
                <p:cNvSpPr/>
                <p:nvPr/>
              </p:nvSpPr>
              <p:spPr bwMode="auto">
                <a:xfrm>
                  <a:off x="741423" y="1850667"/>
                  <a:ext cx="357790" cy="1683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3031" name="TextBox 336">
                  <a:extLst>
                    <a:ext uri="{FF2B5EF4-FFF2-40B4-BE49-F238E27FC236}">
                      <a16:creationId xmlns:a16="http://schemas.microsoft.com/office/drawing/2014/main" id="{44225C44-0085-9544-9E21-E4B53F0381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409048" cy="29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s2</a:t>
                  </a:r>
                </a:p>
              </p:txBody>
            </p:sp>
          </p:grpSp>
        </p:grpSp>
        <p:grpSp>
          <p:nvGrpSpPr>
            <p:cNvPr id="82999" name="Group 346">
              <a:extLst>
                <a:ext uri="{FF2B5EF4-FFF2-40B4-BE49-F238E27FC236}">
                  <a16:creationId xmlns:a16="http://schemas.microsoft.com/office/drawing/2014/main" id="{181EF53C-949B-9F43-B3E1-9C77B9EE31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9763" y="5999173"/>
              <a:ext cx="687387" cy="480221"/>
              <a:chOff x="1736090" y="2893762"/>
              <a:chExt cx="565150" cy="347560"/>
            </a:xfrm>
          </p:grpSpPr>
          <p:grpSp>
            <p:nvGrpSpPr>
              <p:cNvPr id="83015" name="Group 327">
                <a:extLst>
                  <a:ext uri="{FF2B5EF4-FFF2-40B4-BE49-F238E27FC236}">
                    <a16:creationId xmlns:a16="http://schemas.microsoft.com/office/drawing/2014/main" id="{60620250-B00F-1942-9C41-8F9AA9E987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A717E7A5-0B4A-8343-ADC2-4CEFA28F2AD0}"/>
                    </a:ext>
                  </a:extLst>
                </p:cNvPr>
                <p:cNvSpPr/>
                <p:nvPr/>
              </p:nvSpPr>
              <p:spPr bwMode="auto">
                <a:xfrm flipV="1">
                  <a:off x="1873264" y="1693816"/>
                  <a:ext cx="1126026" cy="3212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C50DFFDE-13E3-D94F-820D-A1606C0C3118}"/>
                    </a:ext>
                  </a:extLst>
                </p:cNvPr>
                <p:cNvSpPr/>
                <p:nvPr/>
              </p:nvSpPr>
              <p:spPr bwMode="auto">
                <a:xfrm>
                  <a:off x="1870236" y="1741615"/>
                  <a:ext cx="1129054" cy="11471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42F3E248-35F0-624B-B297-155BD915AC71}"/>
                    </a:ext>
                  </a:extLst>
                </p:cNvPr>
                <p:cNvSpPr/>
                <p:nvPr/>
              </p:nvSpPr>
              <p:spPr bwMode="auto">
                <a:xfrm flipV="1">
                  <a:off x="1870236" y="1577188"/>
                  <a:ext cx="1126026" cy="3212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7411FB0B-404F-DF45-ACCE-D5C66417FDCD}"/>
                    </a:ext>
                  </a:extLst>
                </p:cNvPr>
                <p:cNvSpPr/>
                <p:nvPr/>
              </p:nvSpPr>
              <p:spPr bwMode="auto">
                <a:xfrm>
                  <a:off x="2160823" y="1674696"/>
                  <a:ext cx="547879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707C34C7-4874-BF46-9830-4981681ECF01}"/>
                    </a:ext>
                  </a:extLst>
                </p:cNvPr>
                <p:cNvSpPr/>
                <p:nvPr/>
              </p:nvSpPr>
              <p:spPr bwMode="auto">
                <a:xfrm>
                  <a:off x="2103312" y="1634546"/>
                  <a:ext cx="659875" cy="11089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82DB1B13-155A-5644-97DC-0FCED6C7F1DC}"/>
                    </a:ext>
                  </a:extLst>
                </p:cNvPr>
                <p:cNvSpPr/>
                <p:nvPr/>
              </p:nvSpPr>
              <p:spPr bwMode="auto">
                <a:xfrm>
                  <a:off x="2536165" y="1728231"/>
                  <a:ext cx="245184" cy="994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A701F4C-FD5E-2748-B99D-A3F57A0F378D}"/>
                    </a:ext>
                  </a:extLst>
                </p:cNvPr>
                <p:cNvSpPr/>
                <p:nvPr/>
              </p:nvSpPr>
              <p:spPr bwMode="auto">
                <a:xfrm>
                  <a:off x="2088176" y="1732054"/>
                  <a:ext cx="242156" cy="9559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923CA362-C7B3-F445-8C59-0A73B045E05B}"/>
                    </a:ext>
                  </a:extLst>
                </p:cNvPr>
                <p:cNvCxnSpPr>
                  <a:endCxn id="354" idx="2"/>
                </p:cNvCxnSpPr>
                <p:nvPr/>
              </p:nvCxnSpPr>
              <p:spPr bwMode="auto">
                <a:xfrm flipH="1" flipV="1">
                  <a:off x="1870236" y="1735878"/>
                  <a:ext cx="3028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9AC0E00C-E8CA-5F42-9592-4702B7B26EA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6262" y="1733967"/>
                  <a:ext cx="3028" cy="12427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16" name="Group 348">
                <a:extLst>
                  <a:ext uri="{FF2B5EF4-FFF2-40B4-BE49-F238E27FC236}">
                    <a16:creationId xmlns:a16="http://schemas.microsoft.com/office/drawing/2014/main" id="{65A041C8-E5F9-4043-9935-08F752E696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409048" cy="296738"/>
                <a:chOff x="725185" y="1779875"/>
                <a:chExt cx="409048" cy="296738"/>
              </a:xfrm>
            </p:grpSpPr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66D462F1-ABBA-B747-91BE-11FA9AFA61EB}"/>
                    </a:ext>
                  </a:extLst>
                </p:cNvPr>
                <p:cNvSpPr/>
                <p:nvPr/>
              </p:nvSpPr>
              <p:spPr bwMode="auto">
                <a:xfrm>
                  <a:off x="741409" y="1850814"/>
                  <a:ext cx="357791" cy="168362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3018" name="TextBox 350">
                  <a:extLst>
                    <a:ext uri="{FF2B5EF4-FFF2-40B4-BE49-F238E27FC236}">
                      <a16:creationId xmlns:a16="http://schemas.microsoft.com/office/drawing/2014/main" id="{7CEBE42D-15DF-B648-B61D-0485C6DA09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409048" cy="29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s3</a:t>
                  </a:r>
                </a:p>
              </p:txBody>
            </p:sp>
          </p:grpSp>
        </p:grpSp>
        <p:grpSp>
          <p:nvGrpSpPr>
            <p:cNvPr id="83000" name="Group 360">
              <a:extLst>
                <a:ext uri="{FF2B5EF4-FFF2-40B4-BE49-F238E27FC236}">
                  <a16:creationId xmlns:a16="http://schemas.microsoft.com/office/drawing/2014/main" id="{97BF9CE6-C55D-7B4B-9207-BFF2F78E5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8163" y="5718185"/>
              <a:ext cx="687387" cy="480221"/>
              <a:chOff x="1736090" y="2893762"/>
              <a:chExt cx="565150" cy="347560"/>
            </a:xfrm>
          </p:grpSpPr>
          <p:grpSp>
            <p:nvGrpSpPr>
              <p:cNvPr id="83002" name="Group 327">
                <a:extLst>
                  <a:ext uri="{FF2B5EF4-FFF2-40B4-BE49-F238E27FC236}">
                    <a16:creationId xmlns:a16="http://schemas.microsoft.com/office/drawing/2014/main" id="{8269CE77-CD7A-BE4D-ADAC-FA1C98C79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6090" y="2893762"/>
                <a:ext cx="565150" cy="292100"/>
                <a:chOff x="1871277" y="1576300"/>
                <a:chExt cx="1128371" cy="437861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47CAE2F8-3C40-7246-BA46-B2520622F03A}"/>
                    </a:ext>
                  </a:extLst>
                </p:cNvPr>
                <p:cNvSpPr/>
                <p:nvPr/>
              </p:nvSpPr>
              <p:spPr bwMode="auto">
                <a:xfrm flipV="1">
                  <a:off x="1874379" y="1692751"/>
                  <a:ext cx="1126026" cy="3212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6F443209-172A-5440-8A81-4022C77CAACB}"/>
                    </a:ext>
                  </a:extLst>
                </p:cNvPr>
                <p:cNvSpPr/>
                <p:nvPr/>
              </p:nvSpPr>
              <p:spPr bwMode="auto">
                <a:xfrm>
                  <a:off x="1871351" y="1740550"/>
                  <a:ext cx="1129054" cy="11471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9CC03B31-0A65-1F4C-ADC7-101DA3AA28DE}"/>
                    </a:ext>
                  </a:extLst>
                </p:cNvPr>
                <p:cNvSpPr/>
                <p:nvPr/>
              </p:nvSpPr>
              <p:spPr bwMode="auto">
                <a:xfrm flipV="1">
                  <a:off x="1871351" y="1576123"/>
                  <a:ext cx="1126026" cy="32120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DFDF1216-38F4-2D4F-9C96-203C11C6EE3D}"/>
                    </a:ext>
                  </a:extLst>
                </p:cNvPr>
                <p:cNvSpPr/>
                <p:nvPr/>
              </p:nvSpPr>
              <p:spPr bwMode="auto">
                <a:xfrm>
                  <a:off x="2161939" y="1673631"/>
                  <a:ext cx="547879" cy="15869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623E9E37-C439-A248-92E0-CA69BA90F119}"/>
                    </a:ext>
                  </a:extLst>
                </p:cNvPr>
                <p:cNvSpPr/>
                <p:nvPr/>
              </p:nvSpPr>
              <p:spPr bwMode="auto">
                <a:xfrm>
                  <a:off x="2104428" y="1633481"/>
                  <a:ext cx="659875" cy="110893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2D1C1F5F-F85F-6341-9BDF-9448BD775035}"/>
                    </a:ext>
                  </a:extLst>
                </p:cNvPr>
                <p:cNvSpPr/>
                <p:nvPr/>
              </p:nvSpPr>
              <p:spPr bwMode="auto">
                <a:xfrm>
                  <a:off x="2537281" y="1727166"/>
                  <a:ext cx="245184" cy="99421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F4994C6F-31BE-834E-A879-34443C50691B}"/>
                    </a:ext>
                  </a:extLst>
                </p:cNvPr>
                <p:cNvSpPr/>
                <p:nvPr/>
              </p:nvSpPr>
              <p:spPr bwMode="auto">
                <a:xfrm>
                  <a:off x="2089292" y="1730990"/>
                  <a:ext cx="242156" cy="95597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/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48A14307-DE35-F14A-AB42-BC62CA52EDC9}"/>
                    </a:ext>
                  </a:extLst>
                </p:cNvPr>
                <p:cNvCxnSpPr>
                  <a:endCxn id="368" idx="2"/>
                </p:cNvCxnSpPr>
                <p:nvPr/>
              </p:nvCxnSpPr>
              <p:spPr bwMode="auto">
                <a:xfrm flipH="1" flipV="1">
                  <a:off x="1871351" y="1734814"/>
                  <a:ext cx="3028" cy="12427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59B78A91-CC16-C648-9312-95D6BA07116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377" y="1732902"/>
                  <a:ext cx="3028" cy="124276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003" name="Group 362">
                <a:extLst>
                  <a:ext uri="{FF2B5EF4-FFF2-40B4-BE49-F238E27FC236}">
                    <a16:creationId xmlns:a16="http://schemas.microsoft.com/office/drawing/2014/main" id="{E3A6D12B-4C99-B84F-AB29-BB90F5DD26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502" y="2944584"/>
                <a:ext cx="409048" cy="296738"/>
                <a:chOff x="725185" y="1779875"/>
                <a:chExt cx="409048" cy="296738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E0CE16AA-D42E-C84D-98CC-D49917A5D920}"/>
                    </a:ext>
                  </a:extLst>
                </p:cNvPr>
                <p:cNvSpPr/>
                <p:nvPr/>
              </p:nvSpPr>
              <p:spPr bwMode="auto">
                <a:xfrm>
                  <a:off x="741967" y="1851380"/>
                  <a:ext cx="357791" cy="167086"/>
                </a:xfrm>
                <a:prstGeom prst="ellipse">
                  <a:avLst/>
                </a:prstGeom>
                <a:solidFill>
                  <a:schemeClr val="bg1">
                    <a:alpha val="76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/>
                </a:p>
              </p:txBody>
            </p:sp>
            <p:sp>
              <p:nvSpPr>
                <p:cNvPr id="83005" name="TextBox 364">
                  <a:extLst>
                    <a:ext uri="{FF2B5EF4-FFF2-40B4-BE49-F238E27FC236}">
                      <a16:creationId xmlns:a16="http://schemas.microsoft.com/office/drawing/2014/main" id="{FEF353E5-6A74-BA47-9F41-96F65508B5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5185" y="1779875"/>
                  <a:ext cx="409048" cy="29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/>
                    <a:t>s4</a:t>
                  </a:r>
                </a:p>
              </p:txBody>
            </p:sp>
          </p:grpSp>
        </p:grpSp>
        <p:cxnSp>
          <p:nvCxnSpPr>
            <p:cNvPr id="83001" name="Straight Arrow Connector 239">
              <a:extLst>
                <a:ext uri="{FF2B5EF4-FFF2-40B4-BE49-F238E27FC236}">
                  <a16:creationId xmlns:a16="http://schemas.microsoft.com/office/drawing/2014/main" id="{1321AC0D-C17D-2A41-AE4F-369B971502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76500" y="4899025"/>
              <a:ext cx="906463" cy="76993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46" name="Title 1">
            <a:extLst>
              <a:ext uri="{FF2B5EF4-FFF2-40B4-BE49-F238E27FC236}">
                <a16:creationId xmlns:a16="http://schemas.microsoft.com/office/drawing/2014/main" id="{0ABBFD06-879D-B743-AA3C-6F769B88BD6C}"/>
              </a:ext>
            </a:extLst>
          </p:cNvPr>
          <p:cNvSpPr txBox="1">
            <a:spLocks/>
          </p:cNvSpPr>
          <p:nvPr/>
        </p:nvSpPr>
        <p:spPr bwMode="auto">
          <a:xfrm>
            <a:off x="354013" y="427039"/>
            <a:ext cx="669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控制平面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/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数据平面交互示例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D078468-A87B-8A4A-BF87-40FF8F28D115}"/>
              </a:ext>
            </a:extLst>
          </p:cNvPr>
          <p:cNvGrpSpPr>
            <a:grpSpLocks/>
          </p:cNvGrpSpPr>
          <p:nvPr/>
        </p:nvGrpSpPr>
        <p:grpSpPr bwMode="auto">
          <a:xfrm>
            <a:off x="4786315" y="2211388"/>
            <a:ext cx="3389311" cy="854517"/>
            <a:chOff x="5313966" y="1301119"/>
            <a:chExt cx="3388877" cy="854576"/>
          </a:xfrm>
        </p:grpSpPr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06DEBB2-D090-D740-8607-53460A1A9D8C}"/>
                </a:ext>
              </a:extLst>
            </p:cNvPr>
            <p:cNvSpPr txBox="1"/>
            <p:nvPr/>
          </p:nvSpPr>
          <p:spPr>
            <a:xfrm>
              <a:off x="5655233" y="1315407"/>
              <a:ext cx="3047610" cy="840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链路状态路由</a:t>
              </a:r>
              <a:r>
                <a:rPr lang="en-US" altLang="zh-CN" u="none" dirty="0">
                  <a:solidFill>
                    <a:srgbClr val="000000"/>
                  </a:solidFill>
                  <a:latin typeface="+mn-lt"/>
                </a:rPr>
                <a:t>app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与</a:t>
              </a:r>
              <a:r>
                <a:rPr lang="en-US" altLang="zh-CN" u="none" dirty="0">
                  <a:solidFill>
                    <a:srgbClr val="000000"/>
                  </a:solidFill>
                  <a:latin typeface="+mn-lt"/>
                </a:rPr>
                <a:t>SDN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控制器中的流表计算组件交互，计算所需的新流表</a:t>
              </a:r>
              <a:endParaRPr lang="en-US" u="none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82956" name="Group 383">
              <a:extLst>
                <a:ext uri="{FF2B5EF4-FFF2-40B4-BE49-F238E27FC236}">
                  <a16:creationId xmlns:a16="http://schemas.microsoft.com/office/drawing/2014/main" id="{04525D63-3CC7-F749-9DB1-F28649DA75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2866" cy="369358"/>
              <a:chOff x="418816" y="1964112"/>
              <a:chExt cx="289540" cy="369358"/>
            </a:xfrm>
          </p:grpSpPr>
          <p:sp>
            <p:nvSpPr>
              <p:cNvPr id="82957" name="Oval 384">
                <a:extLst>
                  <a:ext uri="{FF2B5EF4-FFF2-40B4-BE49-F238E27FC236}">
                    <a16:creationId xmlns:a16="http://schemas.microsoft.com/office/drawing/2014/main" id="{D1C84F0F-2EA8-7F4D-B5E7-9EE4A99E1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cs typeface="Arial" panose="020B0604020202020204" pitchFamily="34" charset="0"/>
                </a:endParaRPr>
              </a:p>
            </p:txBody>
          </p:sp>
          <p:sp>
            <p:nvSpPr>
              <p:cNvPr id="82958" name="TextBox 386">
                <a:extLst>
                  <a:ext uri="{FF2B5EF4-FFF2-40B4-BE49-F238E27FC236}">
                    <a16:creationId xmlns:a16="http://schemas.microsoft.com/office/drawing/2014/main" id="{AB336A03-33B9-E948-A35C-4C7C51AEB6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89540" cy="369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>
                    <a:cs typeface="Arial" panose="020B0604020202020204" pitchFamily="34" charset="0"/>
                  </a:rPr>
                  <a:t>5</a:t>
                </a:r>
              </a:p>
            </p:txBody>
          </p: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CC96170-B279-B346-AE68-C23DC01A03FA}"/>
              </a:ext>
            </a:extLst>
          </p:cNvPr>
          <p:cNvGrpSpPr>
            <a:grpSpLocks/>
          </p:cNvGrpSpPr>
          <p:nvPr/>
        </p:nvGrpSpPr>
        <p:grpSpPr bwMode="auto">
          <a:xfrm>
            <a:off x="4876803" y="3719513"/>
            <a:ext cx="3389312" cy="854518"/>
            <a:chOff x="5313966" y="1301119"/>
            <a:chExt cx="3388877" cy="854432"/>
          </a:xfrm>
        </p:grpSpPr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BC7D7847-960C-A54B-B610-2CDB947F43BA}"/>
                </a:ext>
              </a:extLst>
            </p:cNvPr>
            <p:cNvSpPr txBox="1"/>
            <p:nvPr/>
          </p:nvSpPr>
          <p:spPr>
            <a:xfrm>
              <a:off x="5655234" y="1315406"/>
              <a:ext cx="3047609" cy="8401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u="none" dirty="0">
                  <a:solidFill>
                    <a:srgbClr val="000000"/>
                  </a:solidFill>
                  <a:latin typeface="+mn-lt"/>
                </a:rPr>
                <a:t>Controller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使用</a:t>
              </a:r>
              <a:r>
                <a:rPr lang="en-US" u="none" dirty="0">
                  <a:solidFill>
                    <a:srgbClr val="000000"/>
                  </a:solidFill>
                  <a:latin typeface="+mn-lt"/>
                </a:rPr>
                <a:t>OpenFlow</a:t>
              </a:r>
              <a:r>
                <a:rPr lang="zh-CN" altLang="en-US" u="none" dirty="0">
                  <a:solidFill>
                    <a:srgbClr val="000000"/>
                  </a:solidFill>
                  <a:latin typeface="+mn-lt"/>
                </a:rPr>
                <a:t>在需要更新的交换机中安装新表</a:t>
              </a:r>
              <a:endParaRPr lang="en-US" u="none" dirty="0">
                <a:solidFill>
                  <a:srgbClr val="000000"/>
                </a:solidFill>
                <a:latin typeface="+mn-lt"/>
              </a:endParaRPr>
            </a:p>
          </p:txBody>
        </p:sp>
        <p:grpSp>
          <p:nvGrpSpPr>
            <p:cNvPr id="82952" name="Group 394">
              <a:extLst>
                <a:ext uri="{FF2B5EF4-FFF2-40B4-BE49-F238E27FC236}">
                  <a16:creationId xmlns:a16="http://schemas.microsoft.com/office/drawing/2014/main" id="{3AF54625-DF97-DE45-B869-BEAC9B8F4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966" y="1301119"/>
              <a:ext cx="312866" cy="369295"/>
              <a:chOff x="418816" y="1964112"/>
              <a:chExt cx="289540" cy="369295"/>
            </a:xfrm>
          </p:grpSpPr>
          <p:sp>
            <p:nvSpPr>
              <p:cNvPr id="82953" name="Oval 395">
                <a:extLst>
                  <a:ext uri="{FF2B5EF4-FFF2-40B4-BE49-F238E27FC236}">
                    <a16:creationId xmlns:a16="http://schemas.microsoft.com/office/drawing/2014/main" id="{5B3AD6EA-5C74-474D-882C-ADC0E5C03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041" y="2026177"/>
                <a:ext cx="251755" cy="2631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>
                  <a:cs typeface="Arial" panose="020B0604020202020204" pitchFamily="34" charset="0"/>
                </a:endParaRPr>
              </a:p>
            </p:txBody>
          </p:sp>
          <p:sp>
            <p:nvSpPr>
              <p:cNvPr id="82954" name="TextBox 396">
                <a:extLst>
                  <a:ext uri="{FF2B5EF4-FFF2-40B4-BE49-F238E27FC236}">
                    <a16:creationId xmlns:a16="http://schemas.microsoft.com/office/drawing/2014/main" id="{8277AB4B-19B4-D14E-AA08-F100D39F0F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16" y="1964112"/>
                <a:ext cx="289540" cy="369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>
                    <a:cs typeface="Arial" panose="020B0604020202020204" pitchFamily="34" charset="0"/>
                  </a:rPr>
                  <a:t>6</a:t>
                </a:r>
              </a:p>
            </p:txBody>
          </p:sp>
        </p:grpSp>
      </p:grpSp>
      <p:sp>
        <p:nvSpPr>
          <p:cNvPr id="82949" name="Slide Number Placeholder 5">
            <a:extLst>
              <a:ext uri="{FF2B5EF4-FFF2-40B4-BE49-F238E27FC236}">
                <a16:creationId xmlns:a16="http://schemas.microsoft.com/office/drawing/2014/main" id="{E1C131E9-2887-064A-9711-24B5C30A836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B149B701-CBC6-0E40-A3A2-5C60AB8CA2AE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82950" name="Footer Placeholder 2">
            <a:extLst>
              <a:ext uri="{FF2B5EF4-FFF2-40B4-BE49-F238E27FC236}">
                <a16:creationId xmlns:a16="http://schemas.microsoft.com/office/drawing/2014/main" id="{22B251DA-94F3-FC4B-A3D5-EED3BBC0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375400" y="6475414"/>
            <a:ext cx="2178051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7701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B4957-B8F4-1D4F-A40D-BBA6062F5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2E5117-D7BF-452E-952E-530B2E9E5583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1746" name="页脚占位符 4">
            <a:extLst>
              <a:ext uri="{FF2B5EF4-FFF2-40B4-BE49-F238E27FC236}">
                <a16:creationId xmlns:a16="http://schemas.microsoft.com/office/drawing/2014/main" id="{B5A30B08-8CD5-3845-9758-6E7F89157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C4FB04A0-C6FE-9E4F-947A-14C59144EB3D}" type="slidenum">
              <a:rPr lang="en-US" altLang="zh-CN" sz="16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51</a:t>
            </a:fld>
            <a:endParaRPr lang="en-US" altLang="zh-CN" sz="1600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由来</a:t>
            </a:r>
          </a:p>
          <a:p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架构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zh-CN" altLang="en-US" dirty="0">
                <a:ea typeface="楷体" panose="02010609060101010101" pitchFamily="49" charset="-122"/>
              </a:rPr>
              <a:t>数据平面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控制平面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</a:rPr>
              <a:t>OpenFlow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</a:rPr>
              <a:t>协议</a:t>
            </a:r>
            <a:endParaRPr lang="en-US" altLang="zh-CN" dirty="0">
              <a:solidFill>
                <a:srgbClr val="FF0000"/>
              </a:solidFill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框架及应用</a:t>
            </a:r>
          </a:p>
        </p:txBody>
      </p:sp>
    </p:spTree>
    <p:extLst>
      <p:ext uri="{BB962C8B-B14F-4D97-AF65-F5344CB8AC3E}">
        <p14:creationId xmlns:p14="http://schemas.microsoft.com/office/powerpoint/2010/main" val="372614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CA30-D454-D140-925C-416A2804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4" y="404814"/>
            <a:ext cx="3016980" cy="646331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协议</a:t>
            </a:r>
            <a:endParaRPr lang="en-US" kern="12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78850" name="Content Placeholder 3">
            <a:extLst>
              <a:ext uri="{FF2B5EF4-FFF2-40B4-BE49-F238E27FC236}">
                <a16:creationId xmlns:a16="http://schemas.microsoft.com/office/drawing/2014/main" id="{6CCBCBB6-93FA-D448-A659-45CEF977939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527751" y="1772785"/>
            <a:ext cx="4473375" cy="4078288"/>
          </a:xfrm>
        </p:spPr>
        <p:txBody>
          <a:bodyPr/>
          <a:lstStyle/>
          <a:p>
            <a:r>
              <a:rPr lang="zh-CN" altLang="en-US" sz="2400" dirty="0"/>
              <a:t>在控制器，交换机之间运行</a:t>
            </a:r>
            <a:endParaRPr lang="en-US" altLang="zh-CN" sz="2400" dirty="0"/>
          </a:p>
          <a:p>
            <a:r>
              <a:rPr lang="zh-CN" altLang="en-US" sz="2400" dirty="0"/>
              <a:t>用于交换消息的</a:t>
            </a:r>
            <a:r>
              <a:rPr lang="en-US" altLang="zh-CN" sz="2400" dirty="0"/>
              <a:t>TCP</a:t>
            </a:r>
          </a:p>
          <a:p>
            <a:pPr lvl="1"/>
            <a:r>
              <a:rPr lang="zh-CN" altLang="en-US" sz="2000" dirty="0"/>
              <a:t>可选加密</a:t>
            </a:r>
            <a:endParaRPr lang="en-US" altLang="zh-CN" sz="2000" dirty="0"/>
          </a:p>
          <a:p>
            <a:r>
              <a:rPr lang="en-US" altLang="zh-CN" sz="2400" dirty="0"/>
              <a:t>OpenFlow</a:t>
            </a:r>
            <a:r>
              <a:rPr lang="zh-CN" altLang="en-US" sz="2400" dirty="0"/>
              <a:t>消息的三个类</a:t>
            </a:r>
            <a:r>
              <a:rPr lang="en-US" altLang="zh-CN" sz="2400" dirty="0"/>
              <a:t>:</a:t>
            </a:r>
          </a:p>
          <a:p>
            <a:pPr lvl="1"/>
            <a:r>
              <a:rPr lang="en-US" altLang="zh-CN" sz="2000" dirty="0"/>
              <a:t>controller-to-switch</a:t>
            </a:r>
          </a:p>
          <a:p>
            <a:pPr lvl="1"/>
            <a:r>
              <a:rPr lang="en-US" altLang="zh-CN" sz="2000" dirty="0"/>
              <a:t>asynchronous (</a:t>
            </a:r>
            <a:r>
              <a:rPr lang="zh-CN" altLang="en-US" sz="2000" dirty="0"/>
              <a:t>交换机到控制器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symmetric (</a:t>
            </a:r>
            <a:r>
              <a:rPr lang="en-US" altLang="zh-CN" sz="2000" dirty="0" err="1"/>
              <a:t>misc</a:t>
            </a:r>
            <a:r>
              <a:rPr lang="en-US" altLang="zh-CN" sz="2000" dirty="0"/>
              <a:t>)</a:t>
            </a:r>
            <a:endParaRPr lang="en-US" altLang="zh-CN" dirty="0"/>
          </a:p>
        </p:txBody>
      </p:sp>
      <p:grpSp>
        <p:nvGrpSpPr>
          <p:cNvPr id="78851" name="Group 2">
            <a:extLst>
              <a:ext uri="{FF2B5EF4-FFF2-40B4-BE49-F238E27FC236}">
                <a16:creationId xmlns:a16="http://schemas.microsoft.com/office/drawing/2014/main" id="{CB23AFF9-B98D-F440-8F3A-7B9BE98843FB}"/>
              </a:ext>
            </a:extLst>
          </p:cNvPr>
          <p:cNvGrpSpPr>
            <a:grpSpLocks/>
          </p:cNvGrpSpPr>
          <p:nvPr/>
        </p:nvGrpSpPr>
        <p:grpSpPr bwMode="auto">
          <a:xfrm>
            <a:off x="395536" y="1556792"/>
            <a:ext cx="4024266" cy="4060919"/>
            <a:chOff x="335248" y="2302328"/>
            <a:chExt cx="4024721" cy="4060636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20ED27CF-CCBE-2E40-A1C5-A5B3A22F73C6}"/>
                </a:ext>
              </a:extLst>
            </p:cNvPr>
            <p:cNvSpPr/>
            <p:nvPr/>
          </p:nvSpPr>
          <p:spPr>
            <a:xfrm>
              <a:off x="460628" y="4245386"/>
              <a:ext cx="3899341" cy="2117578"/>
            </a:xfrm>
            <a:prstGeom prst="cloud">
              <a:avLst/>
            </a:prstGeom>
            <a:noFill/>
            <a:ln>
              <a:solidFill>
                <a:srgbClr val="000090"/>
              </a:solidFill>
            </a:ln>
            <a:effectLst>
              <a:outerShdw blurRad="40000" dist="23000" dir="5400000" rotWithShape="0">
                <a:schemeClr val="accent6">
                  <a:lumMod val="40000"/>
                  <a:lumOff val="60000"/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AF62FD-9DA4-D240-8E05-86B6E4E86C44}"/>
                </a:ext>
              </a:extLst>
            </p:cNvPr>
            <p:cNvCxnSpPr/>
            <p:nvPr/>
          </p:nvCxnSpPr>
          <p:spPr>
            <a:xfrm flipV="1">
              <a:off x="1124278" y="4539053"/>
              <a:ext cx="1203461" cy="81909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4D31DB-48AC-7C4D-9EB9-35F7F8EF3DD2}"/>
                </a:ext>
              </a:extLst>
            </p:cNvPr>
            <p:cNvCxnSpPr/>
            <p:nvPr/>
          </p:nvCxnSpPr>
          <p:spPr>
            <a:xfrm>
              <a:off x="1124278" y="5358146"/>
              <a:ext cx="1203461" cy="64130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FF90BE-EEE2-814B-ACB7-557E1F8397D6}"/>
                </a:ext>
              </a:extLst>
            </p:cNvPr>
            <p:cNvCxnSpPr/>
            <p:nvPr/>
          </p:nvCxnSpPr>
          <p:spPr>
            <a:xfrm>
              <a:off x="2134042" y="4796210"/>
              <a:ext cx="319123" cy="102704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51AAB3-F010-704C-8726-A9896B367AD8}"/>
                </a:ext>
              </a:extLst>
            </p:cNvPr>
            <p:cNvCxnSpPr/>
            <p:nvPr/>
          </p:nvCxnSpPr>
          <p:spPr>
            <a:xfrm>
              <a:off x="2403948" y="4715254"/>
              <a:ext cx="1308248" cy="33652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0AC712-7597-8443-938D-7132C444F3D1}"/>
                </a:ext>
              </a:extLst>
            </p:cNvPr>
            <p:cNvCxnSpPr/>
            <p:nvPr/>
          </p:nvCxnSpPr>
          <p:spPr>
            <a:xfrm flipV="1">
              <a:off x="2596057" y="5245442"/>
              <a:ext cx="1116139" cy="75401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860" name="Group 950">
              <a:extLst>
                <a:ext uri="{FF2B5EF4-FFF2-40B4-BE49-F238E27FC236}">
                  <a16:creationId xmlns:a16="http://schemas.microsoft.com/office/drawing/2014/main" id="{B3D47CBE-2268-764E-86AE-F99F719BC9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9080" y="2785594"/>
              <a:ext cx="549038" cy="880838"/>
              <a:chOff x="4140" y="429"/>
              <a:chExt cx="1425" cy="2396"/>
            </a:xfrm>
          </p:grpSpPr>
          <p:sp>
            <p:nvSpPr>
              <p:cNvPr id="78907" name="Freeform 951">
                <a:extLst>
                  <a:ext uri="{FF2B5EF4-FFF2-40B4-BE49-F238E27FC236}">
                    <a16:creationId xmlns:a16="http://schemas.microsoft.com/office/drawing/2014/main" id="{475F99AB-9F29-DF49-9567-CE156C19D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08" name="Rectangle 952">
                <a:extLst>
                  <a:ext uri="{FF2B5EF4-FFF2-40B4-BE49-F238E27FC236}">
                    <a16:creationId xmlns:a16="http://schemas.microsoft.com/office/drawing/2014/main" id="{E3DB805C-66AF-5540-8D00-E4F663CAA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09" name="Freeform 953">
                <a:extLst>
                  <a:ext uri="{FF2B5EF4-FFF2-40B4-BE49-F238E27FC236}">
                    <a16:creationId xmlns:a16="http://schemas.microsoft.com/office/drawing/2014/main" id="{88B09869-2E14-D440-BE93-F50F056DC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0" name="Freeform 954">
                <a:extLst>
                  <a:ext uri="{FF2B5EF4-FFF2-40B4-BE49-F238E27FC236}">
                    <a16:creationId xmlns:a16="http://schemas.microsoft.com/office/drawing/2014/main" id="{5AFE7A0C-79F1-144D-8EE1-2D14CF387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1" name="Rectangle 955">
                <a:extLst>
                  <a:ext uri="{FF2B5EF4-FFF2-40B4-BE49-F238E27FC236}">
                    <a16:creationId xmlns:a16="http://schemas.microsoft.com/office/drawing/2014/main" id="{E0C64A60-2FDA-8D44-8D18-25C0243D9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grpSp>
            <p:nvGrpSpPr>
              <p:cNvPr id="78912" name="Group 956">
                <a:extLst>
                  <a:ext uri="{FF2B5EF4-FFF2-40B4-BE49-F238E27FC236}">
                    <a16:creationId xmlns:a16="http://schemas.microsoft.com/office/drawing/2014/main" id="{233BBFB5-BA87-F34F-AE06-8028185E5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8937" name="AutoShape 957">
                  <a:extLst>
                    <a:ext uri="{FF2B5EF4-FFF2-40B4-BE49-F238E27FC236}">
                      <a16:creationId xmlns:a16="http://schemas.microsoft.com/office/drawing/2014/main" id="{B175DB33-F870-7C47-B157-FC499F2108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8938" name="AutoShape 958">
                  <a:extLst>
                    <a:ext uri="{FF2B5EF4-FFF2-40B4-BE49-F238E27FC236}">
                      <a16:creationId xmlns:a16="http://schemas.microsoft.com/office/drawing/2014/main" id="{51A79FCA-CCF8-9048-95FE-BBC7B869E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</p:grpSp>
          <p:sp>
            <p:nvSpPr>
              <p:cNvPr id="78913" name="Rectangle 959">
                <a:extLst>
                  <a:ext uri="{FF2B5EF4-FFF2-40B4-BE49-F238E27FC236}">
                    <a16:creationId xmlns:a16="http://schemas.microsoft.com/office/drawing/2014/main" id="{90BBFE9D-6A5F-364E-9C8A-D51585BB5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grpSp>
            <p:nvGrpSpPr>
              <p:cNvPr id="78914" name="Group 960">
                <a:extLst>
                  <a:ext uri="{FF2B5EF4-FFF2-40B4-BE49-F238E27FC236}">
                    <a16:creationId xmlns:a16="http://schemas.microsoft.com/office/drawing/2014/main" id="{C4F91EDB-D1D4-4140-AA12-682FF743A6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8935" name="AutoShape 961">
                  <a:extLst>
                    <a:ext uri="{FF2B5EF4-FFF2-40B4-BE49-F238E27FC236}">
                      <a16:creationId xmlns:a16="http://schemas.microsoft.com/office/drawing/2014/main" id="{6F7F4DBC-3344-8448-B772-73A40C3D2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8936" name="AutoShape 962">
                  <a:extLst>
                    <a:ext uri="{FF2B5EF4-FFF2-40B4-BE49-F238E27FC236}">
                      <a16:creationId xmlns:a16="http://schemas.microsoft.com/office/drawing/2014/main" id="{2A2A475D-D93E-C241-940E-62E892DB1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</p:grpSp>
          <p:sp>
            <p:nvSpPr>
              <p:cNvPr id="78915" name="Rectangle 963">
                <a:extLst>
                  <a:ext uri="{FF2B5EF4-FFF2-40B4-BE49-F238E27FC236}">
                    <a16:creationId xmlns:a16="http://schemas.microsoft.com/office/drawing/2014/main" id="{22A34135-E162-4F4B-9CC7-B177B2FD7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16" name="Rectangle 964">
                <a:extLst>
                  <a:ext uri="{FF2B5EF4-FFF2-40B4-BE49-F238E27FC236}">
                    <a16:creationId xmlns:a16="http://schemas.microsoft.com/office/drawing/2014/main" id="{1DF1F3A7-27AA-6247-AA37-5AD9C8A66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grpSp>
            <p:nvGrpSpPr>
              <p:cNvPr id="78917" name="Group 965">
                <a:extLst>
                  <a:ext uri="{FF2B5EF4-FFF2-40B4-BE49-F238E27FC236}">
                    <a16:creationId xmlns:a16="http://schemas.microsoft.com/office/drawing/2014/main" id="{006B75D6-B77E-604B-B89F-8C6D80B7A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8933" name="AutoShape 966">
                  <a:extLst>
                    <a:ext uri="{FF2B5EF4-FFF2-40B4-BE49-F238E27FC236}">
                      <a16:creationId xmlns:a16="http://schemas.microsoft.com/office/drawing/2014/main" id="{9E30420F-639B-884C-8BCC-93D364A03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8934" name="AutoShape 967">
                  <a:extLst>
                    <a:ext uri="{FF2B5EF4-FFF2-40B4-BE49-F238E27FC236}">
                      <a16:creationId xmlns:a16="http://schemas.microsoft.com/office/drawing/2014/main" id="{FBBCE109-AD49-E64F-89C3-8904B354B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</p:grpSp>
          <p:sp>
            <p:nvSpPr>
              <p:cNvPr id="78918" name="Freeform 968">
                <a:extLst>
                  <a:ext uri="{FF2B5EF4-FFF2-40B4-BE49-F238E27FC236}">
                    <a16:creationId xmlns:a16="http://schemas.microsoft.com/office/drawing/2014/main" id="{9EB4BA06-0486-EE4D-8A6C-24022D0E1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8919" name="Group 969">
                <a:extLst>
                  <a:ext uri="{FF2B5EF4-FFF2-40B4-BE49-F238E27FC236}">
                    <a16:creationId xmlns:a16="http://schemas.microsoft.com/office/drawing/2014/main" id="{63EFB27F-BFF7-294E-9234-05E2E6B550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8931" name="AutoShape 970">
                  <a:extLst>
                    <a:ext uri="{FF2B5EF4-FFF2-40B4-BE49-F238E27FC236}">
                      <a16:creationId xmlns:a16="http://schemas.microsoft.com/office/drawing/2014/main" id="{688699B7-C43C-1E4B-9F1F-7D5E57322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8932" name="AutoShape 971">
                  <a:extLst>
                    <a:ext uri="{FF2B5EF4-FFF2-40B4-BE49-F238E27FC236}">
                      <a16:creationId xmlns:a16="http://schemas.microsoft.com/office/drawing/2014/main" id="{90007898-335C-BE45-BB69-A5F7F7431B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</p:grpSp>
          <p:sp>
            <p:nvSpPr>
              <p:cNvPr id="78920" name="Rectangle 972">
                <a:extLst>
                  <a:ext uri="{FF2B5EF4-FFF2-40B4-BE49-F238E27FC236}">
                    <a16:creationId xmlns:a16="http://schemas.microsoft.com/office/drawing/2014/main" id="{BC73389E-4DC5-C749-89C7-C5ABB5B5C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21" name="Freeform 973">
                <a:extLst>
                  <a:ext uri="{FF2B5EF4-FFF2-40B4-BE49-F238E27FC236}">
                    <a16:creationId xmlns:a16="http://schemas.microsoft.com/office/drawing/2014/main" id="{7A18FEE5-F5A6-E542-B697-2E57B862E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2" name="Freeform 974">
                <a:extLst>
                  <a:ext uri="{FF2B5EF4-FFF2-40B4-BE49-F238E27FC236}">
                    <a16:creationId xmlns:a16="http://schemas.microsoft.com/office/drawing/2014/main" id="{FD94D22F-FF74-0C48-893B-9EF29FD0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3" name="Oval 975">
                <a:extLst>
                  <a:ext uri="{FF2B5EF4-FFF2-40B4-BE49-F238E27FC236}">
                    <a16:creationId xmlns:a16="http://schemas.microsoft.com/office/drawing/2014/main" id="{91C3CE6E-F9EA-8E46-A37A-847408B3D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24" name="Freeform 976">
                <a:extLst>
                  <a:ext uri="{FF2B5EF4-FFF2-40B4-BE49-F238E27FC236}">
                    <a16:creationId xmlns:a16="http://schemas.microsoft.com/office/drawing/2014/main" id="{76CFE5DC-801E-BC46-9B1B-2F6AFAB31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5" name="AutoShape 977">
                <a:extLst>
                  <a:ext uri="{FF2B5EF4-FFF2-40B4-BE49-F238E27FC236}">
                    <a16:creationId xmlns:a16="http://schemas.microsoft.com/office/drawing/2014/main" id="{9A228BAF-DA9C-DE41-A76C-7FF0F9BD1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26" name="AutoShape 978">
                <a:extLst>
                  <a:ext uri="{FF2B5EF4-FFF2-40B4-BE49-F238E27FC236}">
                    <a16:creationId xmlns:a16="http://schemas.microsoft.com/office/drawing/2014/main" id="{8337160D-040D-C14D-BC7B-28188E2C0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27" name="Oval 979">
                <a:extLst>
                  <a:ext uri="{FF2B5EF4-FFF2-40B4-BE49-F238E27FC236}">
                    <a16:creationId xmlns:a16="http://schemas.microsoft.com/office/drawing/2014/main" id="{747B9045-038F-B648-8044-12BC064AC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28" name="Oval 980">
                <a:extLst>
                  <a:ext uri="{FF2B5EF4-FFF2-40B4-BE49-F238E27FC236}">
                    <a16:creationId xmlns:a16="http://schemas.microsoft.com/office/drawing/2014/main" id="{C204E901-B315-1E4A-BC98-3F75E12A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78929" name="Oval 981">
                <a:extLst>
                  <a:ext uri="{FF2B5EF4-FFF2-40B4-BE49-F238E27FC236}">
                    <a16:creationId xmlns:a16="http://schemas.microsoft.com/office/drawing/2014/main" id="{254A69B6-864C-0A48-BEB9-71A99AD01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  <p:sp>
            <p:nvSpPr>
              <p:cNvPr id="78930" name="Rectangle 982">
                <a:extLst>
                  <a:ext uri="{FF2B5EF4-FFF2-40B4-BE49-F238E27FC236}">
                    <a16:creationId xmlns:a16="http://schemas.microsoft.com/office/drawing/2014/main" id="{02F24D5B-AB72-6F40-9B06-8013BEA66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/>
              </a:p>
            </p:txBody>
          </p:sp>
        </p:grpSp>
        <p:pic>
          <p:nvPicPr>
            <p:cNvPr id="78861" name="Picture 4">
              <a:extLst>
                <a:ext uri="{FF2B5EF4-FFF2-40B4-BE49-F238E27FC236}">
                  <a16:creationId xmlns:a16="http://schemas.microsoft.com/office/drawing/2014/main" id="{6D8BBC89-3217-EF42-BA18-E69B32A7F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48" y="3687532"/>
              <a:ext cx="1629624" cy="431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62" name="TextBox 389">
              <a:extLst>
                <a:ext uri="{FF2B5EF4-FFF2-40B4-BE49-F238E27FC236}">
                  <a16:creationId xmlns:a16="http://schemas.microsoft.com/office/drawing/2014/main" id="{A04C62D2-8383-0C4B-B1D8-21930DC05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4278" y="2302328"/>
              <a:ext cx="2124539" cy="4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u="none" dirty="0">
                  <a:solidFill>
                    <a:srgbClr val="CC0000"/>
                  </a:solidFill>
                </a:rPr>
                <a:t>OpenFlow</a:t>
              </a:r>
              <a:r>
                <a:rPr lang="zh-CN" altLang="en-US" sz="2000" u="none" dirty="0">
                  <a:solidFill>
                    <a:srgbClr val="CC0000"/>
                  </a:solidFill>
                </a:rPr>
                <a:t>控制器</a:t>
              </a:r>
              <a:endParaRPr lang="en-US" altLang="zh-CN" sz="2000" u="none" dirty="0">
                <a:solidFill>
                  <a:srgbClr val="CC0000"/>
                </a:solidFill>
              </a:endParaRPr>
            </a:p>
          </p:txBody>
        </p:sp>
        <p:grpSp>
          <p:nvGrpSpPr>
            <p:cNvPr id="78863" name="Group 327">
              <a:extLst>
                <a:ext uri="{FF2B5EF4-FFF2-40B4-BE49-F238E27FC236}">
                  <a16:creationId xmlns:a16="http://schemas.microsoft.com/office/drawing/2014/main" id="{EAA4AB58-06D3-1F42-8A77-3CC74C9476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211" y="5801894"/>
              <a:ext cx="736172" cy="452961"/>
              <a:chOff x="1871277" y="1576300"/>
              <a:chExt cx="1128371" cy="43786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BC47D21-9F8D-6941-B3BE-2BBD38D78EC1}"/>
                  </a:ext>
                </a:extLst>
              </p:cNvPr>
              <p:cNvSpPr/>
              <p:nvPr/>
            </p:nvSpPr>
            <p:spPr bwMode="auto">
              <a:xfrm flipV="1">
                <a:off x="1873103" y="1693617"/>
                <a:ext cx="1126722" cy="3207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390EF3D-AA09-D943-BB37-7F4522328D33}"/>
                  </a:ext>
                </a:extLst>
              </p:cNvPr>
              <p:cNvSpPr/>
              <p:nvPr/>
            </p:nvSpPr>
            <p:spPr bwMode="auto">
              <a:xfrm>
                <a:off x="1870670" y="1741186"/>
                <a:ext cx="1129154" cy="113551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CFACF9E-D5B9-1A49-A1F4-E3D0EACE1CC3}"/>
                  </a:ext>
                </a:extLst>
              </p:cNvPr>
              <p:cNvSpPr/>
              <p:nvPr/>
            </p:nvSpPr>
            <p:spPr bwMode="auto">
              <a:xfrm flipV="1">
                <a:off x="1870670" y="1576997"/>
                <a:ext cx="1126720" cy="3207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3276800-2026-5C4A-8365-0F5AF2B82047}"/>
                  </a:ext>
                </a:extLst>
              </p:cNvPr>
              <p:cNvSpPr/>
              <p:nvPr/>
            </p:nvSpPr>
            <p:spPr bwMode="auto">
              <a:xfrm>
                <a:off x="2160258" y="1675203"/>
                <a:ext cx="547543" cy="1580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DF23438-B2E0-E64F-9670-CC20D364DF88}"/>
                  </a:ext>
                </a:extLst>
              </p:cNvPr>
              <p:cNvSpPr/>
              <p:nvPr/>
            </p:nvSpPr>
            <p:spPr bwMode="auto">
              <a:xfrm>
                <a:off x="2101854" y="1633773"/>
                <a:ext cx="664352" cy="11201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F54A5CA5-8323-CC43-AC4B-88F7BE17710D}"/>
                  </a:ext>
                </a:extLst>
              </p:cNvPr>
              <p:cNvSpPr/>
              <p:nvPr/>
            </p:nvSpPr>
            <p:spPr bwMode="auto">
              <a:xfrm>
                <a:off x="2537455" y="1728910"/>
                <a:ext cx="243352" cy="9820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59AC2F1-EE60-AF44-8704-A8DCAC3B9819}"/>
                  </a:ext>
                </a:extLst>
              </p:cNvPr>
              <p:cNvSpPr/>
              <p:nvPr/>
            </p:nvSpPr>
            <p:spPr bwMode="auto">
              <a:xfrm>
                <a:off x="2089687" y="1731979"/>
                <a:ext cx="240918" cy="9513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D0A3B1F-37D3-FD4F-A572-AD211438B9B8}"/>
                  </a:ext>
                </a:extLst>
              </p:cNvPr>
              <p:cNvCxnSpPr>
                <a:endCxn id="64" idx="2"/>
              </p:cNvCxnSpPr>
              <p:nvPr/>
            </p:nvCxnSpPr>
            <p:spPr bwMode="auto">
              <a:xfrm flipH="1" flipV="1">
                <a:off x="1870670" y="1736582"/>
                <a:ext cx="2433" cy="12275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B70449B-2F11-9F4D-8EB5-1CC1A108950D}"/>
                  </a:ext>
                </a:extLst>
              </p:cNvPr>
              <p:cNvCxnSpPr/>
              <p:nvPr/>
            </p:nvCxnSpPr>
            <p:spPr bwMode="auto">
              <a:xfrm flipH="1" flipV="1">
                <a:off x="2997390" y="1733513"/>
                <a:ext cx="2434" cy="12429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864" name="Group 327">
              <a:extLst>
                <a:ext uri="{FF2B5EF4-FFF2-40B4-BE49-F238E27FC236}">
                  <a16:creationId xmlns:a16="http://schemas.microsoft.com/office/drawing/2014/main" id="{D55C77F5-5AF6-C44B-8C2A-A916C440F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7978" y="4938294"/>
              <a:ext cx="736172" cy="452961"/>
              <a:chOff x="1871277" y="1576300"/>
              <a:chExt cx="1128371" cy="43786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2C59FFE-D964-2041-B3A8-C93B3570E9DD}"/>
                  </a:ext>
                </a:extLst>
              </p:cNvPr>
              <p:cNvSpPr/>
              <p:nvPr/>
            </p:nvSpPr>
            <p:spPr bwMode="auto">
              <a:xfrm flipV="1">
                <a:off x="1874763" y="1693675"/>
                <a:ext cx="1124287" cy="3207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BEE100A-EAAD-174A-95E0-E4729B40A30D}"/>
                  </a:ext>
                </a:extLst>
              </p:cNvPr>
              <p:cNvSpPr/>
              <p:nvPr/>
            </p:nvSpPr>
            <p:spPr bwMode="auto">
              <a:xfrm>
                <a:off x="1872329" y="1741244"/>
                <a:ext cx="1126722" cy="113551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F56E95B-E42D-8044-B27D-1EC4602B0890}"/>
                  </a:ext>
                </a:extLst>
              </p:cNvPr>
              <p:cNvSpPr/>
              <p:nvPr/>
            </p:nvSpPr>
            <p:spPr bwMode="auto">
              <a:xfrm flipV="1">
                <a:off x="1872329" y="1577055"/>
                <a:ext cx="1124287" cy="3207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F4F48D5-50DB-CA43-8FA3-FBA4CD948992}"/>
                  </a:ext>
                </a:extLst>
              </p:cNvPr>
              <p:cNvSpPr/>
              <p:nvPr/>
            </p:nvSpPr>
            <p:spPr bwMode="auto">
              <a:xfrm>
                <a:off x="2159484" y="1675261"/>
                <a:ext cx="547543" cy="1580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06F652F-4515-D24B-8E17-D1B2C9BB3F1C}"/>
                  </a:ext>
                </a:extLst>
              </p:cNvPr>
              <p:cNvSpPr/>
              <p:nvPr/>
            </p:nvSpPr>
            <p:spPr bwMode="auto">
              <a:xfrm>
                <a:off x="2103514" y="1633831"/>
                <a:ext cx="661918" cy="11201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9625F51-715B-204D-8BA7-BECAB1D75308}"/>
                  </a:ext>
                </a:extLst>
              </p:cNvPr>
              <p:cNvSpPr/>
              <p:nvPr/>
            </p:nvSpPr>
            <p:spPr bwMode="auto">
              <a:xfrm>
                <a:off x="2536681" y="1728968"/>
                <a:ext cx="243352" cy="9820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846CBE2-5EDE-B74C-9D03-211C338DEC81}"/>
                  </a:ext>
                </a:extLst>
              </p:cNvPr>
              <p:cNvSpPr/>
              <p:nvPr/>
            </p:nvSpPr>
            <p:spPr bwMode="auto">
              <a:xfrm>
                <a:off x="2091346" y="1732037"/>
                <a:ext cx="240919" cy="9513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279398-CB21-8A46-94A6-47B842DE1BD9}"/>
                  </a:ext>
                </a:extLst>
              </p:cNvPr>
              <p:cNvCxnSpPr>
                <a:endCxn id="74" idx="2"/>
              </p:cNvCxnSpPr>
              <p:nvPr/>
            </p:nvCxnSpPr>
            <p:spPr bwMode="auto">
              <a:xfrm flipH="1" flipV="1">
                <a:off x="1872329" y="1736640"/>
                <a:ext cx="2434" cy="12275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6F602B4-6DDF-F542-A31C-E725D8027406}"/>
                  </a:ext>
                </a:extLst>
              </p:cNvPr>
              <p:cNvCxnSpPr/>
              <p:nvPr/>
            </p:nvCxnSpPr>
            <p:spPr bwMode="auto">
              <a:xfrm flipH="1" flipV="1">
                <a:off x="2996616" y="1733571"/>
                <a:ext cx="2434" cy="12429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865" name="Group 327">
              <a:extLst>
                <a:ext uri="{FF2B5EF4-FFF2-40B4-BE49-F238E27FC236}">
                  <a16:creationId xmlns:a16="http://schemas.microsoft.com/office/drawing/2014/main" id="{08FB22F1-5BF4-C042-92A8-C529DE1347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747" y="5144167"/>
              <a:ext cx="736172" cy="452961"/>
              <a:chOff x="1871277" y="1576300"/>
              <a:chExt cx="1128371" cy="43786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82415B2-4AF4-154D-A45E-11BFB252409A}"/>
                  </a:ext>
                </a:extLst>
              </p:cNvPr>
              <p:cNvSpPr/>
              <p:nvPr/>
            </p:nvSpPr>
            <p:spPr bwMode="auto">
              <a:xfrm flipV="1">
                <a:off x="1873238" y="1692612"/>
                <a:ext cx="1126720" cy="3222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A6E8439-2EF6-5744-9B01-3D4A8A4BFA3F}"/>
                  </a:ext>
                </a:extLst>
              </p:cNvPr>
              <p:cNvSpPr/>
              <p:nvPr/>
            </p:nvSpPr>
            <p:spPr bwMode="auto">
              <a:xfrm>
                <a:off x="1870803" y="1740180"/>
                <a:ext cx="1129154" cy="11508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5ADC8A1-9873-084C-BB8B-B10FDB12AF59}"/>
                  </a:ext>
                </a:extLst>
              </p:cNvPr>
              <p:cNvSpPr/>
              <p:nvPr/>
            </p:nvSpPr>
            <p:spPr bwMode="auto">
              <a:xfrm flipV="1">
                <a:off x="1870803" y="1575993"/>
                <a:ext cx="1126722" cy="32223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F8715DCC-DA08-C743-96E3-51C2F5271E66}"/>
                  </a:ext>
                </a:extLst>
              </p:cNvPr>
              <p:cNvSpPr/>
              <p:nvPr/>
            </p:nvSpPr>
            <p:spPr bwMode="auto">
              <a:xfrm>
                <a:off x="2160393" y="1674199"/>
                <a:ext cx="547542" cy="1595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4F54CEA-D498-E742-9461-48C705615F6D}"/>
                  </a:ext>
                </a:extLst>
              </p:cNvPr>
              <p:cNvSpPr/>
              <p:nvPr/>
            </p:nvSpPr>
            <p:spPr bwMode="auto">
              <a:xfrm>
                <a:off x="2101989" y="1632768"/>
                <a:ext cx="664351" cy="112017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E3699AA-B10E-CB42-9FDE-22C879E0B7AA}"/>
                  </a:ext>
                </a:extLst>
              </p:cNvPr>
              <p:cNvSpPr/>
              <p:nvPr/>
            </p:nvSpPr>
            <p:spPr bwMode="auto">
              <a:xfrm>
                <a:off x="2537588" y="1727905"/>
                <a:ext cx="243352" cy="9820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B2AB488-B78D-6D4F-B15A-072B4BA99DD2}"/>
                  </a:ext>
                </a:extLst>
              </p:cNvPr>
              <p:cNvSpPr/>
              <p:nvPr/>
            </p:nvSpPr>
            <p:spPr bwMode="auto">
              <a:xfrm>
                <a:off x="2089820" y="1730974"/>
                <a:ext cx="240919" cy="9513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3E2D099-2BD4-6749-AA06-CCB32B13D1D3}"/>
                  </a:ext>
                </a:extLst>
              </p:cNvPr>
              <p:cNvCxnSpPr>
                <a:endCxn id="84" idx="2"/>
              </p:cNvCxnSpPr>
              <p:nvPr/>
            </p:nvCxnSpPr>
            <p:spPr bwMode="auto">
              <a:xfrm flipH="1" flipV="1">
                <a:off x="1870803" y="1735578"/>
                <a:ext cx="2434" cy="124292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84A437A-222F-754A-9E2B-9FE8D9BEDC18}"/>
                  </a:ext>
                </a:extLst>
              </p:cNvPr>
              <p:cNvCxnSpPr/>
              <p:nvPr/>
            </p:nvCxnSpPr>
            <p:spPr bwMode="auto">
              <a:xfrm flipH="1" flipV="1">
                <a:off x="2997525" y="1734043"/>
                <a:ext cx="2433" cy="12275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866" name="Group 327">
              <a:extLst>
                <a:ext uri="{FF2B5EF4-FFF2-40B4-BE49-F238E27FC236}">
                  <a16:creationId xmlns:a16="http://schemas.microsoft.com/office/drawing/2014/main" id="{145E573F-853B-A649-9646-16600DBA5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3937" y="4440989"/>
              <a:ext cx="736172" cy="452961"/>
              <a:chOff x="1871277" y="1576300"/>
              <a:chExt cx="1128371" cy="437861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0A611C-EEB7-BA4D-A820-B2E838E2C585}"/>
                  </a:ext>
                </a:extLst>
              </p:cNvPr>
              <p:cNvSpPr/>
              <p:nvPr/>
            </p:nvSpPr>
            <p:spPr bwMode="auto">
              <a:xfrm flipV="1">
                <a:off x="1874706" y="1692578"/>
                <a:ext cx="1124287" cy="3222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4C59C99-4F3B-2A42-BDD6-202292ECEEDB}"/>
                  </a:ext>
                </a:extLst>
              </p:cNvPr>
              <p:cNvSpPr/>
              <p:nvPr/>
            </p:nvSpPr>
            <p:spPr bwMode="auto">
              <a:xfrm>
                <a:off x="1872272" y="1740147"/>
                <a:ext cx="1126722" cy="11508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6DFD6BC-EBFD-2146-8A6A-7F5F33D01604}"/>
                  </a:ext>
                </a:extLst>
              </p:cNvPr>
              <p:cNvSpPr/>
              <p:nvPr/>
            </p:nvSpPr>
            <p:spPr bwMode="auto">
              <a:xfrm flipV="1">
                <a:off x="1872272" y="1575958"/>
                <a:ext cx="1124287" cy="32223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4B4D6DE3-916D-7149-89A6-EBCA27FC6EB5}"/>
                  </a:ext>
                </a:extLst>
              </p:cNvPr>
              <p:cNvSpPr/>
              <p:nvPr/>
            </p:nvSpPr>
            <p:spPr bwMode="auto">
              <a:xfrm>
                <a:off x="2159427" y="1674164"/>
                <a:ext cx="547543" cy="1595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096BE646-FAC1-014D-8393-53BF19A6B252}"/>
                  </a:ext>
                </a:extLst>
              </p:cNvPr>
              <p:cNvSpPr/>
              <p:nvPr/>
            </p:nvSpPr>
            <p:spPr bwMode="auto">
              <a:xfrm>
                <a:off x="2103457" y="1632734"/>
                <a:ext cx="661918" cy="112016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0EF47C6-9D61-0748-B4D4-96E1C90BA0C6}"/>
                  </a:ext>
                </a:extLst>
              </p:cNvPr>
              <p:cNvSpPr/>
              <p:nvPr/>
            </p:nvSpPr>
            <p:spPr bwMode="auto">
              <a:xfrm>
                <a:off x="2536624" y="1727871"/>
                <a:ext cx="243352" cy="9820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2A20D10-E3B4-7B49-9E84-8372AE39192B}"/>
                  </a:ext>
                </a:extLst>
              </p:cNvPr>
              <p:cNvSpPr/>
              <p:nvPr/>
            </p:nvSpPr>
            <p:spPr bwMode="auto">
              <a:xfrm>
                <a:off x="2091289" y="1730940"/>
                <a:ext cx="240919" cy="95137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FD9685F-B5CA-5444-B7A5-4DC1A956C4A7}"/>
                  </a:ext>
                </a:extLst>
              </p:cNvPr>
              <p:cNvCxnSpPr>
                <a:endCxn id="95" idx="2"/>
              </p:cNvCxnSpPr>
              <p:nvPr/>
            </p:nvCxnSpPr>
            <p:spPr bwMode="auto">
              <a:xfrm flipH="1" flipV="1">
                <a:off x="1872272" y="1735543"/>
                <a:ext cx="2434" cy="124293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F1F20C-2937-C247-A909-C037E171BA0E}"/>
                  </a:ext>
                </a:extLst>
              </p:cNvPr>
              <p:cNvCxnSpPr/>
              <p:nvPr/>
            </p:nvCxnSpPr>
            <p:spPr bwMode="auto">
              <a:xfrm flipH="1" flipV="1">
                <a:off x="2996559" y="1734009"/>
                <a:ext cx="2434" cy="122758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867" name="Up-Down Arrow 394">
              <a:extLst>
                <a:ext uri="{FF2B5EF4-FFF2-40B4-BE49-F238E27FC236}">
                  <a16:creationId xmlns:a16="http://schemas.microsoft.com/office/drawing/2014/main" id="{4D59DA7C-0B3C-DE4B-98C5-8A5D9AC17D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58791">
              <a:off x="2269785" y="3718179"/>
              <a:ext cx="191874" cy="2107535"/>
            </a:xfrm>
            <a:prstGeom prst="upDownArrow">
              <a:avLst>
                <a:gd name="adj1" fmla="val 50000"/>
                <a:gd name="adj2" fmla="val 49987"/>
              </a:avLst>
            </a:prstGeom>
            <a:solidFill>
              <a:srgbClr val="CC0000">
                <a:alpha val="7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/>
            </a:p>
          </p:txBody>
        </p:sp>
        <p:sp>
          <p:nvSpPr>
            <p:cNvPr id="78868" name="Up-Down Arrow 391">
              <a:extLst>
                <a:ext uri="{FF2B5EF4-FFF2-40B4-BE49-F238E27FC236}">
                  <a16:creationId xmlns:a16="http://schemas.microsoft.com/office/drawing/2014/main" id="{5EC0FCAD-1473-5946-9EC3-2A75E0270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262" y="3714785"/>
              <a:ext cx="191874" cy="823865"/>
            </a:xfrm>
            <a:prstGeom prst="upDownArrow">
              <a:avLst>
                <a:gd name="adj1" fmla="val 50000"/>
                <a:gd name="adj2" fmla="val 49995"/>
              </a:avLst>
            </a:prstGeom>
            <a:solidFill>
              <a:srgbClr val="CC0000">
                <a:alpha val="7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/>
            </a:p>
          </p:txBody>
        </p:sp>
        <p:sp>
          <p:nvSpPr>
            <p:cNvPr id="78869" name="Up-Down Arrow 392">
              <a:extLst>
                <a:ext uri="{FF2B5EF4-FFF2-40B4-BE49-F238E27FC236}">
                  <a16:creationId xmlns:a16="http://schemas.microsoft.com/office/drawing/2014/main" id="{50D32D26-409E-5646-A571-9DC0F8E485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45602">
              <a:off x="2872397" y="3460483"/>
              <a:ext cx="196901" cy="1849334"/>
            </a:xfrm>
            <a:prstGeom prst="upDownArrow">
              <a:avLst>
                <a:gd name="adj1" fmla="val 50000"/>
                <a:gd name="adj2" fmla="val 50005"/>
              </a:avLst>
            </a:prstGeom>
            <a:solidFill>
              <a:srgbClr val="CC0000">
                <a:alpha val="7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/>
            </a:p>
          </p:txBody>
        </p:sp>
        <p:sp>
          <p:nvSpPr>
            <p:cNvPr id="78870" name="Up-Down Arrow 393">
              <a:extLst>
                <a:ext uri="{FF2B5EF4-FFF2-40B4-BE49-F238E27FC236}">
                  <a16:creationId xmlns:a16="http://schemas.microsoft.com/office/drawing/2014/main" id="{77ECA0F7-43FF-0C4F-A69D-80E3957BA8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7304" flipH="1">
              <a:off x="1441528" y="3583584"/>
              <a:ext cx="196901" cy="1720974"/>
            </a:xfrm>
            <a:prstGeom prst="upDownArrow">
              <a:avLst>
                <a:gd name="adj1" fmla="val 50000"/>
                <a:gd name="adj2" fmla="val 50014"/>
              </a:avLst>
            </a:prstGeom>
            <a:solidFill>
              <a:srgbClr val="CC0000">
                <a:alpha val="7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/>
            </a:p>
          </p:txBody>
        </p:sp>
      </p:grpSp>
      <p:sp>
        <p:nvSpPr>
          <p:cNvPr id="78852" name="Slide Number Placeholder 5">
            <a:extLst>
              <a:ext uri="{FF2B5EF4-FFF2-40B4-BE49-F238E27FC236}">
                <a16:creationId xmlns:a16="http://schemas.microsoft.com/office/drawing/2014/main" id="{868388FD-3A95-124D-90C3-3708647F61D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EDE89D8A-ADB6-EA42-8D69-2A4B5410C5DC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78853" name="Footer Placeholder 2">
            <a:extLst>
              <a:ext uri="{FF2B5EF4-FFF2-40B4-BE49-F238E27FC236}">
                <a16:creationId xmlns:a16="http://schemas.microsoft.com/office/drawing/2014/main" id="{E96FEFD1-E473-9E47-9D90-774438D9E3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375400" y="6475414"/>
            <a:ext cx="2178051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ABD8-37E8-FB4A-96D4-AA18E843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75" y="469901"/>
            <a:ext cx="7325852" cy="646331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协议</a:t>
            </a: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: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控制器到交换机消息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66DB8-F084-6440-946E-00020C9DC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1" y="1243013"/>
            <a:ext cx="5840413" cy="4648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i="1" dirty="0">
                <a:solidFill>
                  <a:srgbClr val="000090"/>
                </a:solidFill>
              </a:rPr>
              <a:t>关键</a:t>
            </a:r>
            <a:r>
              <a:rPr lang="en-US" sz="2400" i="1" dirty="0">
                <a:solidFill>
                  <a:srgbClr val="000090"/>
                </a:solidFill>
              </a:rPr>
              <a:t>controller-to-switch</a:t>
            </a:r>
            <a:r>
              <a:rPr lang="zh-CN" altLang="en-US" sz="2400" i="1" dirty="0">
                <a:solidFill>
                  <a:srgbClr val="000090"/>
                </a:solidFill>
              </a:rPr>
              <a:t>消息</a:t>
            </a:r>
            <a:endParaRPr lang="en-US" altLang="zh-CN" sz="2400" i="1" dirty="0">
              <a:solidFill>
                <a:srgbClr val="000090"/>
              </a:solidFill>
            </a:endParaRPr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features:</a:t>
            </a:r>
            <a:r>
              <a:rPr lang="zh-CN" altLang="en-US" sz="2400" dirty="0"/>
              <a:t>控制器查询交换机功能，交换机应答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configure:</a:t>
            </a:r>
            <a:r>
              <a:rPr lang="zh-CN" altLang="en-US" sz="2400" dirty="0"/>
              <a:t>控制器查询</a:t>
            </a:r>
            <a:r>
              <a:rPr lang="en-US" altLang="zh-CN" sz="2400" dirty="0"/>
              <a:t>/</a:t>
            </a:r>
            <a:r>
              <a:rPr lang="zh-CN" altLang="en-US" sz="2400" dirty="0"/>
              <a:t>设置交换机配置参数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modify-state:</a:t>
            </a:r>
            <a:r>
              <a:rPr lang="zh-CN" altLang="en-US" sz="2400" dirty="0"/>
              <a:t>在</a:t>
            </a:r>
            <a:r>
              <a:rPr lang="en-US" altLang="zh-CN" sz="2400" dirty="0"/>
              <a:t>OpenFlow</a:t>
            </a:r>
            <a:r>
              <a:rPr lang="zh-CN" altLang="en-US" sz="2400" dirty="0"/>
              <a:t>表中添加、删除和修改流条目</a:t>
            </a:r>
            <a:endParaRPr lang="en-US" altLang="zh-CN" sz="2400" dirty="0"/>
          </a:p>
          <a:p>
            <a:pPr>
              <a:defRPr/>
            </a:pPr>
            <a:r>
              <a:rPr lang="en" altLang="zh-CN" sz="2400" i="1" dirty="0">
                <a:solidFill>
                  <a:srgbClr val="CC0000"/>
                </a:solidFill>
              </a:rPr>
              <a:t>Stats</a:t>
            </a:r>
            <a:r>
              <a:rPr lang="zh-CN" altLang="en-US" sz="2400" dirty="0"/>
              <a:t>：从交换机流表中端口收集统计数据和计数器值</a:t>
            </a:r>
            <a:endParaRPr lang="en-US" altLang="zh-CN" sz="2400" i="1" dirty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packet-out:</a:t>
            </a:r>
            <a:r>
              <a:rPr lang="zh-CN" altLang="en-US" sz="2400" dirty="0"/>
              <a:t>控制器可以将此数据包发送到特定的交换机端口</a:t>
            </a:r>
            <a:endParaRPr lang="en-US" altLang="zh-CN" sz="2400" dirty="0"/>
          </a:p>
          <a:p>
            <a:pPr>
              <a:defRPr/>
            </a:pPr>
            <a:r>
              <a:rPr lang="en-US" sz="2400" i="1" dirty="0">
                <a:solidFill>
                  <a:srgbClr val="CC0000"/>
                </a:solidFill>
              </a:rPr>
              <a:t>Port</a:t>
            </a:r>
            <a:r>
              <a:rPr lang="zh-CN" altLang="en-US" sz="2400" i="1" dirty="0">
                <a:solidFill>
                  <a:srgbClr val="CC0000"/>
                </a:solidFill>
              </a:rPr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modify</a:t>
            </a:r>
            <a:r>
              <a:rPr lang="zh-CN" altLang="en-US" sz="2400" i="1" dirty="0">
                <a:solidFill>
                  <a:srgbClr val="CC0000"/>
                </a:solidFill>
              </a:rPr>
              <a:t>：</a:t>
            </a:r>
            <a:r>
              <a:rPr lang="zh-CN" altLang="en-US" sz="2400" dirty="0"/>
              <a:t>通知交换机修改端口</a:t>
            </a:r>
            <a:endParaRPr lang="en-US" altLang="zh-CN" sz="2400" dirty="0"/>
          </a:p>
        </p:txBody>
      </p:sp>
      <p:grpSp>
        <p:nvGrpSpPr>
          <p:cNvPr id="79875" name="Group 2">
            <a:extLst>
              <a:ext uri="{FF2B5EF4-FFF2-40B4-BE49-F238E27FC236}">
                <a16:creationId xmlns:a16="http://schemas.microsoft.com/office/drawing/2014/main" id="{FC0E6CBD-C230-B94D-9202-7C840DA90267}"/>
              </a:ext>
            </a:extLst>
          </p:cNvPr>
          <p:cNvGrpSpPr>
            <a:grpSpLocks/>
          </p:cNvGrpSpPr>
          <p:nvPr/>
        </p:nvGrpSpPr>
        <p:grpSpPr bwMode="auto">
          <a:xfrm>
            <a:off x="5841998" y="1871663"/>
            <a:ext cx="2822574" cy="3194051"/>
            <a:chOff x="5841999" y="1871579"/>
            <a:chExt cx="2822601" cy="3194648"/>
          </a:xfrm>
        </p:grpSpPr>
        <p:sp>
          <p:nvSpPr>
            <p:cNvPr id="79878" name="Oval 55">
              <a:extLst>
                <a:ext uri="{FF2B5EF4-FFF2-40B4-BE49-F238E27FC236}">
                  <a16:creationId xmlns:a16="http://schemas.microsoft.com/office/drawing/2014/main" id="{BEDA65C4-BF4B-A44D-B4F4-98EC4363D8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10423" y="2429821"/>
              <a:ext cx="1078571" cy="751277"/>
            </a:xfrm>
            <a:prstGeom prst="ellipse">
              <a:avLst/>
            </a:prstGeom>
            <a:noFill/>
            <a:ln w="222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/>
            </a:p>
          </p:txBody>
        </p:sp>
        <p:grpSp>
          <p:nvGrpSpPr>
            <p:cNvPr id="79879" name="Group 71">
              <a:extLst>
                <a:ext uri="{FF2B5EF4-FFF2-40B4-BE49-F238E27FC236}">
                  <a16:creationId xmlns:a16="http://schemas.microsoft.com/office/drawing/2014/main" id="{62CD2F05-F029-9347-9344-2698DF39C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1999" y="1871579"/>
              <a:ext cx="2822601" cy="3194648"/>
              <a:chOff x="460628" y="1850015"/>
              <a:chExt cx="3899341" cy="4512949"/>
            </a:xfrm>
          </p:grpSpPr>
          <p:sp>
            <p:nvSpPr>
              <p:cNvPr id="73" name="Cloud 72">
                <a:extLst>
                  <a:ext uri="{FF2B5EF4-FFF2-40B4-BE49-F238E27FC236}">
                    <a16:creationId xmlns:a16="http://schemas.microsoft.com/office/drawing/2014/main" id="{CA144464-5478-BB47-B92E-089CC2EDC728}"/>
                  </a:ext>
                </a:extLst>
              </p:cNvPr>
              <p:cNvSpPr/>
              <p:nvPr/>
            </p:nvSpPr>
            <p:spPr>
              <a:xfrm>
                <a:off x="460628" y="4245557"/>
                <a:ext cx="3899341" cy="2117407"/>
              </a:xfrm>
              <a:prstGeom prst="cloud">
                <a:avLst/>
              </a:prstGeom>
              <a:noFill/>
              <a:ln>
                <a:solidFill>
                  <a:srgbClr val="000090"/>
                </a:solidFill>
              </a:ln>
              <a:effectLst>
                <a:outerShdw blurRad="40000" dist="23000" dir="5400000" rotWithShape="0">
                  <a:schemeClr val="accent6">
                    <a:lumMod val="40000"/>
                    <a:lumOff val="6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55E9027-CC2E-534E-99B0-C56BA87DF1AE}"/>
                  </a:ext>
                </a:extLst>
              </p:cNvPr>
              <p:cNvCxnSpPr/>
              <p:nvPr/>
            </p:nvCxnSpPr>
            <p:spPr>
              <a:xfrm flipV="1">
                <a:off x="1125140" y="4539391"/>
                <a:ext cx="1201822" cy="8187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476CBAD-A2BA-844A-BC57-179C4F141D83}"/>
                  </a:ext>
                </a:extLst>
              </p:cNvPr>
              <p:cNvCxnSpPr/>
              <p:nvPr/>
            </p:nvCxnSpPr>
            <p:spPr>
              <a:xfrm>
                <a:off x="1125140" y="5358093"/>
                <a:ext cx="1201822" cy="6415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F2AC36A-0012-D04F-B047-7B5AFC928DCB}"/>
                  </a:ext>
                </a:extLst>
              </p:cNvPr>
              <p:cNvCxnSpPr/>
              <p:nvPr/>
            </p:nvCxnSpPr>
            <p:spPr>
              <a:xfrm>
                <a:off x="2133968" y="4795095"/>
                <a:ext cx="320193" cy="1027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4784C8F-41C5-D144-A313-225EE6180DE5}"/>
                  </a:ext>
                </a:extLst>
              </p:cNvPr>
              <p:cNvCxnSpPr/>
              <p:nvPr/>
            </p:nvCxnSpPr>
            <p:spPr>
              <a:xfrm>
                <a:off x="2403719" y="4714346"/>
                <a:ext cx="1307091" cy="338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F5C8387-7A51-8C4B-B64B-2C112DC48863}"/>
                  </a:ext>
                </a:extLst>
              </p:cNvPr>
              <p:cNvCxnSpPr/>
              <p:nvPr/>
            </p:nvCxnSpPr>
            <p:spPr>
              <a:xfrm flipV="1">
                <a:off x="2596712" y="5245942"/>
                <a:ext cx="1114097" cy="7536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886" name="Group 950">
                <a:extLst>
                  <a:ext uri="{FF2B5EF4-FFF2-40B4-BE49-F238E27FC236}">
                    <a16:creationId xmlns:a16="http://schemas.microsoft.com/office/drawing/2014/main" id="{883A6962-25C2-514D-945D-A23EE9F643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9080" y="2785594"/>
                <a:ext cx="549038" cy="880838"/>
                <a:chOff x="4140" y="429"/>
                <a:chExt cx="1425" cy="2396"/>
              </a:xfrm>
            </p:grpSpPr>
            <p:sp>
              <p:nvSpPr>
                <p:cNvPr id="79933" name="Freeform 951">
                  <a:extLst>
                    <a:ext uri="{FF2B5EF4-FFF2-40B4-BE49-F238E27FC236}">
                      <a16:creationId xmlns:a16="http://schemas.microsoft.com/office/drawing/2014/main" id="{011F5876-A6DD-4246-9176-31355CD2D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34" name="Rectangle 952">
                  <a:extLst>
                    <a:ext uri="{FF2B5EF4-FFF2-40B4-BE49-F238E27FC236}">
                      <a16:creationId xmlns:a16="http://schemas.microsoft.com/office/drawing/2014/main" id="{27196C34-93F0-E140-B138-F770F47943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35" name="Freeform 953">
                  <a:extLst>
                    <a:ext uri="{FF2B5EF4-FFF2-40B4-BE49-F238E27FC236}">
                      <a16:creationId xmlns:a16="http://schemas.microsoft.com/office/drawing/2014/main" id="{74E32377-69DF-4447-B92C-445CF4265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36" name="Freeform 954">
                  <a:extLst>
                    <a:ext uri="{FF2B5EF4-FFF2-40B4-BE49-F238E27FC236}">
                      <a16:creationId xmlns:a16="http://schemas.microsoft.com/office/drawing/2014/main" id="{7475305C-1436-6C4E-8E24-4C3CA8516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37" name="Rectangle 955">
                  <a:extLst>
                    <a:ext uri="{FF2B5EF4-FFF2-40B4-BE49-F238E27FC236}">
                      <a16:creationId xmlns:a16="http://schemas.microsoft.com/office/drawing/2014/main" id="{CC625E15-7EFF-2A44-AD0C-A212D1116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grpSp>
              <p:nvGrpSpPr>
                <p:cNvPr id="79938" name="Group 956">
                  <a:extLst>
                    <a:ext uri="{FF2B5EF4-FFF2-40B4-BE49-F238E27FC236}">
                      <a16:creationId xmlns:a16="http://schemas.microsoft.com/office/drawing/2014/main" id="{E3B55B0A-F49F-B942-BBD1-1CC829482B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9963" name="AutoShape 957">
                    <a:extLst>
                      <a:ext uri="{FF2B5EF4-FFF2-40B4-BE49-F238E27FC236}">
                        <a16:creationId xmlns:a16="http://schemas.microsoft.com/office/drawing/2014/main" id="{7BFF9BF2-9F41-3046-BE40-7215EC7EB9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79964" name="AutoShape 958">
                    <a:extLst>
                      <a:ext uri="{FF2B5EF4-FFF2-40B4-BE49-F238E27FC236}">
                        <a16:creationId xmlns:a16="http://schemas.microsoft.com/office/drawing/2014/main" id="{E30E9481-A710-C642-88AB-611D4EC03F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79939" name="Rectangle 959">
                  <a:extLst>
                    <a:ext uri="{FF2B5EF4-FFF2-40B4-BE49-F238E27FC236}">
                      <a16:creationId xmlns:a16="http://schemas.microsoft.com/office/drawing/2014/main" id="{018FA153-6D10-D446-BAAB-BBFF3411C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grpSp>
              <p:nvGrpSpPr>
                <p:cNvPr id="79940" name="Group 960">
                  <a:extLst>
                    <a:ext uri="{FF2B5EF4-FFF2-40B4-BE49-F238E27FC236}">
                      <a16:creationId xmlns:a16="http://schemas.microsoft.com/office/drawing/2014/main" id="{E2011AB8-A2E6-B948-9527-300C45AB66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9961" name="AutoShape 961">
                    <a:extLst>
                      <a:ext uri="{FF2B5EF4-FFF2-40B4-BE49-F238E27FC236}">
                        <a16:creationId xmlns:a16="http://schemas.microsoft.com/office/drawing/2014/main" id="{98A030C1-68A7-F245-93B1-A785E119E4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79962" name="AutoShape 962">
                    <a:extLst>
                      <a:ext uri="{FF2B5EF4-FFF2-40B4-BE49-F238E27FC236}">
                        <a16:creationId xmlns:a16="http://schemas.microsoft.com/office/drawing/2014/main" id="{A24DFA29-69A0-FE4B-8C19-08454DFEB1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79941" name="Rectangle 963">
                  <a:extLst>
                    <a:ext uri="{FF2B5EF4-FFF2-40B4-BE49-F238E27FC236}">
                      <a16:creationId xmlns:a16="http://schemas.microsoft.com/office/drawing/2014/main" id="{E31E6D56-35B3-0949-9199-6EF8902E2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42" name="Rectangle 964">
                  <a:extLst>
                    <a:ext uri="{FF2B5EF4-FFF2-40B4-BE49-F238E27FC236}">
                      <a16:creationId xmlns:a16="http://schemas.microsoft.com/office/drawing/2014/main" id="{60E95FA2-2902-D047-9C1F-4EAEA9F56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grpSp>
              <p:nvGrpSpPr>
                <p:cNvPr id="79943" name="Group 965">
                  <a:extLst>
                    <a:ext uri="{FF2B5EF4-FFF2-40B4-BE49-F238E27FC236}">
                      <a16:creationId xmlns:a16="http://schemas.microsoft.com/office/drawing/2014/main" id="{01D57711-6B4C-E942-9E0B-126E0CA26A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9959" name="AutoShape 966">
                    <a:extLst>
                      <a:ext uri="{FF2B5EF4-FFF2-40B4-BE49-F238E27FC236}">
                        <a16:creationId xmlns:a16="http://schemas.microsoft.com/office/drawing/2014/main" id="{CA6EDC83-B11C-904F-A4AE-3E7B422A69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79960" name="AutoShape 967">
                    <a:extLst>
                      <a:ext uri="{FF2B5EF4-FFF2-40B4-BE49-F238E27FC236}">
                        <a16:creationId xmlns:a16="http://schemas.microsoft.com/office/drawing/2014/main" id="{29C587B6-467A-244C-AE0B-3B65B02404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79944" name="Freeform 968">
                  <a:extLst>
                    <a:ext uri="{FF2B5EF4-FFF2-40B4-BE49-F238E27FC236}">
                      <a16:creationId xmlns:a16="http://schemas.microsoft.com/office/drawing/2014/main" id="{8D2CBA80-69F4-1047-8A3B-C2665A121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9945" name="Group 969">
                  <a:extLst>
                    <a:ext uri="{FF2B5EF4-FFF2-40B4-BE49-F238E27FC236}">
                      <a16:creationId xmlns:a16="http://schemas.microsoft.com/office/drawing/2014/main" id="{25B572FB-D70C-CC48-9AF1-7A0F98344C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9957" name="AutoShape 970">
                    <a:extLst>
                      <a:ext uri="{FF2B5EF4-FFF2-40B4-BE49-F238E27FC236}">
                        <a16:creationId xmlns:a16="http://schemas.microsoft.com/office/drawing/2014/main" id="{B12E2D54-8FD4-934C-9020-2A5B77EC2A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79958" name="AutoShape 971">
                    <a:extLst>
                      <a:ext uri="{FF2B5EF4-FFF2-40B4-BE49-F238E27FC236}">
                        <a16:creationId xmlns:a16="http://schemas.microsoft.com/office/drawing/2014/main" id="{CC46131F-100F-0944-AD4B-F2E651D081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79946" name="Rectangle 972">
                  <a:extLst>
                    <a:ext uri="{FF2B5EF4-FFF2-40B4-BE49-F238E27FC236}">
                      <a16:creationId xmlns:a16="http://schemas.microsoft.com/office/drawing/2014/main" id="{1E42BCC6-8E97-4D48-83B7-8C76E8D9AB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47" name="Freeform 973">
                  <a:extLst>
                    <a:ext uri="{FF2B5EF4-FFF2-40B4-BE49-F238E27FC236}">
                      <a16:creationId xmlns:a16="http://schemas.microsoft.com/office/drawing/2014/main" id="{7027FAA6-AEA7-694F-BA7C-692F5CE9B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48" name="Freeform 974">
                  <a:extLst>
                    <a:ext uri="{FF2B5EF4-FFF2-40B4-BE49-F238E27FC236}">
                      <a16:creationId xmlns:a16="http://schemas.microsoft.com/office/drawing/2014/main" id="{127F4930-794E-844A-8978-5D4BCDD3BC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49" name="Oval 975">
                  <a:extLst>
                    <a:ext uri="{FF2B5EF4-FFF2-40B4-BE49-F238E27FC236}">
                      <a16:creationId xmlns:a16="http://schemas.microsoft.com/office/drawing/2014/main" id="{2E344D14-7FC8-2241-8800-FE5223A44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50" name="Freeform 976">
                  <a:extLst>
                    <a:ext uri="{FF2B5EF4-FFF2-40B4-BE49-F238E27FC236}">
                      <a16:creationId xmlns:a16="http://schemas.microsoft.com/office/drawing/2014/main" id="{E84C855D-4F1E-4641-BFE6-DE48348EE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951" name="AutoShape 977">
                  <a:extLst>
                    <a:ext uri="{FF2B5EF4-FFF2-40B4-BE49-F238E27FC236}">
                      <a16:creationId xmlns:a16="http://schemas.microsoft.com/office/drawing/2014/main" id="{6085739B-AF4F-B942-9355-2F0F0E63C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52" name="AutoShape 978">
                  <a:extLst>
                    <a:ext uri="{FF2B5EF4-FFF2-40B4-BE49-F238E27FC236}">
                      <a16:creationId xmlns:a16="http://schemas.microsoft.com/office/drawing/2014/main" id="{A1684785-3674-A547-BE66-2F3CDB367A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53" name="Oval 979">
                  <a:extLst>
                    <a:ext uri="{FF2B5EF4-FFF2-40B4-BE49-F238E27FC236}">
                      <a16:creationId xmlns:a16="http://schemas.microsoft.com/office/drawing/2014/main" id="{11BC2DE4-ACBF-5048-A4D4-DB3E0149C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54" name="Oval 980">
                  <a:extLst>
                    <a:ext uri="{FF2B5EF4-FFF2-40B4-BE49-F238E27FC236}">
                      <a16:creationId xmlns:a16="http://schemas.microsoft.com/office/drawing/2014/main" id="{D7DA3FD6-D66D-A749-B157-7CE608C3C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en-US" altLang="zh-CN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9955" name="Oval 981">
                  <a:extLst>
                    <a:ext uri="{FF2B5EF4-FFF2-40B4-BE49-F238E27FC236}">
                      <a16:creationId xmlns:a16="http://schemas.microsoft.com/office/drawing/2014/main" id="{4E6F226C-C930-304C-8C90-72E96C5D7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79956" name="Rectangle 982">
                  <a:extLst>
                    <a:ext uri="{FF2B5EF4-FFF2-40B4-BE49-F238E27FC236}">
                      <a16:creationId xmlns:a16="http://schemas.microsoft.com/office/drawing/2014/main" id="{46D468E7-85F5-2A47-A65F-FB014EAB4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</p:grpSp>
          <p:pic>
            <p:nvPicPr>
              <p:cNvPr id="79887" name="Picture 4">
                <a:extLst>
                  <a:ext uri="{FF2B5EF4-FFF2-40B4-BE49-F238E27FC236}">
                    <a16:creationId xmlns:a16="http://schemas.microsoft.com/office/drawing/2014/main" id="{2030F7D1-7130-0341-ACA3-5393E4FCE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880" y="2227106"/>
                <a:ext cx="1629624" cy="431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888" name="TextBox 80">
                <a:extLst>
                  <a:ext uri="{FF2B5EF4-FFF2-40B4-BE49-F238E27FC236}">
                    <a16:creationId xmlns:a16="http://schemas.microsoft.com/office/drawing/2014/main" id="{421EEC02-A6B8-DF45-96FB-4FA0BBDAF3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855" y="1850015"/>
                <a:ext cx="2934685" cy="56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u="none" dirty="0">
                    <a:solidFill>
                      <a:srgbClr val="CC0000"/>
                    </a:solidFill>
                  </a:rPr>
                  <a:t>OpenFlow</a:t>
                </a:r>
                <a:r>
                  <a:rPr lang="zh-CN" altLang="en-US" sz="2000" u="none" dirty="0">
                    <a:solidFill>
                      <a:srgbClr val="CC0000"/>
                    </a:solidFill>
                  </a:rPr>
                  <a:t>控制器</a:t>
                </a:r>
                <a:endParaRPr lang="en-US" altLang="zh-CN" sz="2000" u="none" dirty="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79889" name="Group 327">
                <a:extLst>
                  <a:ext uri="{FF2B5EF4-FFF2-40B4-BE49-F238E27FC236}">
                    <a16:creationId xmlns:a16="http://schemas.microsoft.com/office/drawing/2014/main" id="{A0A3DA11-EB13-A54E-AA3A-13195D8F61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211" y="58018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B86293B3-ABBB-5043-BB30-C87441DB5B24}"/>
                    </a:ext>
                  </a:extLst>
                </p:cNvPr>
                <p:cNvSpPr/>
                <p:nvPr/>
              </p:nvSpPr>
              <p:spPr bwMode="auto">
                <a:xfrm flipV="1">
                  <a:off x="1874371" y="1693691"/>
                  <a:ext cx="1126101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B23635B-C97B-474D-8E7D-C78B11A206A4}"/>
                    </a:ext>
                  </a:extLst>
                </p:cNvPr>
                <p:cNvSpPr/>
                <p:nvPr/>
              </p:nvSpPr>
              <p:spPr bwMode="auto">
                <a:xfrm>
                  <a:off x="1871010" y="1741392"/>
                  <a:ext cx="112946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1D421E4-2035-B243-9DB4-E96444A2E0E9}"/>
                    </a:ext>
                  </a:extLst>
                </p:cNvPr>
                <p:cNvSpPr/>
                <p:nvPr/>
              </p:nvSpPr>
              <p:spPr bwMode="auto">
                <a:xfrm flipV="1">
                  <a:off x="1871010" y="1576606"/>
                  <a:ext cx="112609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B5A7EF64-6A07-6540-AB57-E0CFDEA9F2B2}"/>
                    </a:ext>
                  </a:extLst>
                </p:cNvPr>
                <p:cNvSpPr/>
                <p:nvPr/>
              </p:nvSpPr>
              <p:spPr bwMode="auto">
                <a:xfrm>
                  <a:off x="2160099" y="1674176"/>
                  <a:ext cx="54792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F89F79EE-A095-C94A-BB6D-C287793A0AB4}"/>
                    </a:ext>
                  </a:extLst>
                </p:cNvPr>
                <p:cNvSpPr/>
                <p:nvPr/>
              </p:nvSpPr>
              <p:spPr bwMode="auto">
                <a:xfrm>
                  <a:off x="2102952" y="1632980"/>
                  <a:ext cx="662215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22A9E20-1343-2A4E-A7E4-14CBE1A2583C}"/>
                    </a:ext>
                  </a:extLst>
                </p:cNvPr>
                <p:cNvSpPr/>
                <p:nvPr/>
              </p:nvSpPr>
              <p:spPr bwMode="auto">
                <a:xfrm>
                  <a:off x="2536586" y="1728383"/>
                  <a:ext cx="245388" cy="975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45DCA30F-9680-EA4F-8746-AA6540DBBECC}"/>
                    </a:ext>
                  </a:extLst>
                </p:cNvPr>
                <p:cNvSpPr/>
                <p:nvPr/>
              </p:nvSpPr>
              <p:spPr bwMode="auto">
                <a:xfrm>
                  <a:off x="2089506" y="1730551"/>
                  <a:ext cx="242027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6FBB7589-61FF-7040-9084-413213880A6E}"/>
                    </a:ext>
                  </a:extLst>
                </p:cNvPr>
                <p:cNvCxnSpPr>
                  <a:endCxn id="120" idx="2"/>
                </p:cNvCxnSpPr>
                <p:nvPr/>
              </p:nvCxnSpPr>
              <p:spPr bwMode="auto">
                <a:xfrm flipH="1" flipV="1">
                  <a:off x="1871010" y="1737056"/>
                  <a:ext cx="3360" cy="123589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81E86BC5-900A-434D-9154-3B8A565DB8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109" y="1732720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890" name="Group 327">
                <a:extLst>
                  <a:ext uri="{FF2B5EF4-FFF2-40B4-BE49-F238E27FC236}">
                    <a16:creationId xmlns:a16="http://schemas.microsoft.com/office/drawing/2014/main" id="{79BFAC64-0526-2A4E-A0EF-CB9297B023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7978" y="49382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622CD219-762B-A149-84B0-C43F0071B239}"/>
                    </a:ext>
                  </a:extLst>
                </p:cNvPr>
                <p:cNvSpPr/>
                <p:nvPr/>
              </p:nvSpPr>
              <p:spPr bwMode="auto">
                <a:xfrm flipV="1">
                  <a:off x="1875470" y="1693727"/>
                  <a:ext cx="1122739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DE644797-FA4E-8A44-8F9C-B01CCF5C7A60}"/>
                    </a:ext>
                  </a:extLst>
                </p:cNvPr>
                <p:cNvSpPr/>
                <p:nvPr/>
              </p:nvSpPr>
              <p:spPr bwMode="auto">
                <a:xfrm>
                  <a:off x="1872107" y="1741428"/>
                  <a:ext cx="112610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79B1731F-E162-814A-A0C7-0769D25C19BF}"/>
                    </a:ext>
                  </a:extLst>
                </p:cNvPr>
                <p:cNvSpPr/>
                <p:nvPr/>
              </p:nvSpPr>
              <p:spPr bwMode="auto">
                <a:xfrm flipV="1">
                  <a:off x="1872107" y="1576641"/>
                  <a:ext cx="112273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6D8FE637-BA97-384C-8498-88F41DB6E97C}"/>
                    </a:ext>
                  </a:extLst>
                </p:cNvPr>
                <p:cNvSpPr/>
                <p:nvPr/>
              </p:nvSpPr>
              <p:spPr bwMode="auto">
                <a:xfrm>
                  <a:off x="2161195" y="1674213"/>
                  <a:ext cx="54456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68FB0241-B53B-7445-B36F-A6FB025C74AA}"/>
                    </a:ext>
                  </a:extLst>
                </p:cNvPr>
                <p:cNvSpPr/>
                <p:nvPr/>
              </p:nvSpPr>
              <p:spPr bwMode="auto">
                <a:xfrm>
                  <a:off x="2104051" y="1633016"/>
                  <a:ext cx="658853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6A880B09-8F38-CD4A-BD7E-28BEEECDC6B5}"/>
                    </a:ext>
                  </a:extLst>
                </p:cNvPr>
                <p:cNvSpPr/>
                <p:nvPr/>
              </p:nvSpPr>
              <p:spPr bwMode="auto">
                <a:xfrm>
                  <a:off x="2537683" y="1728419"/>
                  <a:ext cx="242027" cy="9757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77311BA9-B0E5-C645-B4BE-86D747DA56F1}"/>
                    </a:ext>
                  </a:extLst>
                </p:cNvPr>
                <p:cNvSpPr/>
                <p:nvPr/>
              </p:nvSpPr>
              <p:spPr bwMode="auto">
                <a:xfrm>
                  <a:off x="2090605" y="1730587"/>
                  <a:ext cx="238665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4A68A87-895E-2345-BAA6-97397635DD70}"/>
                    </a:ext>
                  </a:extLst>
                </p:cNvPr>
                <p:cNvCxnSpPr>
                  <a:endCxn id="111" idx="2"/>
                </p:cNvCxnSpPr>
                <p:nvPr/>
              </p:nvCxnSpPr>
              <p:spPr bwMode="auto">
                <a:xfrm flipH="1" flipV="1">
                  <a:off x="1872107" y="1737092"/>
                  <a:ext cx="3363" cy="12359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464BD8F-FA7B-2449-8055-15FFF4013D1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4846" y="1732755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891" name="Group 327">
                <a:extLst>
                  <a:ext uri="{FF2B5EF4-FFF2-40B4-BE49-F238E27FC236}">
                    <a16:creationId xmlns:a16="http://schemas.microsoft.com/office/drawing/2014/main" id="{A40C7F5B-13A5-FA4C-92C3-726E35D26D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5747" y="5144167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728D94E8-1AD8-CA4F-A4E3-AD0B618A1DE5}"/>
                    </a:ext>
                  </a:extLst>
                </p:cNvPr>
                <p:cNvSpPr/>
                <p:nvPr/>
              </p:nvSpPr>
              <p:spPr bwMode="auto">
                <a:xfrm flipV="1">
                  <a:off x="1876223" y="1694195"/>
                  <a:ext cx="1122739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32514D2A-7FB9-D548-81BC-EAD8F11F38BD}"/>
                    </a:ext>
                  </a:extLst>
                </p:cNvPr>
                <p:cNvSpPr/>
                <p:nvPr/>
              </p:nvSpPr>
              <p:spPr bwMode="auto">
                <a:xfrm>
                  <a:off x="1872861" y="1741896"/>
                  <a:ext cx="112610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42D9D392-B8E2-E94D-8B1E-5231A62D6668}"/>
                    </a:ext>
                  </a:extLst>
                </p:cNvPr>
                <p:cNvSpPr/>
                <p:nvPr/>
              </p:nvSpPr>
              <p:spPr bwMode="auto">
                <a:xfrm flipV="1">
                  <a:off x="1872861" y="1577110"/>
                  <a:ext cx="112273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5102CB27-36F6-864C-8D56-A761A3750D5B}"/>
                    </a:ext>
                  </a:extLst>
                </p:cNvPr>
                <p:cNvSpPr/>
                <p:nvPr/>
              </p:nvSpPr>
              <p:spPr bwMode="auto">
                <a:xfrm>
                  <a:off x="2161949" y="1674682"/>
                  <a:ext cx="54456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011BE1C9-663D-E040-8018-C2971F5ACDF7}"/>
                    </a:ext>
                  </a:extLst>
                </p:cNvPr>
                <p:cNvSpPr/>
                <p:nvPr/>
              </p:nvSpPr>
              <p:spPr bwMode="auto">
                <a:xfrm>
                  <a:off x="2104805" y="1633484"/>
                  <a:ext cx="658853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267C1FB2-A2A9-3743-839C-73D59F38E7FD}"/>
                    </a:ext>
                  </a:extLst>
                </p:cNvPr>
                <p:cNvSpPr/>
                <p:nvPr/>
              </p:nvSpPr>
              <p:spPr bwMode="auto">
                <a:xfrm>
                  <a:off x="2538436" y="1728887"/>
                  <a:ext cx="242027" cy="9757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D4C21B00-4685-2240-8089-67B69013D7D5}"/>
                    </a:ext>
                  </a:extLst>
                </p:cNvPr>
                <p:cNvSpPr/>
                <p:nvPr/>
              </p:nvSpPr>
              <p:spPr bwMode="auto">
                <a:xfrm>
                  <a:off x="2091359" y="1731056"/>
                  <a:ext cx="238665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6633F00-F4DB-D646-8228-807675A755AB}"/>
                    </a:ext>
                  </a:extLst>
                </p:cNvPr>
                <p:cNvCxnSpPr>
                  <a:endCxn id="102" idx="2"/>
                </p:cNvCxnSpPr>
                <p:nvPr/>
              </p:nvCxnSpPr>
              <p:spPr bwMode="auto">
                <a:xfrm flipH="1" flipV="1">
                  <a:off x="1872861" y="1737560"/>
                  <a:ext cx="3363" cy="12359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64B466B-A8C7-D34E-8976-A47CDB6D85D2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5599" y="1733224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892" name="Group 327">
                <a:extLst>
                  <a:ext uri="{FF2B5EF4-FFF2-40B4-BE49-F238E27FC236}">
                    <a16:creationId xmlns:a16="http://schemas.microsoft.com/office/drawing/2014/main" id="{547DE16A-705A-5840-BC28-CB494C8A8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3937" y="4440989"/>
                <a:ext cx="736172" cy="452961"/>
                <a:chOff x="1871277" y="1576300"/>
                <a:chExt cx="1128371" cy="43786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48E6336-C100-F446-816F-14613AD37F09}"/>
                    </a:ext>
                  </a:extLst>
                </p:cNvPr>
                <p:cNvSpPr/>
                <p:nvPr/>
              </p:nvSpPr>
              <p:spPr bwMode="auto">
                <a:xfrm flipV="1">
                  <a:off x="1875595" y="1693104"/>
                  <a:ext cx="1122739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01AE92B-2FDA-D944-89C9-A14B3CECEEBC}"/>
                    </a:ext>
                  </a:extLst>
                </p:cNvPr>
                <p:cNvSpPr/>
                <p:nvPr/>
              </p:nvSpPr>
              <p:spPr bwMode="auto">
                <a:xfrm>
                  <a:off x="1872232" y="1740805"/>
                  <a:ext cx="112610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0394C2C8-A2E8-1248-B17C-EF6B94CFF886}"/>
                    </a:ext>
                  </a:extLst>
                </p:cNvPr>
                <p:cNvSpPr/>
                <p:nvPr/>
              </p:nvSpPr>
              <p:spPr bwMode="auto">
                <a:xfrm flipV="1">
                  <a:off x="1872232" y="1576019"/>
                  <a:ext cx="112273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64CDB2BC-A83D-AA46-B37D-20EE46044570}"/>
                    </a:ext>
                  </a:extLst>
                </p:cNvPr>
                <p:cNvSpPr/>
                <p:nvPr/>
              </p:nvSpPr>
              <p:spPr bwMode="auto">
                <a:xfrm>
                  <a:off x="2161320" y="1673590"/>
                  <a:ext cx="54456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DFC13964-A93F-D843-92B4-A2AE4CE6124E}"/>
                    </a:ext>
                  </a:extLst>
                </p:cNvPr>
                <p:cNvSpPr/>
                <p:nvPr/>
              </p:nvSpPr>
              <p:spPr bwMode="auto">
                <a:xfrm>
                  <a:off x="2104176" y="1632393"/>
                  <a:ext cx="658853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8CBD6851-AA12-914C-9EC7-4657662410B5}"/>
                    </a:ext>
                  </a:extLst>
                </p:cNvPr>
                <p:cNvSpPr/>
                <p:nvPr/>
              </p:nvSpPr>
              <p:spPr bwMode="auto">
                <a:xfrm>
                  <a:off x="2537808" y="1727796"/>
                  <a:ext cx="242027" cy="9757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80F52614-9116-1F4A-ABFC-24892B370B72}"/>
                    </a:ext>
                  </a:extLst>
                </p:cNvPr>
                <p:cNvSpPr/>
                <p:nvPr/>
              </p:nvSpPr>
              <p:spPr bwMode="auto">
                <a:xfrm>
                  <a:off x="2090730" y="1729965"/>
                  <a:ext cx="238665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7FA9997-5301-CE41-B4D4-5895CA63AB31}"/>
                    </a:ext>
                  </a:extLst>
                </p:cNvPr>
                <p:cNvCxnSpPr>
                  <a:endCxn id="92" idx="2"/>
                </p:cNvCxnSpPr>
                <p:nvPr/>
              </p:nvCxnSpPr>
              <p:spPr bwMode="auto">
                <a:xfrm flipH="1" flipV="1">
                  <a:off x="1872232" y="1736469"/>
                  <a:ext cx="3363" cy="12359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B9F1A9-807E-2A45-9991-C32CEDFB7137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4970" y="1732132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893" name="Up-Down Arrow 85">
                <a:extLst>
                  <a:ext uri="{FF2B5EF4-FFF2-40B4-BE49-F238E27FC236}">
                    <a16:creationId xmlns:a16="http://schemas.microsoft.com/office/drawing/2014/main" id="{9F94D55D-030E-1D4C-98BF-29D99AB5D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58791">
                <a:off x="2269785" y="3718179"/>
                <a:ext cx="191874" cy="2107535"/>
              </a:xfrm>
              <a:prstGeom prst="upDownArrow">
                <a:avLst>
                  <a:gd name="adj1" fmla="val 50000"/>
                  <a:gd name="adj2" fmla="val 49987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  <p:sp>
            <p:nvSpPr>
              <p:cNvPr id="79894" name="Up-Down Arrow 86">
                <a:extLst>
                  <a:ext uri="{FF2B5EF4-FFF2-40B4-BE49-F238E27FC236}">
                    <a16:creationId xmlns:a16="http://schemas.microsoft.com/office/drawing/2014/main" id="{9606BC07-8994-A340-AA2B-19D24D67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262" y="3714785"/>
                <a:ext cx="191874" cy="823865"/>
              </a:xfrm>
              <a:prstGeom prst="upDownArrow">
                <a:avLst>
                  <a:gd name="adj1" fmla="val 50000"/>
                  <a:gd name="adj2" fmla="val 49995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  <p:sp>
            <p:nvSpPr>
              <p:cNvPr id="79895" name="Up-Down Arrow 87">
                <a:extLst>
                  <a:ext uri="{FF2B5EF4-FFF2-40B4-BE49-F238E27FC236}">
                    <a16:creationId xmlns:a16="http://schemas.microsoft.com/office/drawing/2014/main" id="{27E933C7-D70F-D644-9695-6CDC383F6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545602">
                <a:off x="2872397" y="3460483"/>
                <a:ext cx="196901" cy="1849334"/>
              </a:xfrm>
              <a:prstGeom prst="upDownArrow">
                <a:avLst>
                  <a:gd name="adj1" fmla="val 50000"/>
                  <a:gd name="adj2" fmla="val 50005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  <p:sp>
            <p:nvSpPr>
              <p:cNvPr id="79896" name="Up-Down Arrow 88">
                <a:extLst>
                  <a:ext uri="{FF2B5EF4-FFF2-40B4-BE49-F238E27FC236}">
                    <a16:creationId xmlns:a16="http://schemas.microsoft.com/office/drawing/2014/main" id="{9AF65582-2E77-9440-80B5-3864D9AD8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37304" flipH="1">
                <a:off x="1441528" y="3583584"/>
                <a:ext cx="196901" cy="1720974"/>
              </a:xfrm>
              <a:prstGeom prst="upDownArrow">
                <a:avLst>
                  <a:gd name="adj1" fmla="val 50000"/>
                  <a:gd name="adj2" fmla="val 50014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</p:grpSp>
      </p:grpSp>
      <p:sp>
        <p:nvSpPr>
          <p:cNvPr id="79876" name="Slide Number Placeholder 5">
            <a:extLst>
              <a:ext uri="{FF2B5EF4-FFF2-40B4-BE49-F238E27FC236}">
                <a16:creationId xmlns:a16="http://schemas.microsoft.com/office/drawing/2014/main" id="{49F26D39-9032-E949-AC08-825C23DE185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2E26CEC1-6ACA-C54D-BFD2-5BF7C54A15F2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79877" name="Footer Placeholder 2">
            <a:extLst>
              <a:ext uri="{FF2B5EF4-FFF2-40B4-BE49-F238E27FC236}">
                <a16:creationId xmlns:a16="http://schemas.microsoft.com/office/drawing/2014/main" id="{25A6A572-514C-3447-AEF5-F357CDD2E3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375400" y="6475414"/>
            <a:ext cx="2178051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0F77-0E95-F44D-AFA2-51D6295D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385763"/>
            <a:ext cx="8003217" cy="646331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协议</a:t>
            </a: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: switch-to-control</a:t>
            </a:r>
            <a:r>
              <a:rPr lang="en-US" altLang="zh-CN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ler 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消息</a:t>
            </a:r>
            <a:endParaRPr lang="en-US" kern="12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121FB-A8FF-F648-8847-C472C5BCE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139" y="1174751"/>
            <a:ext cx="5268912" cy="4648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i="1" dirty="0">
                <a:solidFill>
                  <a:srgbClr val="000090"/>
                </a:solidFill>
              </a:rPr>
              <a:t>关键</a:t>
            </a:r>
            <a:r>
              <a:rPr lang="en-US" sz="2400" i="1" dirty="0">
                <a:solidFill>
                  <a:srgbClr val="000090"/>
                </a:solidFill>
              </a:rPr>
              <a:t>switch-to-controller</a:t>
            </a:r>
            <a:r>
              <a:rPr lang="zh-CN" altLang="en-US" sz="2400" i="1" dirty="0">
                <a:solidFill>
                  <a:srgbClr val="000090"/>
                </a:solidFill>
              </a:rPr>
              <a:t>消息</a:t>
            </a:r>
            <a:endParaRPr lang="en-US" altLang="zh-CN" sz="2400" i="1" dirty="0">
              <a:solidFill>
                <a:srgbClr val="000090"/>
              </a:solidFill>
            </a:endParaRPr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packet-in:</a:t>
            </a:r>
            <a:r>
              <a:rPr lang="zh-CN" altLang="en-US" sz="2400" dirty="0"/>
              <a:t>将数据包</a:t>
            </a:r>
            <a:r>
              <a:rPr lang="en-US" altLang="zh-CN" sz="2400" dirty="0"/>
              <a:t>(</a:t>
            </a:r>
            <a:r>
              <a:rPr lang="zh-CN" altLang="en-US" sz="2400" dirty="0"/>
              <a:t>及其控制</a:t>
            </a:r>
            <a:r>
              <a:rPr lang="en-US" altLang="zh-CN" sz="2400" dirty="0"/>
              <a:t>)</a:t>
            </a:r>
            <a:r>
              <a:rPr lang="zh-CN" altLang="en-US" sz="2400" dirty="0"/>
              <a:t>传输到控制器。参见来自控制器的分组输出消息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flow-removed:</a:t>
            </a:r>
            <a:r>
              <a:rPr lang="zh-CN" altLang="en-US" sz="2400" dirty="0"/>
              <a:t>在交换机上删除流表项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port status:</a:t>
            </a:r>
            <a:r>
              <a:rPr lang="zh-CN" altLang="en-US" sz="2400" dirty="0"/>
              <a:t>通知控制器端口的更改</a:t>
            </a:r>
            <a:r>
              <a:rPr lang="en-US" altLang="zh-CN" sz="2400" dirty="0"/>
              <a:t>.</a:t>
            </a:r>
            <a:endParaRPr lang="en-US" altLang="zh-CN" sz="2400" i="1" dirty="0">
              <a:solidFill>
                <a:srgbClr val="CC0000"/>
              </a:solidFill>
            </a:endParaRPr>
          </a:p>
          <a:p>
            <a:pPr>
              <a:defRPr/>
            </a:pPr>
            <a:r>
              <a:rPr lang="en-US" altLang="zh-CN" sz="2400" i="1" dirty="0">
                <a:solidFill>
                  <a:srgbClr val="CC0000"/>
                </a:solidFill>
              </a:rPr>
              <a:t>flow-</a:t>
            </a:r>
            <a:r>
              <a:rPr lang="en" altLang="zh-CN" sz="2400" i="1" dirty="0">
                <a:solidFill>
                  <a:srgbClr val="CC0000"/>
                </a:solidFill>
              </a:rPr>
              <a:t>Modification</a:t>
            </a:r>
            <a:r>
              <a:rPr lang="en-US" altLang="zh-CN" sz="2400" i="1" dirty="0">
                <a:solidFill>
                  <a:srgbClr val="CC0000"/>
                </a:solidFill>
              </a:rPr>
              <a:t>:</a:t>
            </a:r>
            <a:r>
              <a:rPr lang="zh-CN" altLang="en-US" sz="2400" dirty="0"/>
              <a:t>在交换机上修改流表项</a:t>
            </a:r>
            <a:endParaRPr lang="en-US" altLang="zh-CN" sz="2400" dirty="0"/>
          </a:p>
          <a:p>
            <a:pPr>
              <a:defRPr/>
            </a:pPr>
            <a:endParaRPr lang="en-US" altLang="zh-CN" sz="2400" dirty="0"/>
          </a:p>
        </p:txBody>
      </p:sp>
      <p:grpSp>
        <p:nvGrpSpPr>
          <p:cNvPr id="80900" name="Group 57">
            <a:extLst>
              <a:ext uri="{FF2B5EF4-FFF2-40B4-BE49-F238E27FC236}">
                <a16:creationId xmlns:a16="http://schemas.microsoft.com/office/drawing/2014/main" id="{BEC8FE47-F903-7347-86CC-C072A8017A6B}"/>
              </a:ext>
            </a:extLst>
          </p:cNvPr>
          <p:cNvGrpSpPr>
            <a:grpSpLocks/>
          </p:cNvGrpSpPr>
          <p:nvPr/>
        </p:nvGrpSpPr>
        <p:grpSpPr bwMode="auto">
          <a:xfrm>
            <a:off x="5794372" y="1462088"/>
            <a:ext cx="2822573" cy="3194051"/>
            <a:chOff x="5841999" y="1871579"/>
            <a:chExt cx="2822601" cy="3194648"/>
          </a:xfrm>
        </p:grpSpPr>
        <p:sp>
          <p:nvSpPr>
            <p:cNvPr id="80903" name="Oval 58">
              <a:extLst>
                <a:ext uri="{FF2B5EF4-FFF2-40B4-BE49-F238E27FC236}">
                  <a16:creationId xmlns:a16="http://schemas.microsoft.com/office/drawing/2014/main" id="{3B012665-D98F-3044-961F-BCC77B41BE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10423" y="2429821"/>
              <a:ext cx="1078571" cy="751277"/>
            </a:xfrm>
            <a:prstGeom prst="ellipse">
              <a:avLst/>
            </a:prstGeom>
            <a:noFill/>
            <a:ln w="22225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/>
            </a:p>
          </p:txBody>
        </p:sp>
        <p:grpSp>
          <p:nvGrpSpPr>
            <p:cNvPr id="80904" name="Group 60">
              <a:extLst>
                <a:ext uri="{FF2B5EF4-FFF2-40B4-BE49-F238E27FC236}">
                  <a16:creationId xmlns:a16="http://schemas.microsoft.com/office/drawing/2014/main" id="{4B028C3F-F46D-F147-82AA-7B3A6472EB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1999" y="1871579"/>
              <a:ext cx="2822601" cy="3194648"/>
              <a:chOff x="460628" y="1850015"/>
              <a:chExt cx="3899341" cy="4512949"/>
            </a:xfrm>
          </p:grpSpPr>
          <p:sp>
            <p:nvSpPr>
              <p:cNvPr id="62" name="Cloud 61">
                <a:extLst>
                  <a:ext uri="{FF2B5EF4-FFF2-40B4-BE49-F238E27FC236}">
                    <a16:creationId xmlns:a16="http://schemas.microsoft.com/office/drawing/2014/main" id="{500E4E6F-E7C3-9A43-8B5A-2473AA08BA34}"/>
                  </a:ext>
                </a:extLst>
              </p:cNvPr>
              <p:cNvSpPr/>
              <p:nvPr/>
            </p:nvSpPr>
            <p:spPr>
              <a:xfrm>
                <a:off x="460628" y="4245557"/>
                <a:ext cx="3899341" cy="2117407"/>
              </a:xfrm>
              <a:prstGeom prst="cloud">
                <a:avLst/>
              </a:prstGeom>
              <a:noFill/>
              <a:ln>
                <a:solidFill>
                  <a:srgbClr val="000090"/>
                </a:solidFill>
              </a:ln>
              <a:effectLst>
                <a:outerShdw blurRad="40000" dist="23000" dir="5400000" rotWithShape="0">
                  <a:schemeClr val="accent6">
                    <a:lumMod val="40000"/>
                    <a:lumOff val="6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BAC0D70-6EE2-1F46-8C93-780EBD586643}"/>
                  </a:ext>
                </a:extLst>
              </p:cNvPr>
              <p:cNvCxnSpPr/>
              <p:nvPr/>
            </p:nvCxnSpPr>
            <p:spPr>
              <a:xfrm flipV="1">
                <a:off x="1125140" y="4539391"/>
                <a:ext cx="1201822" cy="8187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ED745DE-6CE1-154E-9E3F-D8627AD44949}"/>
                  </a:ext>
                </a:extLst>
              </p:cNvPr>
              <p:cNvCxnSpPr/>
              <p:nvPr/>
            </p:nvCxnSpPr>
            <p:spPr>
              <a:xfrm>
                <a:off x="1125140" y="5358093"/>
                <a:ext cx="1201822" cy="6415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C5AB17A-781B-4846-AA30-493AD0595BD7}"/>
                  </a:ext>
                </a:extLst>
              </p:cNvPr>
              <p:cNvCxnSpPr/>
              <p:nvPr/>
            </p:nvCxnSpPr>
            <p:spPr>
              <a:xfrm>
                <a:off x="2133968" y="4795095"/>
                <a:ext cx="320193" cy="10273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B614DB4-8B5A-9D49-8B44-6DE9C9CC8DB2}"/>
                  </a:ext>
                </a:extLst>
              </p:cNvPr>
              <p:cNvCxnSpPr/>
              <p:nvPr/>
            </p:nvCxnSpPr>
            <p:spPr>
              <a:xfrm>
                <a:off x="2403719" y="4714346"/>
                <a:ext cx="1307091" cy="338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0706F80-2810-494F-A579-F855F1BA87E3}"/>
                  </a:ext>
                </a:extLst>
              </p:cNvPr>
              <p:cNvCxnSpPr/>
              <p:nvPr/>
            </p:nvCxnSpPr>
            <p:spPr>
              <a:xfrm flipV="1">
                <a:off x="2596712" y="5245942"/>
                <a:ext cx="1114097" cy="7536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911" name="Group 950">
                <a:extLst>
                  <a:ext uri="{FF2B5EF4-FFF2-40B4-BE49-F238E27FC236}">
                    <a16:creationId xmlns:a16="http://schemas.microsoft.com/office/drawing/2014/main" id="{27735727-A6BF-444A-AF19-750434B537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9080" y="2785594"/>
                <a:ext cx="549038" cy="880838"/>
                <a:chOff x="4140" y="429"/>
                <a:chExt cx="1425" cy="2396"/>
              </a:xfrm>
            </p:grpSpPr>
            <p:sp>
              <p:nvSpPr>
                <p:cNvPr id="80958" name="Freeform 951">
                  <a:extLst>
                    <a:ext uri="{FF2B5EF4-FFF2-40B4-BE49-F238E27FC236}">
                      <a16:creationId xmlns:a16="http://schemas.microsoft.com/office/drawing/2014/main" id="{AEE29198-8170-8446-BC43-04FC3C69F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59" name="Rectangle 952">
                  <a:extLst>
                    <a:ext uri="{FF2B5EF4-FFF2-40B4-BE49-F238E27FC236}">
                      <a16:creationId xmlns:a16="http://schemas.microsoft.com/office/drawing/2014/main" id="{641D0DC3-A132-A441-ACB2-B22491CD7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60" name="Freeform 953">
                  <a:extLst>
                    <a:ext uri="{FF2B5EF4-FFF2-40B4-BE49-F238E27FC236}">
                      <a16:creationId xmlns:a16="http://schemas.microsoft.com/office/drawing/2014/main" id="{079E187C-865F-AB46-BAF7-F0F5A10A1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61" name="Freeform 954">
                  <a:extLst>
                    <a:ext uri="{FF2B5EF4-FFF2-40B4-BE49-F238E27FC236}">
                      <a16:creationId xmlns:a16="http://schemas.microsoft.com/office/drawing/2014/main" id="{7B7D6D52-F957-594A-92F3-CDE339E60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62" name="Rectangle 955">
                  <a:extLst>
                    <a:ext uri="{FF2B5EF4-FFF2-40B4-BE49-F238E27FC236}">
                      <a16:creationId xmlns:a16="http://schemas.microsoft.com/office/drawing/2014/main" id="{E44DC89C-77AA-9E46-B407-F9AA7F39A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grpSp>
              <p:nvGrpSpPr>
                <p:cNvPr id="80963" name="Group 956">
                  <a:extLst>
                    <a:ext uri="{FF2B5EF4-FFF2-40B4-BE49-F238E27FC236}">
                      <a16:creationId xmlns:a16="http://schemas.microsoft.com/office/drawing/2014/main" id="{B1B1806A-6CA4-0548-8400-31FDC95FDD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80988" name="AutoShape 957">
                    <a:extLst>
                      <a:ext uri="{FF2B5EF4-FFF2-40B4-BE49-F238E27FC236}">
                        <a16:creationId xmlns:a16="http://schemas.microsoft.com/office/drawing/2014/main" id="{D82CF883-96DA-AA45-A0F1-068DCCD4E8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80989" name="AutoShape 958">
                    <a:extLst>
                      <a:ext uri="{FF2B5EF4-FFF2-40B4-BE49-F238E27FC236}">
                        <a16:creationId xmlns:a16="http://schemas.microsoft.com/office/drawing/2014/main" id="{F3A8027D-CF33-A040-8CAE-1B1D1ABDBC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80964" name="Rectangle 959">
                  <a:extLst>
                    <a:ext uri="{FF2B5EF4-FFF2-40B4-BE49-F238E27FC236}">
                      <a16:creationId xmlns:a16="http://schemas.microsoft.com/office/drawing/2014/main" id="{1BFD4D37-C4CB-134B-A93C-D9DFAEA8D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grpSp>
              <p:nvGrpSpPr>
                <p:cNvPr id="80965" name="Group 960">
                  <a:extLst>
                    <a:ext uri="{FF2B5EF4-FFF2-40B4-BE49-F238E27FC236}">
                      <a16:creationId xmlns:a16="http://schemas.microsoft.com/office/drawing/2014/main" id="{D53B95BA-86E0-9A43-894C-C47D312FF6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80986" name="AutoShape 961">
                    <a:extLst>
                      <a:ext uri="{FF2B5EF4-FFF2-40B4-BE49-F238E27FC236}">
                        <a16:creationId xmlns:a16="http://schemas.microsoft.com/office/drawing/2014/main" id="{0CB509DA-AC46-5E41-8B27-1253BACB1D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80987" name="AutoShape 962">
                    <a:extLst>
                      <a:ext uri="{FF2B5EF4-FFF2-40B4-BE49-F238E27FC236}">
                        <a16:creationId xmlns:a16="http://schemas.microsoft.com/office/drawing/2014/main" id="{826144EE-DC85-D94D-9DF8-277651482F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80966" name="Rectangle 963">
                  <a:extLst>
                    <a:ext uri="{FF2B5EF4-FFF2-40B4-BE49-F238E27FC236}">
                      <a16:creationId xmlns:a16="http://schemas.microsoft.com/office/drawing/2014/main" id="{6DD5A5E5-086B-9C44-BFBA-90C29F9F2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67" name="Rectangle 964">
                  <a:extLst>
                    <a:ext uri="{FF2B5EF4-FFF2-40B4-BE49-F238E27FC236}">
                      <a16:creationId xmlns:a16="http://schemas.microsoft.com/office/drawing/2014/main" id="{5ABBDBC4-FDD0-4842-8F0F-E03E3143A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grpSp>
              <p:nvGrpSpPr>
                <p:cNvPr id="80968" name="Group 965">
                  <a:extLst>
                    <a:ext uri="{FF2B5EF4-FFF2-40B4-BE49-F238E27FC236}">
                      <a16:creationId xmlns:a16="http://schemas.microsoft.com/office/drawing/2014/main" id="{C5FB36A1-24E8-BF48-84B5-CB9FE1C273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80984" name="AutoShape 966">
                    <a:extLst>
                      <a:ext uri="{FF2B5EF4-FFF2-40B4-BE49-F238E27FC236}">
                        <a16:creationId xmlns:a16="http://schemas.microsoft.com/office/drawing/2014/main" id="{53124547-0FF1-DF42-ACA7-68D5EC91ED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80985" name="AutoShape 967">
                    <a:extLst>
                      <a:ext uri="{FF2B5EF4-FFF2-40B4-BE49-F238E27FC236}">
                        <a16:creationId xmlns:a16="http://schemas.microsoft.com/office/drawing/2014/main" id="{D7A14C1F-8F67-614D-957A-57F0D8D5E6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80969" name="Freeform 968">
                  <a:extLst>
                    <a:ext uri="{FF2B5EF4-FFF2-40B4-BE49-F238E27FC236}">
                      <a16:creationId xmlns:a16="http://schemas.microsoft.com/office/drawing/2014/main" id="{AB93439C-DE63-2B45-A90E-4092DC12D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0970" name="Group 969">
                  <a:extLst>
                    <a:ext uri="{FF2B5EF4-FFF2-40B4-BE49-F238E27FC236}">
                      <a16:creationId xmlns:a16="http://schemas.microsoft.com/office/drawing/2014/main" id="{88965696-8EAE-944A-B7CF-8986C4BDC3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80982" name="AutoShape 970">
                    <a:extLst>
                      <a:ext uri="{FF2B5EF4-FFF2-40B4-BE49-F238E27FC236}">
                        <a16:creationId xmlns:a16="http://schemas.microsoft.com/office/drawing/2014/main" id="{16EC0276-E23C-8446-B7A0-FC5005148B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  <p:sp>
                <p:nvSpPr>
                  <p:cNvPr id="80983" name="AutoShape 971">
                    <a:extLst>
                      <a:ext uri="{FF2B5EF4-FFF2-40B4-BE49-F238E27FC236}">
                        <a16:creationId xmlns:a16="http://schemas.microsoft.com/office/drawing/2014/main" id="{DDA436AF-5BF2-A741-A516-32D1DFBE08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u="sng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zh-CN"/>
                  </a:p>
                </p:txBody>
              </p:sp>
            </p:grpSp>
            <p:sp>
              <p:nvSpPr>
                <p:cNvPr id="80971" name="Rectangle 972">
                  <a:extLst>
                    <a:ext uri="{FF2B5EF4-FFF2-40B4-BE49-F238E27FC236}">
                      <a16:creationId xmlns:a16="http://schemas.microsoft.com/office/drawing/2014/main" id="{6C3DC517-714F-9D41-AA7E-8ACBB0836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72" name="Freeform 973">
                  <a:extLst>
                    <a:ext uri="{FF2B5EF4-FFF2-40B4-BE49-F238E27FC236}">
                      <a16:creationId xmlns:a16="http://schemas.microsoft.com/office/drawing/2014/main" id="{5442FDFF-77A5-2248-AB95-17C1538D9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73" name="Freeform 974">
                  <a:extLst>
                    <a:ext uri="{FF2B5EF4-FFF2-40B4-BE49-F238E27FC236}">
                      <a16:creationId xmlns:a16="http://schemas.microsoft.com/office/drawing/2014/main" id="{BE80C7F5-6BC2-7541-8150-ED16AA5C7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74" name="Oval 975">
                  <a:extLst>
                    <a:ext uri="{FF2B5EF4-FFF2-40B4-BE49-F238E27FC236}">
                      <a16:creationId xmlns:a16="http://schemas.microsoft.com/office/drawing/2014/main" id="{A4DDE2A4-7132-1549-9D4E-1EC830024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75" name="Freeform 976">
                  <a:extLst>
                    <a:ext uri="{FF2B5EF4-FFF2-40B4-BE49-F238E27FC236}">
                      <a16:creationId xmlns:a16="http://schemas.microsoft.com/office/drawing/2014/main" id="{0267D6AB-584C-9341-A840-D693D9FE3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0976" name="AutoShape 977">
                  <a:extLst>
                    <a:ext uri="{FF2B5EF4-FFF2-40B4-BE49-F238E27FC236}">
                      <a16:creationId xmlns:a16="http://schemas.microsoft.com/office/drawing/2014/main" id="{AD23B75E-D8F1-0A4D-AA02-E9F2DE8EA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77" name="AutoShape 978">
                  <a:extLst>
                    <a:ext uri="{FF2B5EF4-FFF2-40B4-BE49-F238E27FC236}">
                      <a16:creationId xmlns:a16="http://schemas.microsoft.com/office/drawing/2014/main" id="{7DD537AC-375E-9043-A998-8C061BE9BD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78" name="Oval 979">
                  <a:extLst>
                    <a:ext uri="{FF2B5EF4-FFF2-40B4-BE49-F238E27FC236}">
                      <a16:creationId xmlns:a16="http://schemas.microsoft.com/office/drawing/2014/main" id="{2D857433-616A-874D-8496-0511689CF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79" name="Oval 980">
                  <a:extLst>
                    <a:ext uri="{FF2B5EF4-FFF2-40B4-BE49-F238E27FC236}">
                      <a16:creationId xmlns:a16="http://schemas.microsoft.com/office/drawing/2014/main" id="{4D356A4F-AD0E-F448-8019-632157548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en-US" altLang="zh-CN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980" name="Oval 981">
                  <a:extLst>
                    <a:ext uri="{FF2B5EF4-FFF2-40B4-BE49-F238E27FC236}">
                      <a16:creationId xmlns:a16="http://schemas.microsoft.com/office/drawing/2014/main" id="{38073337-9070-994A-8F7A-B81F47592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  <p:sp>
              <p:nvSpPr>
                <p:cNvPr id="80981" name="Rectangle 982">
                  <a:extLst>
                    <a:ext uri="{FF2B5EF4-FFF2-40B4-BE49-F238E27FC236}">
                      <a16:creationId xmlns:a16="http://schemas.microsoft.com/office/drawing/2014/main" id="{90B9816F-E0BD-9D49-94E9-123FF6EAF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u="sng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zh-CN"/>
                </a:p>
              </p:txBody>
            </p:sp>
          </p:grpSp>
          <p:pic>
            <p:nvPicPr>
              <p:cNvPr id="80912" name="Picture 4">
                <a:extLst>
                  <a:ext uri="{FF2B5EF4-FFF2-40B4-BE49-F238E27FC236}">
                    <a16:creationId xmlns:a16="http://schemas.microsoft.com/office/drawing/2014/main" id="{497698F2-DE7E-7444-89BD-CB2AAF80F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880" y="2227106"/>
                <a:ext cx="1629624" cy="431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913" name="TextBox 69">
                <a:extLst>
                  <a:ext uri="{FF2B5EF4-FFF2-40B4-BE49-F238E27FC236}">
                    <a16:creationId xmlns:a16="http://schemas.microsoft.com/office/drawing/2014/main" id="{41F5F22F-BD81-8B48-858F-1BF44FAE64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855" y="1850015"/>
                <a:ext cx="2934685" cy="56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u="none" dirty="0">
                    <a:solidFill>
                      <a:srgbClr val="CC0000"/>
                    </a:solidFill>
                  </a:rPr>
                  <a:t>OpenFlow</a:t>
                </a:r>
                <a:r>
                  <a:rPr lang="zh-CN" altLang="en-US" sz="2000" u="none" dirty="0">
                    <a:solidFill>
                      <a:srgbClr val="CC0000"/>
                    </a:solidFill>
                  </a:rPr>
                  <a:t>控制器</a:t>
                </a:r>
                <a:endParaRPr lang="en-US" altLang="zh-CN" sz="2000" u="none" dirty="0">
                  <a:solidFill>
                    <a:srgbClr val="CC0000"/>
                  </a:solidFill>
                </a:endParaRPr>
              </a:p>
            </p:txBody>
          </p:sp>
          <p:grpSp>
            <p:nvGrpSpPr>
              <p:cNvPr id="80914" name="Group 327">
                <a:extLst>
                  <a:ext uri="{FF2B5EF4-FFF2-40B4-BE49-F238E27FC236}">
                    <a16:creationId xmlns:a16="http://schemas.microsoft.com/office/drawing/2014/main" id="{D22C2791-1436-D742-BF3E-EDA631284D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211" y="58018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51C5C920-58DE-4445-8400-520141A165D9}"/>
                    </a:ext>
                  </a:extLst>
                </p:cNvPr>
                <p:cNvSpPr/>
                <p:nvPr/>
              </p:nvSpPr>
              <p:spPr bwMode="auto">
                <a:xfrm flipV="1">
                  <a:off x="1874371" y="1693691"/>
                  <a:ext cx="1126101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8C684FB-28A8-E54D-9781-6FFC960888CA}"/>
                    </a:ext>
                  </a:extLst>
                </p:cNvPr>
                <p:cNvSpPr/>
                <p:nvPr/>
              </p:nvSpPr>
              <p:spPr bwMode="auto">
                <a:xfrm>
                  <a:off x="1871010" y="1741392"/>
                  <a:ext cx="112946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EF3D9DE2-7321-454B-AB63-4320D098E903}"/>
                    </a:ext>
                  </a:extLst>
                </p:cNvPr>
                <p:cNvSpPr/>
                <p:nvPr/>
              </p:nvSpPr>
              <p:spPr bwMode="auto">
                <a:xfrm flipV="1">
                  <a:off x="1871010" y="1576606"/>
                  <a:ext cx="112609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763CACE7-7DD2-804F-BBC0-81B12C96BA12}"/>
                    </a:ext>
                  </a:extLst>
                </p:cNvPr>
                <p:cNvSpPr/>
                <p:nvPr/>
              </p:nvSpPr>
              <p:spPr bwMode="auto">
                <a:xfrm>
                  <a:off x="2160099" y="1674176"/>
                  <a:ext cx="54792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C38E195C-ACC0-8E46-8A34-CE6C82C381B4}"/>
                    </a:ext>
                  </a:extLst>
                </p:cNvPr>
                <p:cNvSpPr/>
                <p:nvPr/>
              </p:nvSpPr>
              <p:spPr bwMode="auto">
                <a:xfrm>
                  <a:off x="2102952" y="1632980"/>
                  <a:ext cx="662215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527BE8B4-2272-9B4B-87EE-987BA43CFD6E}"/>
                    </a:ext>
                  </a:extLst>
                </p:cNvPr>
                <p:cNvSpPr/>
                <p:nvPr/>
              </p:nvSpPr>
              <p:spPr bwMode="auto">
                <a:xfrm>
                  <a:off x="2536586" y="1728383"/>
                  <a:ext cx="245388" cy="9757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21EF783D-0828-2243-9D95-CCFDDBA209CC}"/>
                    </a:ext>
                  </a:extLst>
                </p:cNvPr>
                <p:cNvSpPr/>
                <p:nvPr/>
              </p:nvSpPr>
              <p:spPr bwMode="auto">
                <a:xfrm>
                  <a:off x="2089506" y="1730551"/>
                  <a:ext cx="242027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32E2ECF-7938-CF49-8FA3-5EAB546E5F78}"/>
                    </a:ext>
                  </a:extLst>
                </p:cNvPr>
                <p:cNvCxnSpPr>
                  <a:endCxn id="109" idx="2"/>
                </p:cNvCxnSpPr>
                <p:nvPr/>
              </p:nvCxnSpPr>
              <p:spPr bwMode="auto">
                <a:xfrm flipH="1" flipV="1">
                  <a:off x="1871010" y="1737056"/>
                  <a:ext cx="3360" cy="123589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C95DF09-7B76-3C43-B653-712B5D9CF3B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7109" y="1732720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915" name="Group 327">
                <a:extLst>
                  <a:ext uri="{FF2B5EF4-FFF2-40B4-BE49-F238E27FC236}">
                    <a16:creationId xmlns:a16="http://schemas.microsoft.com/office/drawing/2014/main" id="{C4EBEE15-54A2-484E-845C-57BFAEFC99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7978" y="4938294"/>
                <a:ext cx="736172" cy="452961"/>
                <a:chOff x="1871277" y="1576300"/>
                <a:chExt cx="1128371" cy="437861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A2F4ADC-5271-3D41-A1B2-143D3AAA90DC}"/>
                    </a:ext>
                  </a:extLst>
                </p:cNvPr>
                <p:cNvSpPr/>
                <p:nvPr/>
              </p:nvSpPr>
              <p:spPr bwMode="auto">
                <a:xfrm flipV="1">
                  <a:off x="1875470" y="1693727"/>
                  <a:ext cx="1122739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74E9AAF-B427-C845-97F0-06F62680FE77}"/>
                    </a:ext>
                  </a:extLst>
                </p:cNvPr>
                <p:cNvSpPr/>
                <p:nvPr/>
              </p:nvSpPr>
              <p:spPr bwMode="auto">
                <a:xfrm>
                  <a:off x="1872107" y="1741428"/>
                  <a:ext cx="112610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98D9EC64-2106-AF45-8348-73C155ADDBEB}"/>
                    </a:ext>
                  </a:extLst>
                </p:cNvPr>
                <p:cNvSpPr/>
                <p:nvPr/>
              </p:nvSpPr>
              <p:spPr bwMode="auto">
                <a:xfrm flipV="1">
                  <a:off x="1872107" y="1576641"/>
                  <a:ext cx="112273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EF393AEE-26F9-774B-8DAB-E67362ECF607}"/>
                    </a:ext>
                  </a:extLst>
                </p:cNvPr>
                <p:cNvSpPr/>
                <p:nvPr/>
              </p:nvSpPr>
              <p:spPr bwMode="auto">
                <a:xfrm>
                  <a:off x="2161195" y="1674213"/>
                  <a:ext cx="54456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6380F902-1885-474E-B5DE-9FA23AB4F58F}"/>
                    </a:ext>
                  </a:extLst>
                </p:cNvPr>
                <p:cNvSpPr/>
                <p:nvPr/>
              </p:nvSpPr>
              <p:spPr bwMode="auto">
                <a:xfrm>
                  <a:off x="2104051" y="1633016"/>
                  <a:ext cx="658853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8EA7FB06-A755-264E-B552-0EECBE159C65}"/>
                    </a:ext>
                  </a:extLst>
                </p:cNvPr>
                <p:cNvSpPr/>
                <p:nvPr/>
              </p:nvSpPr>
              <p:spPr bwMode="auto">
                <a:xfrm>
                  <a:off x="2537683" y="1728419"/>
                  <a:ext cx="242027" cy="9757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AF8DD1DA-EFB3-D744-8EFD-8166FCD586CC}"/>
                    </a:ext>
                  </a:extLst>
                </p:cNvPr>
                <p:cNvSpPr/>
                <p:nvPr/>
              </p:nvSpPr>
              <p:spPr bwMode="auto">
                <a:xfrm>
                  <a:off x="2090605" y="1730587"/>
                  <a:ext cx="238665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9EEAD561-4870-3C44-87BC-D51ECBDD669B}"/>
                    </a:ext>
                  </a:extLst>
                </p:cNvPr>
                <p:cNvCxnSpPr>
                  <a:endCxn id="100" idx="2"/>
                </p:cNvCxnSpPr>
                <p:nvPr/>
              </p:nvCxnSpPr>
              <p:spPr bwMode="auto">
                <a:xfrm flipH="1" flipV="1">
                  <a:off x="1872107" y="1737092"/>
                  <a:ext cx="3363" cy="12359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CF12CDD-1D02-0844-9F8E-9A1627FE750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4846" y="1732755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916" name="Group 327">
                <a:extLst>
                  <a:ext uri="{FF2B5EF4-FFF2-40B4-BE49-F238E27FC236}">
                    <a16:creationId xmlns:a16="http://schemas.microsoft.com/office/drawing/2014/main" id="{3D49D210-C00E-F24E-A2E4-773D461F3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5747" y="5144167"/>
                <a:ext cx="736172" cy="452961"/>
                <a:chOff x="1871277" y="1576300"/>
                <a:chExt cx="1128371" cy="437861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BD64E50-88B0-A844-B007-5084516C2E48}"/>
                    </a:ext>
                  </a:extLst>
                </p:cNvPr>
                <p:cNvSpPr/>
                <p:nvPr/>
              </p:nvSpPr>
              <p:spPr bwMode="auto">
                <a:xfrm flipV="1">
                  <a:off x="1876223" y="1694195"/>
                  <a:ext cx="1122739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BB177045-FAAA-534A-9EEF-6DDAD23CF84F}"/>
                    </a:ext>
                  </a:extLst>
                </p:cNvPr>
                <p:cNvSpPr/>
                <p:nvPr/>
              </p:nvSpPr>
              <p:spPr bwMode="auto">
                <a:xfrm>
                  <a:off x="1872861" y="1741896"/>
                  <a:ext cx="112610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6FB2F82-69FB-5D43-909A-637811EE68CC}"/>
                    </a:ext>
                  </a:extLst>
                </p:cNvPr>
                <p:cNvSpPr/>
                <p:nvPr/>
              </p:nvSpPr>
              <p:spPr bwMode="auto">
                <a:xfrm flipV="1">
                  <a:off x="1872861" y="1577110"/>
                  <a:ext cx="112273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5A4B7ED1-983A-A94C-8E38-0D36F67019CB}"/>
                    </a:ext>
                  </a:extLst>
                </p:cNvPr>
                <p:cNvSpPr/>
                <p:nvPr/>
              </p:nvSpPr>
              <p:spPr bwMode="auto">
                <a:xfrm>
                  <a:off x="2161949" y="1674682"/>
                  <a:ext cx="54456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BB46E888-A09E-3F4A-BE43-D9C55741E44F}"/>
                    </a:ext>
                  </a:extLst>
                </p:cNvPr>
                <p:cNvSpPr/>
                <p:nvPr/>
              </p:nvSpPr>
              <p:spPr bwMode="auto">
                <a:xfrm>
                  <a:off x="2104805" y="1633484"/>
                  <a:ext cx="658853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5205EDEB-2C31-9D49-A48F-C2B195C92FEB}"/>
                    </a:ext>
                  </a:extLst>
                </p:cNvPr>
                <p:cNvSpPr/>
                <p:nvPr/>
              </p:nvSpPr>
              <p:spPr bwMode="auto">
                <a:xfrm>
                  <a:off x="2538436" y="1728887"/>
                  <a:ext cx="242027" cy="9757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B5E6B2EA-1468-AD46-92AC-E50BCF002620}"/>
                    </a:ext>
                  </a:extLst>
                </p:cNvPr>
                <p:cNvSpPr/>
                <p:nvPr/>
              </p:nvSpPr>
              <p:spPr bwMode="auto">
                <a:xfrm>
                  <a:off x="2091359" y="1731056"/>
                  <a:ext cx="238665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56E81515-623E-2F4F-9FFA-1DBE0A036F11}"/>
                    </a:ext>
                  </a:extLst>
                </p:cNvPr>
                <p:cNvCxnSpPr>
                  <a:endCxn id="90" idx="2"/>
                </p:cNvCxnSpPr>
                <p:nvPr/>
              </p:nvCxnSpPr>
              <p:spPr bwMode="auto">
                <a:xfrm flipH="1" flipV="1">
                  <a:off x="1872861" y="1737560"/>
                  <a:ext cx="3363" cy="12359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B3194373-A37D-1848-9267-ED83870FE17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5599" y="1733224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917" name="Group 327">
                <a:extLst>
                  <a:ext uri="{FF2B5EF4-FFF2-40B4-BE49-F238E27FC236}">
                    <a16:creationId xmlns:a16="http://schemas.microsoft.com/office/drawing/2014/main" id="{2F4A7DCE-D9A5-0345-97A2-49A2C7112E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3937" y="4440989"/>
                <a:ext cx="736172" cy="452961"/>
                <a:chOff x="1871277" y="1576300"/>
                <a:chExt cx="1128371" cy="437861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55D7DCF-D190-B04C-AA33-EC1F631E990B}"/>
                    </a:ext>
                  </a:extLst>
                </p:cNvPr>
                <p:cNvSpPr/>
                <p:nvPr/>
              </p:nvSpPr>
              <p:spPr bwMode="auto">
                <a:xfrm flipV="1">
                  <a:off x="1875595" y="1693104"/>
                  <a:ext cx="1122739" cy="3209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F61A8667-80FF-5A44-939C-53CEE14BE8BF}"/>
                    </a:ext>
                  </a:extLst>
                </p:cNvPr>
                <p:cNvSpPr/>
                <p:nvPr/>
              </p:nvSpPr>
              <p:spPr bwMode="auto">
                <a:xfrm>
                  <a:off x="1872232" y="1740805"/>
                  <a:ext cx="1126101" cy="112749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AD2CD523-2B44-F448-BC47-86501957F1DA}"/>
                    </a:ext>
                  </a:extLst>
                </p:cNvPr>
                <p:cNvSpPr/>
                <p:nvPr/>
              </p:nvSpPr>
              <p:spPr bwMode="auto">
                <a:xfrm flipV="1">
                  <a:off x="1872232" y="1576019"/>
                  <a:ext cx="1122739" cy="3209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36A26C28-39E0-384E-A729-412CD88C5885}"/>
                    </a:ext>
                  </a:extLst>
                </p:cNvPr>
                <p:cNvSpPr/>
                <p:nvPr/>
              </p:nvSpPr>
              <p:spPr bwMode="auto">
                <a:xfrm>
                  <a:off x="2161320" y="1673590"/>
                  <a:ext cx="544562" cy="16045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88D2C227-B355-C842-B192-7B485DFD6AD7}"/>
                    </a:ext>
                  </a:extLst>
                </p:cNvPr>
                <p:cNvSpPr/>
                <p:nvPr/>
              </p:nvSpPr>
              <p:spPr bwMode="auto">
                <a:xfrm>
                  <a:off x="2104176" y="1632393"/>
                  <a:ext cx="658853" cy="112749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CBB9C6B7-2432-A945-8A4F-C7DF3DC86E20}"/>
                    </a:ext>
                  </a:extLst>
                </p:cNvPr>
                <p:cNvSpPr/>
                <p:nvPr/>
              </p:nvSpPr>
              <p:spPr bwMode="auto">
                <a:xfrm>
                  <a:off x="2537808" y="1727796"/>
                  <a:ext cx="242027" cy="97572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54CE3529-C953-E647-938D-37404DB932E4}"/>
                    </a:ext>
                  </a:extLst>
                </p:cNvPr>
                <p:cNvSpPr/>
                <p:nvPr/>
              </p:nvSpPr>
              <p:spPr bwMode="auto">
                <a:xfrm>
                  <a:off x="2090730" y="1729965"/>
                  <a:ext cx="238665" cy="95403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6ED1C31B-0E0A-D949-8E95-73AA42243889}"/>
                    </a:ext>
                  </a:extLst>
                </p:cNvPr>
                <p:cNvCxnSpPr>
                  <a:endCxn id="81" idx="2"/>
                </p:cNvCxnSpPr>
                <p:nvPr/>
              </p:nvCxnSpPr>
              <p:spPr bwMode="auto">
                <a:xfrm flipH="1" flipV="1">
                  <a:off x="1872232" y="1736469"/>
                  <a:ext cx="3363" cy="123591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19C9DD40-329A-C746-9811-651105BB71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2994970" y="1732132"/>
                  <a:ext cx="3363" cy="125758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918" name="Up-Down Arrow 74">
                <a:extLst>
                  <a:ext uri="{FF2B5EF4-FFF2-40B4-BE49-F238E27FC236}">
                    <a16:creationId xmlns:a16="http://schemas.microsoft.com/office/drawing/2014/main" id="{9DA0C096-B6C5-4149-A6EF-7E10F7882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58791">
                <a:off x="2269785" y="3718179"/>
                <a:ext cx="191874" cy="2107535"/>
              </a:xfrm>
              <a:prstGeom prst="upDownArrow">
                <a:avLst>
                  <a:gd name="adj1" fmla="val 50000"/>
                  <a:gd name="adj2" fmla="val 49987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  <p:sp>
            <p:nvSpPr>
              <p:cNvPr id="80919" name="Up-Down Arrow 75">
                <a:extLst>
                  <a:ext uri="{FF2B5EF4-FFF2-40B4-BE49-F238E27FC236}">
                    <a16:creationId xmlns:a16="http://schemas.microsoft.com/office/drawing/2014/main" id="{9C0F7D53-FBD3-A242-B05E-41F65B157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262" y="3714785"/>
                <a:ext cx="191874" cy="823865"/>
              </a:xfrm>
              <a:prstGeom prst="upDownArrow">
                <a:avLst>
                  <a:gd name="adj1" fmla="val 50000"/>
                  <a:gd name="adj2" fmla="val 49995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  <p:sp>
            <p:nvSpPr>
              <p:cNvPr id="80920" name="Up-Down Arrow 76">
                <a:extLst>
                  <a:ext uri="{FF2B5EF4-FFF2-40B4-BE49-F238E27FC236}">
                    <a16:creationId xmlns:a16="http://schemas.microsoft.com/office/drawing/2014/main" id="{574204F3-ACDA-4B4E-8D43-F890F461F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545602">
                <a:off x="2872397" y="3460483"/>
                <a:ext cx="196901" cy="1849334"/>
              </a:xfrm>
              <a:prstGeom prst="upDownArrow">
                <a:avLst>
                  <a:gd name="adj1" fmla="val 50000"/>
                  <a:gd name="adj2" fmla="val 50005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  <p:sp>
            <p:nvSpPr>
              <p:cNvPr id="80921" name="Up-Down Arrow 77">
                <a:extLst>
                  <a:ext uri="{FF2B5EF4-FFF2-40B4-BE49-F238E27FC236}">
                    <a16:creationId xmlns:a16="http://schemas.microsoft.com/office/drawing/2014/main" id="{13DBC346-285E-4F43-80B0-FB194A73F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37304" flipH="1">
                <a:off x="1441528" y="3583584"/>
                <a:ext cx="196901" cy="1720974"/>
              </a:xfrm>
              <a:prstGeom prst="upDownArrow">
                <a:avLst>
                  <a:gd name="adj1" fmla="val 50000"/>
                  <a:gd name="adj2" fmla="val 50014"/>
                </a:avLst>
              </a:prstGeom>
              <a:solidFill>
                <a:srgbClr val="CC0000">
                  <a:alpha val="7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/>
              </a:p>
            </p:txBody>
          </p:sp>
        </p:grpSp>
      </p:grpSp>
      <p:sp>
        <p:nvSpPr>
          <p:cNvPr id="80901" name="Slide Number Placeholder 5">
            <a:extLst>
              <a:ext uri="{FF2B5EF4-FFF2-40B4-BE49-F238E27FC236}">
                <a16:creationId xmlns:a16="http://schemas.microsoft.com/office/drawing/2014/main" id="{9D3722CC-EBDF-DB48-8D82-61CD6F1880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B1C0ABCA-A017-FD41-9A63-7BACA1EC4E93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80902" name="Footer Placeholder 2">
            <a:extLst>
              <a:ext uri="{FF2B5EF4-FFF2-40B4-BE49-F238E27FC236}">
                <a16:creationId xmlns:a16="http://schemas.microsoft.com/office/drawing/2014/main" id="{433B8466-5BDA-2B48-A16E-246514282E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375400" y="6475414"/>
            <a:ext cx="2178051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4BC83-D85A-FA4A-9111-C7B727FD4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sz="2400" dirty="0"/>
              <a:t>通过交换</a:t>
            </a:r>
            <a:r>
              <a:rPr kumimoji="1" lang="en-US" altLang="zh-CN" sz="2400" dirty="0"/>
              <a:t>HELLO</a:t>
            </a:r>
            <a:r>
              <a:rPr kumimoji="1" lang="zh-CN" altLang="en-US" sz="2400" dirty="0"/>
              <a:t>消息确定各节点支持的</a:t>
            </a:r>
            <a:r>
              <a:rPr kumimoji="1" lang="en-US" altLang="zh-CN" sz="2400" dirty="0"/>
              <a:t>OpenFlow</a:t>
            </a:r>
            <a:r>
              <a:rPr kumimoji="1" lang="zh-CN" altLang="en-US" sz="2400" dirty="0"/>
              <a:t>最高版本</a:t>
            </a:r>
            <a:endParaRPr kumimoji="1" lang="en-US" altLang="zh-CN" sz="2400" dirty="0"/>
          </a:p>
          <a:p>
            <a:r>
              <a:rPr kumimoji="1" lang="zh-CN" altLang="en-US" sz="2400" dirty="0"/>
              <a:t>控制器使用</a:t>
            </a:r>
            <a:r>
              <a:rPr kumimoji="1" lang="en-US" altLang="zh-CN" sz="2400" dirty="0"/>
              <a:t>FEATURES</a:t>
            </a:r>
            <a:r>
              <a:rPr kumimoji="1" lang="zh-CN" altLang="en-US" sz="2400" dirty="0"/>
              <a:t>消息协商交换机能支持的特性</a:t>
            </a:r>
            <a:endParaRPr kumimoji="1" lang="en-US" altLang="zh-CN" sz="2400" dirty="0"/>
          </a:p>
          <a:p>
            <a:r>
              <a:rPr kumimoji="1" lang="zh-CN" altLang="en-US" sz="2400" dirty="0"/>
              <a:t>控制器通过</a:t>
            </a:r>
            <a:r>
              <a:rPr kumimoji="1" lang="en-US" altLang="zh-CN" sz="2400" dirty="0"/>
              <a:t>FLOW_MOD</a:t>
            </a:r>
            <a:r>
              <a:rPr kumimoji="1" lang="zh-CN" altLang="en-US" sz="2400" dirty="0"/>
              <a:t>消息修改存在流表条目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F332A1-D97A-D44E-8043-A6DB1E09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69A068-7939-1B4C-94CC-804D72D9A62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E1BA5C-440E-424A-B028-48EA4C4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385763"/>
            <a:ext cx="5552930" cy="646331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协议</a:t>
            </a: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: 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初始化流程</a:t>
            </a:r>
            <a:endParaRPr lang="en-US" kern="12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E2F08D-3277-8048-A079-29AAB0F6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358634"/>
            <a:ext cx="4381031" cy="31392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69CE55-9652-4B4A-BFA3-CEEFF9A6931C}"/>
              </a:ext>
            </a:extLst>
          </p:cNvPr>
          <p:cNvSpPr/>
          <p:nvPr/>
        </p:nvSpPr>
        <p:spPr>
          <a:xfrm>
            <a:off x="4209620" y="10106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dirty="0"/>
              <a:t>控制器</a:t>
            </a:r>
            <a:endParaRPr lang="zh-CN" altLang="en-US" u="none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C77A8C-47F2-654F-8E55-44FD9DC32E52}"/>
              </a:ext>
            </a:extLst>
          </p:cNvPr>
          <p:cNvSpPr/>
          <p:nvPr/>
        </p:nvSpPr>
        <p:spPr>
          <a:xfrm>
            <a:off x="8236530" y="10106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dirty="0"/>
              <a:t>交换机</a:t>
            </a:r>
            <a:endParaRPr lang="zh-CN" altLang="en-US" u="none" dirty="0"/>
          </a:p>
        </p:txBody>
      </p:sp>
    </p:spTree>
    <p:extLst>
      <p:ext uri="{BB962C8B-B14F-4D97-AF65-F5344CB8AC3E}">
        <p14:creationId xmlns:p14="http://schemas.microsoft.com/office/powerpoint/2010/main" val="1446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4BC83-D85A-FA4A-9111-C7B727FD4C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sz="2400" dirty="0"/>
              <a:t>交换机通过</a:t>
            </a:r>
            <a:r>
              <a:rPr kumimoji="1" lang="en-US" altLang="zh-CN" sz="2400" dirty="0"/>
              <a:t>PACKET_IN</a:t>
            </a:r>
            <a:r>
              <a:rPr kumimoji="1" lang="zh-CN" altLang="en-US" sz="2400" dirty="0"/>
              <a:t>消息将数据报传回交换机用来进行异常处理</a:t>
            </a:r>
            <a:endParaRPr kumimoji="1" lang="en-US" altLang="zh-CN" sz="2400" dirty="0"/>
          </a:p>
          <a:p>
            <a:r>
              <a:rPr kumimoji="1" lang="zh-CN" altLang="en-US" sz="2400" dirty="0"/>
              <a:t>控制器使用</a:t>
            </a:r>
            <a:r>
              <a:rPr kumimoji="1" lang="en-US" altLang="zh-CN" sz="2400" dirty="0"/>
              <a:t>PACKET_OUT</a:t>
            </a:r>
            <a:r>
              <a:rPr kumimoji="1" lang="zh-CN" altLang="en-US" sz="2400" dirty="0"/>
              <a:t>将数据报发送给交换机以便通过数据平面向外转发</a:t>
            </a:r>
            <a:endParaRPr kumimoji="1" lang="en-US" altLang="zh-CN" sz="24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F332A1-D97A-D44E-8043-A6DB1E09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69A068-7939-1B4C-94CC-804D72D9A62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E1BA5C-440E-424A-B028-48EA4C4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385763"/>
            <a:ext cx="5552930" cy="646331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协议</a:t>
            </a: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: 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互操作流程</a:t>
            </a:r>
            <a:endParaRPr lang="en-US" kern="12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69CE55-9652-4B4A-BFA3-CEEFF9A6931C}"/>
              </a:ext>
            </a:extLst>
          </p:cNvPr>
          <p:cNvSpPr/>
          <p:nvPr/>
        </p:nvSpPr>
        <p:spPr>
          <a:xfrm>
            <a:off x="4283968" y="16661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dirty="0"/>
              <a:t>控制器</a:t>
            </a:r>
            <a:endParaRPr lang="zh-CN" altLang="en-US" u="none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C77A8C-47F2-654F-8E55-44FD9DC32E52}"/>
              </a:ext>
            </a:extLst>
          </p:cNvPr>
          <p:cNvSpPr/>
          <p:nvPr/>
        </p:nvSpPr>
        <p:spPr>
          <a:xfrm>
            <a:off x="8248218" y="16822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dirty="0"/>
              <a:t>交换机</a:t>
            </a:r>
            <a:endParaRPr lang="zh-CN" altLang="en-US" u="none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187501-8C0C-5D49-8BD3-D54B02BA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01" y="2035518"/>
            <a:ext cx="4256718" cy="1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4BC83-D85A-FA4A-9111-C7B727FD4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41440"/>
            <a:ext cx="3610744" cy="4751387"/>
          </a:xfrm>
        </p:spPr>
        <p:txBody>
          <a:bodyPr/>
          <a:lstStyle/>
          <a:p>
            <a:r>
              <a:rPr kumimoji="1" lang="zh-CN" altLang="en-US" sz="2400" dirty="0"/>
              <a:t>双方通过</a:t>
            </a:r>
            <a:r>
              <a:rPr kumimoji="1" lang="en-US" altLang="zh-CN" sz="2400" dirty="0"/>
              <a:t>ECHO</a:t>
            </a:r>
            <a:r>
              <a:rPr kumimoji="1" lang="zh-CN" altLang="en-US" sz="2400" dirty="0"/>
              <a:t>消息确认连接是否保活，并用于测量连接的当前时延和连接。</a:t>
            </a:r>
            <a:endParaRPr kumimoji="1" lang="en-US" altLang="zh-CN" sz="2400" dirty="0"/>
          </a:p>
          <a:p>
            <a:r>
              <a:rPr kumimoji="1" lang="en-US" altLang="zh-CN" sz="2400" dirty="0"/>
              <a:t>PORT_STATUS</a:t>
            </a:r>
            <a:r>
              <a:rPr kumimoji="1" lang="zh-CN" altLang="en-US" sz="2400" dirty="0"/>
              <a:t>用于修改端口状态。</a:t>
            </a:r>
            <a:endParaRPr kumimoji="1" lang="en-US" altLang="zh-CN" sz="2400" dirty="0"/>
          </a:p>
          <a:p>
            <a:r>
              <a:rPr kumimoji="1" lang="zh-CN" altLang="en-US" sz="2400" dirty="0"/>
              <a:t>通过</a:t>
            </a:r>
            <a:r>
              <a:rPr kumimoji="1" lang="en-US" altLang="zh-CN" sz="2400" dirty="0"/>
              <a:t>STATS</a:t>
            </a:r>
            <a:r>
              <a:rPr kumimoji="1" lang="zh-CN" altLang="en-US" sz="2400" dirty="0"/>
              <a:t>消息对可以从交换机上获取统计信息。</a:t>
            </a:r>
            <a:endParaRPr kumimoji="1" lang="en-US" altLang="zh-CN" sz="24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F332A1-D97A-D44E-8043-A6DB1E09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69A068-7939-1B4C-94CC-804D72D9A62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E1BA5C-440E-424A-B028-48EA4C4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385763"/>
            <a:ext cx="5091266" cy="646331"/>
          </a:xfr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OpenFlow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协议</a:t>
            </a:r>
            <a:r>
              <a:rPr 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: </a:t>
            </a: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监控流程</a:t>
            </a:r>
            <a:endParaRPr lang="en-US" kern="1200" dirty="0"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69CE55-9652-4B4A-BFA3-CEEFF9A6931C}"/>
              </a:ext>
            </a:extLst>
          </p:cNvPr>
          <p:cNvSpPr/>
          <p:nvPr/>
        </p:nvSpPr>
        <p:spPr>
          <a:xfrm>
            <a:off x="4198895" y="198884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dirty="0"/>
              <a:t>控制器</a:t>
            </a:r>
            <a:endParaRPr lang="zh-CN" altLang="en-US" u="none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C77A8C-47F2-654F-8E55-44FD9DC32E52}"/>
              </a:ext>
            </a:extLst>
          </p:cNvPr>
          <p:cNvSpPr/>
          <p:nvPr/>
        </p:nvSpPr>
        <p:spPr>
          <a:xfrm>
            <a:off x="8019129" y="19309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00" u="none" dirty="0"/>
              <a:t>交换机</a:t>
            </a:r>
            <a:endParaRPr lang="zh-CN" altLang="en-US" u="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8D2DB2-075A-D84D-87FA-7CF657FE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26" y="2416028"/>
            <a:ext cx="4099931" cy="17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B4957-B8F4-1D4F-A40D-BBA6062F580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52E5117-D7BF-452E-952E-530B2E9E5583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1746" name="页脚占位符 4">
            <a:extLst>
              <a:ext uri="{FF2B5EF4-FFF2-40B4-BE49-F238E27FC236}">
                <a16:creationId xmlns:a16="http://schemas.microsoft.com/office/drawing/2014/main" id="{B5A30B08-8CD5-3845-9758-6E7F89157E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fld id="{C4FB04A0-C6FE-9E4F-947A-14C59144EB3D}" type="slidenum">
              <a:rPr lang="en-US" altLang="zh-CN" sz="1600"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t>58</a:t>
            </a:fld>
            <a:endParaRPr lang="en-US" altLang="zh-CN" sz="1600">
              <a:latin typeface="Garamond" panose="02020404030301010803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9384D74-D70E-084C-822C-C5126B6D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</a:rPr>
              <a:t>提   纲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036D059-61EF-9C45-A3AC-886A2E6292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由来</a:t>
            </a:r>
          </a:p>
          <a:p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架构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zh-CN" altLang="en-US" dirty="0">
                <a:ea typeface="楷体" panose="02010609060101010101" pitchFamily="49" charset="-122"/>
              </a:rPr>
              <a:t>数据平面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>
                <a:ea typeface="楷体" panose="02010609060101010101" pitchFamily="49" charset="-122"/>
              </a:rPr>
              <a:t>SDN</a:t>
            </a:r>
            <a:r>
              <a:rPr lang="zh-CN" altLang="en-US" dirty="0">
                <a:ea typeface="楷体" panose="02010609060101010101" pitchFamily="49" charset="-122"/>
              </a:rPr>
              <a:t>控制平面</a:t>
            </a:r>
            <a:endParaRPr lang="en-US" altLang="zh-CN" dirty="0"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dirty="0">
                <a:ea typeface="楷体" panose="02010609060101010101" pitchFamily="49" charset="-122"/>
              </a:rPr>
              <a:t>OpenFlow</a:t>
            </a:r>
            <a:r>
              <a:rPr lang="zh-CN" altLang="en-US" dirty="0">
                <a:ea typeface="楷体" panose="02010609060101010101" pitchFamily="49" charset="-122"/>
              </a:rPr>
              <a:t>协议</a:t>
            </a:r>
            <a:endParaRPr lang="en-US" altLang="zh-CN" dirty="0">
              <a:ea typeface="楷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</a:rPr>
              <a:t>SDN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</a:rPr>
              <a:t>框架及应用</a:t>
            </a:r>
          </a:p>
        </p:txBody>
      </p:sp>
    </p:spTree>
    <p:extLst>
      <p:ext uri="{BB962C8B-B14F-4D97-AF65-F5344CB8AC3E}">
        <p14:creationId xmlns:p14="http://schemas.microsoft.com/office/powerpoint/2010/main" val="21352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>
            <a:extLst>
              <a:ext uri="{FF2B5EF4-FFF2-40B4-BE49-F238E27FC236}">
                <a16:creationId xmlns:a16="http://schemas.microsoft.com/office/drawing/2014/main" id="{B4405833-611C-E943-9CB7-E8CCA3E9B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SDN</a:t>
            </a:r>
            <a:r>
              <a:rPr kumimoji="1" lang="zh-CN" altLang="en-US" dirty="0"/>
              <a:t>应用及生态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83829-309A-0D48-8E28-F70E158D41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530652-D4C9-164F-84B0-883BE3267BF4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pic>
        <p:nvPicPr>
          <p:cNvPr id="86019" name="图片 4">
            <a:extLst>
              <a:ext uri="{FF2B5EF4-FFF2-40B4-BE49-F238E27FC236}">
                <a16:creationId xmlns:a16="http://schemas.microsoft.com/office/drawing/2014/main" id="{3A6B0610-CBF4-CD42-A283-B8435C78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301"/>
            <a:ext cx="91440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E1F68-93AC-9B42-87B7-F1300D03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200" dirty="0"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挑战：负载均衡路由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3EF5F-E978-AC47-ACF1-6961D41D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grpSp>
        <p:nvGrpSpPr>
          <p:cNvPr id="5" name="Group 1612">
            <a:extLst>
              <a:ext uri="{FF2B5EF4-FFF2-40B4-BE49-F238E27FC236}">
                <a16:creationId xmlns:a16="http://schemas.microsoft.com/office/drawing/2014/main" id="{CB664BCC-61BD-1841-A059-F362522B34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84238" y="2394743"/>
            <a:ext cx="855663" cy="655639"/>
            <a:chOff x="2839" y="3501"/>
            <a:chExt cx="755" cy="803"/>
          </a:xfrm>
        </p:grpSpPr>
        <p:pic>
          <p:nvPicPr>
            <p:cNvPr id="6" name="Picture 1613" descr="desktop_computer_stylized_medium">
              <a:extLst>
                <a:ext uri="{FF2B5EF4-FFF2-40B4-BE49-F238E27FC236}">
                  <a16:creationId xmlns:a16="http://schemas.microsoft.com/office/drawing/2014/main" id="{D50C3929-E5AE-3047-A6A4-2121A1F2D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1614">
              <a:extLst>
                <a:ext uri="{FF2B5EF4-FFF2-40B4-BE49-F238E27FC236}">
                  <a16:creationId xmlns:a16="http://schemas.microsoft.com/office/drawing/2014/main" id="{457E30A4-B660-494A-B271-45E448A1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 u="none"/>
            </a:p>
          </p:txBody>
        </p: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EEC494D4-E332-AA43-9C01-E8C2C44C1F55}"/>
              </a:ext>
            </a:extLst>
          </p:cNvPr>
          <p:cNvSpPr>
            <a:spLocks/>
          </p:cNvSpPr>
          <p:nvPr/>
        </p:nvSpPr>
        <p:spPr bwMode="auto">
          <a:xfrm>
            <a:off x="2000250" y="1316832"/>
            <a:ext cx="5143500" cy="2403475"/>
          </a:xfrm>
          <a:custGeom>
            <a:avLst/>
            <a:gdLst>
              <a:gd name="T0" fmla="*/ 0 w 2250"/>
              <a:gd name="T1" fmla="*/ 2147483646 h 1409"/>
              <a:gd name="T2" fmla="*/ 2147483646 w 2250"/>
              <a:gd name="T3" fmla="*/ 2147483646 h 1409"/>
              <a:gd name="T4" fmla="*/ 2147483646 w 2250"/>
              <a:gd name="T5" fmla="*/ 2147483646 h 1409"/>
              <a:gd name="T6" fmla="*/ 2147483646 w 2250"/>
              <a:gd name="T7" fmla="*/ 2147483646 h 1409"/>
              <a:gd name="T8" fmla="*/ 2147483646 w 2250"/>
              <a:gd name="T9" fmla="*/ 2147483646 h 1409"/>
              <a:gd name="T10" fmla="*/ 2147483646 w 2250"/>
              <a:gd name="T11" fmla="*/ 2147483646 h 1409"/>
              <a:gd name="T12" fmla="*/ 2147483646 w 2250"/>
              <a:gd name="T13" fmla="*/ 2147483646 h 1409"/>
              <a:gd name="T14" fmla="*/ 2147483646 w 2250"/>
              <a:gd name="T15" fmla="*/ 2147483646 h 1409"/>
              <a:gd name="T16" fmla="*/ 2147483646 w 2250"/>
              <a:gd name="T17" fmla="*/ 2147483646 h 1409"/>
              <a:gd name="T18" fmla="*/ 2147483646 w 2250"/>
              <a:gd name="T19" fmla="*/ 2147483646 h 1409"/>
              <a:gd name="T20" fmla="*/ 0 w 2250"/>
              <a:gd name="T21" fmla="*/ 2147483646 h 140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250"/>
              <a:gd name="T34" fmla="*/ 0 h 1409"/>
              <a:gd name="T35" fmla="*/ 2250 w 2250"/>
              <a:gd name="T36" fmla="*/ 1409 h 140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250" h="1409">
                <a:moveTo>
                  <a:pt x="0" y="624"/>
                </a:moveTo>
                <a:cubicBezTo>
                  <a:pt x="5" y="506"/>
                  <a:pt x="131" y="419"/>
                  <a:pt x="219" y="321"/>
                </a:cubicBezTo>
                <a:cubicBezTo>
                  <a:pt x="307" y="223"/>
                  <a:pt x="307" y="70"/>
                  <a:pt x="529" y="35"/>
                </a:cubicBezTo>
                <a:cubicBezTo>
                  <a:pt x="751" y="0"/>
                  <a:pt x="1311" y="36"/>
                  <a:pt x="1551" y="111"/>
                </a:cubicBezTo>
                <a:cubicBezTo>
                  <a:pt x="1791" y="186"/>
                  <a:pt x="1860" y="351"/>
                  <a:pt x="1968" y="483"/>
                </a:cubicBezTo>
                <a:cubicBezTo>
                  <a:pt x="2076" y="615"/>
                  <a:pt x="2250" y="767"/>
                  <a:pt x="2199" y="906"/>
                </a:cubicBezTo>
                <a:cubicBezTo>
                  <a:pt x="2148" y="1045"/>
                  <a:pt x="1860" y="1234"/>
                  <a:pt x="1659" y="1314"/>
                </a:cubicBezTo>
                <a:cubicBezTo>
                  <a:pt x="1458" y="1394"/>
                  <a:pt x="1192" y="1379"/>
                  <a:pt x="993" y="1386"/>
                </a:cubicBezTo>
                <a:cubicBezTo>
                  <a:pt x="794" y="1393"/>
                  <a:pt x="613" y="1409"/>
                  <a:pt x="465" y="1356"/>
                </a:cubicBezTo>
                <a:cubicBezTo>
                  <a:pt x="317" y="1303"/>
                  <a:pt x="180" y="1190"/>
                  <a:pt x="102" y="1068"/>
                </a:cubicBezTo>
                <a:cubicBezTo>
                  <a:pt x="24" y="946"/>
                  <a:pt x="21" y="716"/>
                  <a:pt x="0" y="624"/>
                </a:cubicBez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12E0D4D-9AB9-EF45-9998-A0E8AE001D14}"/>
              </a:ext>
            </a:extLst>
          </p:cNvPr>
          <p:cNvSpPr>
            <a:spLocks/>
          </p:cNvSpPr>
          <p:nvPr/>
        </p:nvSpPr>
        <p:spPr bwMode="auto">
          <a:xfrm>
            <a:off x="2774951" y="2220119"/>
            <a:ext cx="782637" cy="3175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id="{FBBB24D4-573A-7343-8837-7952BB5E8B04}"/>
              </a:ext>
            </a:extLst>
          </p:cNvPr>
          <p:cNvSpPr>
            <a:spLocks/>
          </p:cNvSpPr>
          <p:nvPr/>
        </p:nvSpPr>
        <p:spPr bwMode="auto">
          <a:xfrm>
            <a:off x="5195887" y="2266157"/>
            <a:ext cx="1588" cy="890587"/>
          </a:xfrm>
          <a:custGeom>
            <a:avLst/>
            <a:gdLst>
              <a:gd name="T0" fmla="*/ 0 w 1"/>
              <a:gd name="T1" fmla="*/ 0 h 522"/>
              <a:gd name="T2" fmla="*/ 0 w 1"/>
              <a:gd name="T3" fmla="*/ 2147483646 h 522"/>
              <a:gd name="T4" fmla="*/ 0 60000 65536"/>
              <a:gd name="T5" fmla="*/ 0 60000 65536"/>
              <a:gd name="T6" fmla="*/ 0 w 1"/>
              <a:gd name="T7" fmla="*/ 0 h 522"/>
              <a:gd name="T8" fmla="*/ 1 w 1"/>
              <a:gd name="T9" fmla="*/ 522 h 52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22">
                <a:moveTo>
                  <a:pt x="0" y="0"/>
                </a:moveTo>
                <a:lnTo>
                  <a:pt x="0" y="52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02F49D05-FBDB-B04A-903B-D9232EEAAB40}"/>
              </a:ext>
            </a:extLst>
          </p:cNvPr>
          <p:cNvSpPr>
            <a:spLocks/>
          </p:cNvSpPr>
          <p:nvPr/>
        </p:nvSpPr>
        <p:spPr bwMode="auto">
          <a:xfrm>
            <a:off x="3611563" y="2277269"/>
            <a:ext cx="3175" cy="915988"/>
          </a:xfrm>
          <a:custGeom>
            <a:avLst/>
            <a:gdLst>
              <a:gd name="T0" fmla="*/ 0 w 1"/>
              <a:gd name="T1" fmla="*/ 0 h 537"/>
              <a:gd name="T2" fmla="*/ 0 w 1"/>
              <a:gd name="T3" fmla="*/ 2147483646 h 537"/>
              <a:gd name="T4" fmla="*/ 0 60000 65536"/>
              <a:gd name="T5" fmla="*/ 0 60000 65536"/>
              <a:gd name="T6" fmla="*/ 0 w 1"/>
              <a:gd name="T7" fmla="*/ 0 h 537"/>
              <a:gd name="T8" fmla="*/ 1 w 1"/>
              <a:gd name="T9" fmla="*/ 537 h 5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537">
                <a:moveTo>
                  <a:pt x="0" y="0"/>
                </a:moveTo>
                <a:lnTo>
                  <a:pt x="0" y="537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2" name="Freeform 37">
            <a:extLst>
              <a:ext uri="{FF2B5EF4-FFF2-40B4-BE49-F238E27FC236}">
                <a16:creationId xmlns:a16="http://schemas.microsoft.com/office/drawing/2014/main" id="{A1B19453-E8E3-8741-8F91-FE6A4C2A6C05}"/>
              </a:ext>
            </a:extLst>
          </p:cNvPr>
          <p:cNvSpPr>
            <a:spLocks/>
          </p:cNvSpPr>
          <p:nvPr/>
        </p:nvSpPr>
        <p:spPr bwMode="auto">
          <a:xfrm>
            <a:off x="3959224" y="2251870"/>
            <a:ext cx="1181100" cy="1038225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5F0B3620-D2B3-7145-AC46-23DFC787E54A}"/>
              </a:ext>
            </a:extLst>
          </p:cNvPr>
          <p:cNvSpPr>
            <a:spLocks/>
          </p:cNvSpPr>
          <p:nvPr/>
        </p:nvSpPr>
        <p:spPr bwMode="auto">
          <a:xfrm>
            <a:off x="5559424" y="2845595"/>
            <a:ext cx="836612" cy="460375"/>
          </a:xfrm>
          <a:custGeom>
            <a:avLst/>
            <a:gdLst>
              <a:gd name="T0" fmla="*/ 0 w 366"/>
              <a:gd name="T1" fmla="*/ 2147483646 h 270"/>
              <a:gd name="T2" fmla="*/ 2147483646 w 366"/>
              <a:gd name="T3" fmla="*/ 0 h 270"/>
              <a:gd name="T4" fmla="*/ 0 60000 65536"/>
              <a:gd name="T5" fmla="*/ 0 60000 65536"/>
              <a:gd name="T6" fmla="*/ 0 w 366"/>
              <a:gd name="T7" fmla="*/ 0 h 270"/>
              <a:gd name="T8" fmla="*/ 366 w 366"/>
              <a:gd name="T9" fmla="*/ 270 h 27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270">
                <a:moveTo>
                  <a:pt x="0" y="270"/>
                </a:moveTo>
                <a:lnTo>
                  <a:pt x="366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F4B3DD21-E1EB-5244-A3B8-36866AB924D8}"/>
              </a:ext>
            </a:extLst>
          </p:cNvPr>
          <p:cNvSpPr>
            <a:spLocks/>
          </p:cNvSpPr>
          <p:nvPr/>
        </p:nvSpPr>
        <p:spPr bwMode="auto">
          <a:xfrm flipV="1">
            <a:off x="3963986" y="3280570"/>
            <a:ext cx="908051" cy="46039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B4023381-F77B-1447-B937-D86CAC87986E}"/>
              </a:ext>
            </a:extLst>
          </p:cNvPr>
          <p:cNvSpPr>
            <a:spLocks/>
          </p:cNvSpPr>
          <p:nvPr/>
        </p:nvSpPr>
        <p:spPr bwMode="auto">
          <a:xfrm>
            <a:off x="2652711" y="2772568"/>
            <a:ext cx="630239" cy="450851"/>
          </a:xfrm>
          <a:custGeom>
            <a:avLst/>
            <a:gdLst>
              <a:gd name="T0" fmla="*/ 2147483646 w 276"/>
              <a:gd name="T1" fmla="*/ 2147483646 h 264"/>
              <a:gd name="T2" fmla="*/ 0 w 276"/>
              <a:gd name="T3" fmla="*/ 0 h 264"/>
              <a:gd name="T4" fmla="*/ 0 60000 65536"/>
              <a:gd name="T5" fmla="*/ 0 60000 65536"/>
              <a:gd name="T6" fmla="*/ 0 w 276"/>
              <a:gd name="T7" fmla="*/ 0 h 264"/>
              <a:gd name="T8" fmla="*/ 276 w 276"/>
              <a:gd name="T9" fmla="*/ 264 h 2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6" h="264">
                <a:moveTo>
                  <a:pt x="276" y="264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6" name="Freeform 41">
            <a:extLst>
              <a:ext uri="{FF2B5EF4-FFF2-40B4-BE49-F238E27FC236}">
                <a16:creationId xmlns:a16="http://schemas.microsoft.com/office/drawing/2014/main" id="{3B7E3E28-5D6C-1A40-A9DA-0DB909505AE2}"/>
              </a:ext>
            </a:extLst>
          </p:cNvPr>
          <p:cNvSpPr>
            <a:spLocks/>
          </p:cNvSpPr>
          <p:nvPr/>
        </p:nvSpPr>
        <p:spPr bwMode="auto">
          <a:xfrm>
            <a:off x="3989388" y="2148683"/>
            <a:ext cx="836613" cy="1587"/>
          </a:xfrm>
          <a:custGeom>
            <a:avLst/>
            <a:gdLst>
              <a:gd name="T0" fmla="*/ 2147483646 w 366"/>
              <a:gd name="T1" fmla="*/ 0 h 1"/>
              <a:gd name="T2" fmla="*/ 0 w 366"/>
              <a:gd name="T3" fmla="*/ 0 h 1"/>
              <a:gd name="T4" fmla="*/ 0 60000 65536"/>
              <a:gd name="T5" fmla="*/ 0 60000 65536"/>
              <a:gd name="T6" fmla="*/ 0 w 366"/>
              <a:gd name="T7" fmla="*/ 0 h 1"/>
              <a:gd name="T8" fmla="*/ 366 w 36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6" h="1">
                <a:moveTo>
                  <a:pt x="366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7" name="Freeform 42">
            <a:extLst>
              <a:ext uri="{FF2B5EF4-FFF2-40B4-BE49-F238E27FC236}">
                <a16:creationId xmlns:a16="http://schemas.microsoft.com/office/drawing/2014/main" id="{126DA2D2-8BB2-174B-B774-7CE8C9065156}"/>
              </a:ext>
            </a:extLst>
          </p:cNvPr>
          <p:cNvSpPr>
            <a:spLocks/>
          </p:cNvSpPr>
          <p:nvPr/>
        </p:nvSpPr>
        <p:spPr bwMode="auto">
          <a:xfrm>
            <a:off x="5513386" y="2201070"/>
            <a:ext cx="922339" cy="398463"/>
          </a:xfrm>
          <a:custGeom>
            <a:avLst/>
            <a:gdLst>
              <a:gd name="T0" fmla="*/ 2147483646 w 396"/>
              <a:gd name="T1" fmla="*/ 2147483646 h 267"/>
              <a:gd name="T2" fmla="*/ 0 w 396"/>
              <a:gd name="T3" fmla="*/ 0 h 267"/>
              <a:gd name="T4" fmla="*/ 0 60000 65536"/>
              <a:gd name="T5" fmla="*/ 0 60000 65536"/>
              <a:gd name="T6" fmla="*/ 0 w 396"/>
              <a:gd name="T7" fmla="*/ 0 h 267"/>
              <a:gd name="T8" fmla="*/ 396 w 396"/>
              <a:gd name="T9" fmla="*/ 267 h 26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6" h="267">
                <a:moveTo>
                  <a:pt x="396" y="267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8" name="Freeform 43">
            <a:extLst>
              <a:ext uri="{FF2B5EF4-FFF2-40B4-BE49-F238E27FC236}">
                <a16:creationId xmlns:a16="http://schemas.microsoft.com/office/drawing/2014/main" id="{AFD483D3-567C-4F49-9B83-F46B0B9A9E17}"/>
              </a:ext>
            </a:extLst>
          </p:cNvPr>
          <p:cNvSpPr>
            <a:spLocks/>
          </p:cNvSpPr>
          <p:nvPr/>
        </p:nvSpPr>
        <p:spPr bwMode="auto">
          <a:xfrm>
            <a:off x="2520951" y="1412082"/>
            <a:ext cx="2536825" cy="1100137"/>
          </a:xfrm>
          <a:custGeom>
            <a:avLst/>
            <a:gdLst>
              <a:gd name="T0" fmla="*/ 2147483646 w 1110"/>
              <a:gd name="T1" fmla="*/ 2147483646 h 645"/>
              <a:gd name="T2" fmla="*/ 0 w 1110"/>
              <a:gd name="T3" fmla="*/ 2147483646 h 645"/>
              <a:gd name="T4" fmla="*/ 0 60000 65536"/>
              <a:gd name="T5" fmla="*/ 0 60000 65536"/>
              <a:gd name="T6" fmla="*/ 0 w 1110"/>
              <a:gd name="T7" fmla="*/ 0 h 645"/>
              <a:gd name="T8" fmla="*/ 1110 w 1110"/>
              <a:gd name="T9" fmla="*/ 645 h 64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10" h="645">
                <a:moveTo>
                  <a:pt x="1110" y="342"/>
                </a:moveTo>
                <a:cubicBezTo>
                  <a:pt x="1104" y="0"/>
                  <a:pt x="21" y="63"/>
                  <a:pt x="0" y="645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sp>
        <p:nvSpPr>
          <p:cNvPr id="19" name="Text Box 62">
            <a:extLst>
              <a:ext uri="{FF2B5EF4-FFF2-40B4-BE49-F238E27FC236}">
                <a16:creationId xmlns:a16="http://schemas.microsoft.com/office/drawing/2014/main" id="{097FB212-97E1-0C48-9C0B-616113C79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219" y="21312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0" name="Text Box 63">
            <a:extLst>
              <a:ext uri="{FF2B5EF4-FFF2-40B4-BE49-F238E27FC236}">
                <a16:creationId xmlns:a16="http://schemas.microsoft.com/office/drawing/2014/main" id="{7B00F7D1-4DED-364E-B1CD-FEAE72A3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557" y="2505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1" name="Text Box 64">
            <a:extLst>
              <a:ext uri="{FF2B5EF4-FFF2-40B4-BE49-F238E27FC236}">
                <a16:creationId xmlns:a16="http://schemas.microsoft.com/office/drawing/2014/main" id="{BCC328C5-BDB0-3544-87A4-136B93E07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783" y="286940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2" name="Text Box 65">
            <a:extLst>
              <a:ext uri="{FF2B5EF4-FFF2-40B4-BE49-F238E27FC236}">
                <a16:creationId xmlns:a16="http://schemas.microsoft.com/office/drawing/2014/main" id="{59FB65F6-F49D-1442-A513-0633DBFFF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444" y="26646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3" name="Text Box 66">
            <a:extLst>
              <a:ext uri="{FF2B5EF4-FFF2-40B4-BE49-F238E27FC236}">
                <a16:creationId xmlns:a16="http://schemas.microsoft.com/office/drawing/2014/main" id="{1E91EDFF-8442-8949-BDE3-19E043058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983" y="326786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4" name="Text Box 67">
            <a:extLst>
              <a:ext uri="{FF2B5EF4-FFF2-40B4-BE49-F238E27FC236}">
                <a16:creationId xmlns:a16="http://schemas.microsoft.com/office/drawing/2014/main" id="{6B3C9441-8C1E-BE41-9B64-3A2D9875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01" y="2536032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25" name="Text Box 68">
            <a:extLst>
              <a:ext uri="{FF2B5EF4-FFF2-40B4-BE49-F238E27FC236}">
                <a16:creationId xmlns:a16="http://schemas.microsoft.com/office/drawing/2014/main" id="{304850ED-EF47-9D47-9014-961975A5A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219" y="298688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26" name="Text Box 69">
            <a:extLst>
              <a:ext uri="{FF2B5EF4-FFF2-40B4-BE49-F238E27FC236}">
                <a16:creationId xmlns:a16="http://schemas.microsoft.com/office/drawing/2014/main" id="{9C1D9E3B-CD58-9240-90CD-36231012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4307" y="20708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27" name="Text Box 70">
            <a:extLst>
              <a:ext uri="{FF2B5EF4-FFF2-40B4-BE49-F238E27FC236}">
                <a16:creationId xmlns:a16="http://schemas.microsoft.com/office/drawing/2014/main" id="{1FBC5AA1-65CE-014D-A0B6-5A63C6CA4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732" y="181371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28" name="Text Box 71">
            <a:extLst>
              <a:ext uri="{FF2B5EF4-FFF2-40B4-BE49-F238E27FC236}">
                <a16:creationId xmlns:a16="http://schemas.microsoft.com/office/drawing/2014/main" id="{ED676205-52DB-7D48-90C8-9224F8D55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2251" y="135969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u="none">
                <a:ea typeface="MS PGothic" panose="020B0600070205080204" pitchFamily="34" charset="-128"/>
              </a:rPr>
              <a:t>5</a:t>
            </a:r>
          </a:p>
        </p:txBody>
      </p:sp>
      <p:grpSp>
        <p:nvGrpSpPr>
          <p:cNvPr id="29" name="Group 1507">
            <a:extLst>
              <a:ext uri="{FF2B5EF4-FFF2-40B4-BE49-F238E27FC236}">
                <a16:creationId xmlns:a16="http://schemas.microsoft.com/office/drawing/2014/main" id="{4E6BF874-023E-9246-8220-81AFD1206571}"/>
              </a:ext>
            </a:extLst>
          </p:cNvPr>
          <p:cNvGrpSpPr>
            <a:grpSpLocks/>
          </p:cNvGrpSpPr>
          <p:nvPr/>
        </p:nvGrpSpPr>
        <p:grpSpPr bwMode="auto">
          <a:xfrm>
            <a:off x="7332663" y="2380456"/>
            <a:ext cx="427039" cy="711200"/>
            <a:chOff x="4140" y="429"/>
            <a:chExt cx="1425" cy="2396"/>
          </a:xfrm>
        </p:grpSpPr>
        <p:sp>
          <p:nvSpPr>
            <p:cNvPr id="30" name="Freeform 1508">
              <a:extLst>
                <a:ext uri="{FF2B5EF4-FFF2-40B4-BE49-F238E27FC236}">
                  <a16:creationId xmlns:a16="http://schemas.microsoft.com/office/drawing/2014/main" id="{223AEB80-FE1F-424E-8DFF-179F66A68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1" name="Rectangle 1509">
              <a:extLst>
                <a:ext uri="{FF2B5EF4-FFF2-40B4-BE49-F238E27FC236}">
                  <a16:creationId xmlns:a16="http://schemas.microsoft.com/office/drawing/2014/main" id="{53F2EEC3-DC55-6D44-A551-83DB1970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2" name="Freeform 1510">
              <a:extLst>
                <a:ext uri="{FF2B5EF4-FFF2-40B4-BE49-F238E27FC236}">
                  <a16:creationId xmlns:a16="http://schemas.microsoft.com/office/drawing/2014/main" id="{B1EBDC5D-59AA-E24B-8F85-2EACF9CA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3" name="Freeform 1511">
              <a:extLst>
                <a:ext uri="{FF2B5EF4-FFF2-40B4-BE49-F238E27FC236}">
                  <a16:creationId xmlns:a16="http://schemas.microsoft.com/office/drawing/2014/main" id="{185D6257-EBBF-1948-9B21-7B7447B0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34" name="Rectangle 1512">
              <a:extLst>
                <a:ext uri="{FF2B5EF4-FFF2-40B4-BE49-F238E27FC236}">
                  <a16:creationId xmlns:a16="http://schemas.microsoft.com/office/drawing/2014/main" id="{CA0ACD00-F12B-0241-9E39-E607BCB28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5" name="Group 1513">
              <a:extLst>
                <a:ext uri="{FF2B5EF4-FFF2-40B4-BE49-F238E27FC236}">
                  <a16:creationId xmlns:a16="http://schemas.microsoft.com/office/drawing/2014/main" id="{200F4639-D493-824F-89AD-80B3147CB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" name="AutoShape 1514">
                <a:extLst>
                  <a:ext uri="{FF2B5EF4-FFF2-40B4-BE49-F238E27FC236}">
                    <a16:creationId xmlns:a16="http://schemas.microsoft.com/office/drawing/2014/main" id="{0B77B45C-4A2C-1242-81AC-5F7C2E1D5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1" name="AutoShape 1515">
                <a:extLst>
                  <a:ext uri="{FF2B5EF4-FFF2-40B4-BE49-F238E27FC236}">
                    <a16:creationId xmlns:a16="http://schemas.microsoft.com/office/drawing/2014/main" id="{4B71C1EB-9606-1948-9AB2-9AA9396CC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6" name="Rectangle 1516">
              <a:extLst>
                <a:ext uri="{FF2B5EF4-FFF2-40B4-BE49-F238E27FC236}">
                  <a16:creationId xmlns:a16="http://schemas.microsoft.com/office/drawing/2014/main" id="{247292B1-9C96-1448-9023-0C91B21C7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37" name="Group 1517">
              <a:extLst>
                <a:ext uri="{FF2B5EF4-FFF2-40B4-BE49-F238E27FC236}">
                  <a16:creationId xmlns:a16="http://schemas.microsoft.com/office/drawing/2014/main" id="{E2FE60F8-E1BF-624D-98FA-027CAAA9A9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8" name="AutoShape 1518">
                <a:extLst>
                  <a:ext uri="{FF2B5EF4-FFF2-40B4-BE49-F238E27FC236}">
                    <a16:creationId xmlns:a16="http://schemas.microsoft.com/office/drawing/2014/main" id="{9F7182DB-9454-854F-A863-72B4ECD1A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9" name="AutoShape 1519">
                <a:extLst>
                  <a:ext uri="{FF2B5EF4-FFF2-40B4-BE49-F238E27FC236}">
                    <a16:creationId xmlns:a16="http://schemas.microsoft.com/office/drawing/2014/main" id="{CB159758-A2BE-734A-BE9D-EF808FBE5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38" name="Rectangle 1520">
              <a:extLst>
                <a:ext uri="{FF2B5EF4-FFF2-40B4-BE49-F238E27FC236}">
                  <a16:creationId xmlns:a16="http://schemas.microsoft.com/office/drawing/2014/main" id="{D40F416A-BCF9-754A-8FF8-4978F94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39" name="Rectangle 1521">
              <a:extLst>
                <a:ext uri="{FF2B5EF4-FFF2-40B4-BE49-F238E27FC236}">
                  <a16:creationId xmlns:a16="http://schemas.microsoft.com/office/drawing/2014/main" id="{17D55E70-3312-D340-9D00-2E95A8F5E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40" name="Group 1522">
              <a:extLst>
                <a:ext uri="{FF2B5EF4-FFF2-40B4-BE49-F238E27FC236}">
                  <a16:creationId xmlns:a16="http://schemas.microsoft.com/office/drawing/2014/main" id="{B6329AEC-8EB9-6E48-886F-934C67325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6" name="AutoShape 1523">
                <a:extLst>
                  <a:ext uri="{FF2B5EF4-FFF2-40B4-BE49-F238E27FC236}">
                    <a16:creationId xmlns:a16="http://schemas.microsoft.com/office/drawing/2014/main" id="{A7EC5E3E-654E-6E4C-A325-32A3AB3F9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7" name="AutoShape 1524">
                <a:extLst>
                  <a:ext uri="{FF2B5EF4-FFF2-40B4-BE49-F238E27FC236}">
                    <a16:creationId xmlns:a16="http://schemas.microsoft.com/office/drawing/2014/main" id="{7FFD682F-CD2E-A445-B919-2F02DA2B3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1" name="Freeform 1525">
              <a:extLst>
                <a:ext uri="{FF2B5EF4-FFF2-40B4-BE49-F238E27FC236}">
                  <a16:creationId xmlns:a16="http://schemas.microsoft.com/office/drawing/2014/main" id="{576155F8-FD83-9347-8A6D-9E8108718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42" name="Group 1526">
              <a:extLst>
                <a:ext uri="{FF2B5EF4-FFF2-40B4-BE49-F238E27FC236}">
                  <a16:creationId xmlns:a16="http://schemas.microsoft.com/office/drawing/2014/main" id="{FC8B423F-4098-B84C-A7C4-56448F5A0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4" name="AutoShape 1527">
                <a:extLst>
                  <a:ext uri="{FF2B5EF4-FFF2-40B4-BE49-F238E27FC236}">
                    <a16:creationId xmlns:a16="http://schemas.microsoft.com/office/drawing/2014/main" id="{03905BCA-C4AA-0D44-9410-9DBE4B9A1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55" name="AutoShape 1528">
                <a:extLst>
                  <a:ext uri="{FF2B5EF4-FFF2-40B4-BE49-F238E27FC236}">
                    <a16:creationId xmlns:a16="http://schemas.microsoft.com/office/drawing/2014/main" id="{E6A199E0-290D-C148-BFA4-2F42E73B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43" name="Rectangle 1529">
              <a:extLst>
                <a:ext uri="{FF2B5EF4-FFF2-40B4-BE49-F238E27FC236}">
                  <a16:creationId xmlns:a16="http://schemas.microsoft.com/office/drawing/2014/main" id="{0FECB2A6-CF5C-A84B-A6D3-12D88C05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4" name="Freeform 1530">
              <a:extLst>
                <a:ext uri="{FF2B5EF4-FFF2-40B4-BE49-F238E27FC236}">
                  <a16:creationId xmlns:a16="http://schemas.microsoft.com/office/drawing/2014/main" id="{A0B258D2-F721-5048-8980-BA14054B5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5" name="Freeform 1531">
              <a:extLst>
                <a:ext uri="{FF2B5EF4-FFF2-40B4-BE49-F238E27FC236}">
                  <a16:creationId xmlns:a16="http://schemas.microsoft.com/office/drawing/2014/main" id="{8CEF7422-9AAF-FD40-AD64-19FB11B4D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6" name="Oval 1532">
              <a:extLst>
                <a:ext uri="{FF2B5EF4-FFF2-40B4-BE49-F238E27FC236}">
                  <a16:creationId xmlns:a16="http://schemas.microsoft.com/office/drawing/2014/main" id="{1F406B2A-C4DF-C648-A7DF-1DB7EA8D6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7" name="Freeform 1533">
              <a:extLst>
                <a:ext uri="{FF2B5EF4-FFF2-40B4-BE49-F238E27FC236}">
                  <a16:creationId xmlns:a16="http://schemas.microsoft.com/office/drawing/2014/main" id="{DF1398B5-A916-AA48-A050-B4E0CB264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48" name="AutoShape 1534">
              <a:extLst>
                <a:ext uri="{FF2B5EF4-FFF2-40B4-BE49-F238E27FC236}">
                  <a16:creationId xmlns:a16="http://schemas.microsoft.com/office/drawing/2014/main" id="{AC7D29EB-03EE-7746-A9DE-3F38A8CEA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49" name="AutoShape 1535">
              <a:extLst>
                <a:ext uri="{FF2B5EF4-FFF2-40B4-BE49-F238E27FC236}">
                  <a16:creationId xmlns:a16="http://schemas.microsoft.com/office/drawing/2014/main" id="{E6A5C2BE-6B95-E948-9C55-8BC46C81F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0" name="Oval 1536">
              <a:extLst>
                <a:ext uri="{FF2B5EF4-FFF2-40B4-BE49-F238E27FC236}">
                  <a16:creationId xmlns:a16="http://schemas.microsoft.com/office/drawing/2014/main" id="{F93F8DAA-7787-5D47-B1FD-55D5C7634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1" name="Oval 1537">
              <a:extLst>
                <a:ext uri="{FF2B5EF4-FFF2-40B4-BE49-F238E27FC236}">
                  <a16:creationId xmlns:a16="http://schemas.microsoft.com/office/drawing/2014/main" id="{58565AA0-5F17-1A4D-8226-DBEDC7ACD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Oval 1538">
              <a:extLst>
                <a:ext uri="{FF2B5EF4-FFF2-40B4-BE49-F238E27FC236}">
                  <a16:creationId xmlns:a16="http://schemas.microsoft.com/office/drawing/2014/main" id="{FB7EEE13-8AFE-E64E-8337-23B190BD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53" name="Rectangle 1539">
              <a:extLst>
                <a:ext uri="{FF2B5EF4-FFF2-40B4-BE49-F238E27FC236}">
                  <a16:creationId xmlns:a16="http://schemas.microsoft.com/office/drawing/2014/main" id="{3BAD1EFD-6475-8144-B570-C8024968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cxnSp>
        <p:nvCxnSpPr>
          <p:cNvPr id="62" name="Straight Connector 9">
            <a:extLst>
              <a:ext uri="{FF2B5EF4-FFF2-40B4-BE49-F238E27FC236}">
                <a16:creationId xmlns:a16="http://schemas.microsoft.com/office/drawing/2014/main" id="{A97EC5E9-876D-7548-AFA8-5FF0F70D54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4010" y="2697956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Connector 162">
            <a:extLst>
              <a:ext uri="{FF2B5EF4-FFF2-40B4-BE49-F238E27FC236}">
                <a16:creationId xmlns:a16="http://schemas.microsoft.com/office/drawing/2014/main" id="{CB453F73-DD70-B445-A791-9C7A832A2D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5774" y="2732881"/>
            <a:ext cx="527051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55">
            <a:extLst>
              <a:ext uri="{FF2B5EF4-FFF2-40B4-BE49-F238E27FC236}">
                <a16:creationId xmlns:a16="http://schemas.microsoft.com/office/drawing/2014/main" id="{C7C8EC75-78D2-4F49-B63E-0888BD4B2E83}"/>
              </a:ext>
            </a:extLst>
          </p:cNvPr>
          <p:cNvGrpSpPr>
            <a:grpSpLocks/>
          </p:cNvGrpSpPr>
          <p:nvPr/>
        </p:nvGrpSpPr>
        <p:grpSpPr bwMode="auto">
          <a:xfrm>
            <a:off x="3355976" y="1935957"/>
            <a:ext cx="687387" cy="403899"/>
            <a:chOff x="1736090" y="2893762"/>
            <a:chExt cx="565150" cy="292100"/>
          </a:xfrm>
        </p:grpSpPr>
        <p:grpSp>
          <p:nvGrpSpPr>
            <p:cNvPr id="65" name="Group 327">
              <a:extLst>
                <a:ext uri="{FF2B5EF4-FFF2-40B4-BE49-F238E27FC236}">
                  <a16:creationId xmlns:a16="http://schemas.microsoft.com/office/drawing/2014/main" id="{0285ED2A-F384-CA42-BAB5-709F0DEBA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69" name="Oval 160">
                <a:extLst>
                  <a:ext uri="{FF2B5EF4-FFF2-40B4-BE49-F238E27FC236}">
                    <a16:creationId xmlns:a16="http://schemas.microsoft.com/office/drawing/2014/main" id="{905F8328-98E6-C746-B42F-F3647B71E029}"/>
                  </a:ext>
                </a:extLst>
              </p:cNvPr>
              <p:cNvSpPr/>
              <p:nvPr/>
            </p:nvSpPr>
            <p:spPr bwMode="auto">
              <a:xfrm flipV="1">
                <a:off x="1873882" y="1693327"/>
                <a:ext cx="1125766" cy="320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161">
                <a:extLst>
                  <a:ext uri="{FF2B5EF4-FFF2-40B4-BE49-F238E27FC236}">
                    <a16:creationId xmlns:a16="http://schemas.microsoft.com/office/drawing/2014/main" id="{37A42F21-ECA2-5846-AAB0-4967D3B70919}"/>
                  </a:ext>
                </a:extLst>
              </p:cNvPr>
              <p:cNvSpPr/>
              <p:nvPr/>
            </p:nvSpPr>
            <p:spPr bwMode="auto">
              <a:xfrm>
                <a:off x="1871277" y="1739793"/>
                <a:ext cx="1128371" cy="1153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1" name="Oval 163">
                <a:extLst>
                  <a:ext uri="{FF2B5EF4-FFF2-40B4-BE49-F238E27FC236}">
                    <a16:creationId xmlns:a16="http://schemas.microsoft.com/office/drawing/2014/main" id="{56D333FE-DEE2-4F44-9630-8421936D7D56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01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Freeform 164">
                <a:extLst>
                  <a:ext uri="{FF2B5EF4-FFF2-40B4-BE49-F238E27FC236}">
                    <a16:creationId xmlns:a16="http://schemas.microsoft.com/office/drawing/2014/main" id="{B366A575-B5FB-0848-B357-7C6875AD8905}"/>
                  </a:ext>
                </a:extLst>
              </p:cNvPr>
              <p:cNvSpPr/>
              <p:nvPr/>
            </p:nvSpPr>
            <p:spPr bwMode="auto">
              <a:xfrm>
                <a:off x="2160535" y="1674396"/>
                <a:ext cx="547247" cy="15833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3" name="Freeform 165">
                <a:extLst>
                  <a:ext uri="{FF2B5EF4-FFF2-40B4-BE49-F238E27FC236}">
                    <a16:creationId xmlns:a16="http://schemas.microsoft.com/office/drawing/2014/main" id="{6AFEDEE6-88A2-694D-8F10-AADC2B241E8E}"/>
                  </a:ext>
                </a:extLst>
              </p:cNvPr>
              <p:cNvSpPr/>
              <p:nvPr/>
            </p:nvSpPr>
            <p:spPr bwMode="auto">
              <a:xfrm>
                <a:off x="2103205" y="1633092"/>
                <a:ext cx="661909" cy="111865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4" name="Freeform 166">
                <a:extLst>
                  <a:ext uri="{FF2B5EF4-FFF2-40B4-BE49-F238E27FC236}">
                    <a16:creationId xmlns:a16="http://schemas.microsoft.com/office/drawing/2014/main" id="{5FC9DC26-BEBB-EA49-A553-89577E10F3F5}"/>
                  </a:ext>
                </a:extLst>
              </p:cNvPr>
              <p:cNvSpPr/>
              <p:nvPr/>
            </p:nvSpPr>
            <p:spPr bwMode="auto">
              <a:xfrm>
                <a:off x="2535791" y="1727747"/>
                <a:ext cx="244958" cy="98096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75" name="Freeform 167">
                <a:extLst>
                  <a:ext uri="{FF2B5EF4-FFF2-40B4-BE49-F238E27FC236}">
                    <a16:creationId xmlns:a16="http://schemas.microsoft.com/office/drawing/2014/main" id="{C9AF16A3-88CB-584E-ACD8-A7CAE988B1C3}"/>
                  </a:ext>
                </a:extLst>
              </p:cNvPr>
              <p:cNvSpPr/>
              <p:nvPr/>
            </p:nvSpPr>
            <p:spPr bwMode="auto">
              <a:xfrm>
                <a:off x="2090176" y="1731189"/>
                <a:ext cx="239746" cy="94654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76" name="Straight Connector 168">
                <a:extLst>
                  <a:ext uri="{FF2B5EF4-FFF2-40B4-BE49-F238E27FC236}">
                    <a16:creationId xmlns:a16="http://schemas.microsoft.com/office/drawing/2014/main" id="{C52F4343-5C2C-D64F-A4E3-9708C2A177A3}"/>
                  </a:ext>
                </a:extLst>
              </p:cNvPr>
              <p:cNvCxnSpPr>
                <a:endCxn id="71" idx="2"/>
              </p:cNvCxnSpPr>
              <p:nvPr/>
            </p:nvCxnSpPr>
            <p:spPr bwMode="auto">
              <a:xfrm flipH="1" flipV="1">
                <a:off x="1871277" y="1734631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169">
                <a:extLst>
                  <a:ext uri="{FF2B5EF4-FFF2-40B4-BE49-F238E27FC236}">
                    <a16:creationId xmlns:a16="http://schemas.microsoft.com/office/drawing/2014/main" id="{F86C955A-B988-B544-A52F-6CE17B437AEE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910"/>
                <a:ext cx="2605" cy="12391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157">
              <a:extLst>
                <a:ext uri="{FF2B5EF4-FFF2-40B4-BE49-F238E27FC236}">
                  <a16:creationId xmlns:a16="http://schemas.microsoft.com/office/drawing/2014/main" id="{8978A357-17DA-0842-BDE9-5BD76E1DE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513"/>
              <a:chOff x="741104" y="1743005"/>
              <a:chExt cx="356319" cy="276513"/>
            </a:xfrm>
          </p:grpSpPr>
          <p:sp>
            <p:nvSpPr>
              <p:cNvPr id="67" name="Oval 158">
                <a:extLst>
                  <a:ext uri="{FF2B5EF4-FFF2-40B4-BE49-F238E27FC236}">
                    <a16:creationId xmlns:a16="http://schemas.microsoft.com/office/drawing/2014/main" id="{812F9FD2-B3CB-9249-A6B9-E0F1D9AD2DF2}"/>
                  </a:ext>
                </a:extLst>
              </p:cNvPr>
              <p:cNvSpPr/>
              <p:nvPr/>
            </p:nvSpPr>
            <p:spPr bwMode="auto">
              <a:xfrm>
                <a:off x="741104" y="1850750"/>
                <a:ext cx="356319" cy="168768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68" name="TextBox 159">
                <a:extLst>
                  <a:ext uri="{FF2B5EF4-FFF2-40B4-BE49-F238E27FC236}">
                    <a16:creationId xmlns:a16="http://schemas.microsoft.com/office/drawing/2014/main" id="{4A012A10-FDD3-4E4F-BBCF-F579534C8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7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v</a:t>
                </a:r>
              </a:p>
            </p:txBody>
          </p:sp>
        </p:grpSp>
      </p:grpSp>
      <p:grpSp>
        <p:nvGrpSpPr>
          <p:cNvPr id="78" name="Group 172">
            <a:extLst>
              <a:ext uri="{FF2B5EF4-FFF2-40B4-BE49-F238E27FC236}">
                <a16:creationId xmlns:a16="http://schemas.microsoft.com/office/drawing/2014/main" id="{3AE507C7-D1D8-884E-AA58-FA2EB1C54008}"/>
              </a:ext>
            </a:extLst>
          </p:cNvPr>
          <p:cNvGrpSpPr>
            <a:grpSpLocks/>
          </p:cNvGrpSpPr>
          <p:nvPr/>
        </p:nvGrpSpPr>
        <p:grpSpPr bwMode="auto">
          <a:xfrm>
            <a:off x="4830762" y="1932782"/>
            <a:ext cx="687388" cy="404064"/>
            <a:chOff x="1736090" y="2893762"/>
            <a:chExt cx="565150" cy="292100"/>
          </a:xfrm>
        </p:grpSpPr>
        <p:grpSp>
          <p:nvGrpSpPr>
            <p:cNvPr id="79" name="Group 327">
              <a:extLst>
                <a:ext uri="{FF2B5EF4-FFF2-40B4-BE49-F238E27FC236}">
                  <a16:creationId xmlns:a16="http://schemas.microsoft.com/office/drawing/2014/main" id="{BBAD1224-CBFF-614D-B5AA-EBE0AF6F77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83" name="Oval 177">
                <a:extLst>
                  <a:ext uri="{FF2B5EF4-FFF2-40B4-BE49-F238E27FC236}">
                    <a16:creationId xmlns:a16="http://schemas.microsoft.com/office/drawing/2014/main" id="{BDB799B5-C9A6-C44A-A92C-C8D0EDA01B09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178">
                <a:extLst>
                  <a:ext uri="{FF2B5EF4-FFF2-40B4-BE49-F238E27FC236}">
                    <a16:creationId xmlns:a16="http://schemas.microsoft.com/office/drawing/2014/main" id="{96AD860B-C0C7-F14A-8656-FCB1069CEC95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5" name="Oval 179">
                <a:extLst>
                  <a:ext uri="{FF2B5EF4-FFF2-40B4-BE49-F238E27FC236}">
                    <a16:creationId xmlns:a16="http://schemas.microsoft.com/office/drawing/2014/main" id="{D7E8A2D1-26D1-B846-AEDA-3A96C8ADCC4A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Freeform 180">
                <a:extLst>
                  <a:ext uri="{FF2B5EF4-FFF2-40B4-BE49-F238E27FC236}">
                    <a16:creationId xmlns:a16="http://schemas.microsoft.com/office/drawing/2014/main" id="{6674EC8D-4368-7546-BA1A-1606CBAE1BE4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7" name="Freeform 181">
                <a:extLst>
                  <a:ext uri="{FF2B5EF4-FFF2-40B4-BE49-F238E27FC236}">
                    <a16:creationId xmlns:a16="http://schemas.microsoft.com/office/drawing/2014/main" id="{DDF7C98A-2646-4D43-B0D2-CCDC8805B7AE}"/>
                  </a:ext>
                </a:extLst>
              </p:cNvPr>
              <p:cNvSpPr/>
              <p:nvPr/>
            </p:nvSpPr>
            <p:spPr bwMode="auto">
              <a:xfrm>
                <a:off x="2103206" y="1633069"/>
                <a:ext cx="661908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8" name="Freeform 182">
                <a:extLst>
                  <a:ext uri="{FF2B5EF4-FFF2-40B4-BE49-F238E27FC236}">
                    <a16:creationId xmlns:a16="http://schemas.microsoft.com/office/drawing/2014/main" id="{235B0884-C149-1841-BD50-3307E73AF8E8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89" name="Freeform 183">
                <a:extLst>
                  <a:ext uri="{FF2B5EF4-FFF2-40B4-BE49-F238E27FC236}">
                    <a16:creationId xmlns:a16="http://schemas.microsoft.com/office/drawing/2014/main" id="{BB40AB97-D1F8-F849-A3CF-F968E106299F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90" name="Straight Connector 184">
                <a:extLst>
                  <a:ext uri="{FF2B5EF4-FFF2-40B4-BE49-F238E27FC236}">
                    <a16:creationId xmlns:a16="http://schemas.microsoft.com/office/drawing/2014/main" id="{307066E0-06C8-3744-91E9-17AED8AB52FA}"/>
                  </a:ext>
                </a:extLst>
              </p:cNvPr>
              <p:cNvCxnSpPr>
                <a:endCxn id="85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185">
                <a:extLst>
                  <a:ext uri="{FF2B5EF4-FFF2-40B4-BE49-F238E27FC236}">
                    <a16:creationId xmlns:a16="http://schemas.microsoft.com/office/drawing/2014/main" id="{FC606907-E658-F240-B66B-0DC075BB6C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5"/>
                <a:ext cx="2607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174">
              <a:extLst>
                <a:ext uri="{FF2B5EF4-FFF2-40B4-BE49-F238E27FC236}">
                  <a16:creationId xmlns:a16="http://schemas.microsoft.com/office/drawing/2014/main" id="{9DC354FB-144C-0D4B-9014-785171D8A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81" name="Oval 175">
                <a:extLst>
                  <a:ext uri="{FF2B5EF4-FFF2-40B4-BE49-F238E27FC236}">
                    <a16:creationId xmlns:a16="http://schemas.microsoft.com/office/drawing/2014/main" id="{26F6E0B3-CF36-554D-B5E3-93C60432588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82" name="TextBox 176">
                <a:extLst>
                  <a:ext uri="{FF2B5EF4-FFF2-40B4-BE49-F238E27FC236}">
                    <a16:creationId xmlns:a16="http://schemas.microsoft.com/office/drawing/2014/main" id="{570E663C-3C42-F148-8E0B-1A9897AE6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7914" y="1743005"/>
                <a:ext cx="288892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w</a:t>
                </a:r>
              </a:p>
            </p:txBody>
          </p:sp>
        </p:grpSp>
      </p:grpSp>
      <p:grpSp>
        <p:nvGrpSpPr>
          <p:cNvPr id="92" name="Group 186">
            <a:extLst>
              <a:ext uri="{FF2B5EF4-FFF2-40B4-BE49-F238E27FC236}">
                <a16:creationId xmlns:a16="http://schemas.microsoft.com/office/drawing/2014/main" id="{52C6E47D-2692-ED40-858D-7F810DB5EBB2}"/>
              </a:ext>
            </a:extLst>
          </p:cNvPr>
          <p:cNvGrpSpPr>
            <a:grpSpLocks/>
          </p:cNvGrpSpPr>
          <p:nvPr/>
        </p:nvGrpSpPr>
        <p:grpSpPr bwMode="auto">
          <a:xfrm>
            <a:off x="2147887" y="2470950"/>
            <a:ext cx="687388" cy="404067"/>
            <a:chOff x="1736090" y="2893762"/>
            <a:chExt cx="565150" cy="292100"/>
          </a:xfrm>
        </p:grpSpPr>
        <p:grpSp>
          <p:nvGrpSpPr>
            <p:cNvPr id="93" name="Group 327">
              <a:extLst>
                <a:ext uri="{FF2B5EF4-FFF2-40B4-BE49-F238E27FC236}">
                  <a16:creationId xmlns:a16="http://schemas.microsoft.com/office/drawing/2014/main" id="{99255D37-5FBB-774C-B860-A4570EB9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97" name="Oval 191">
                <a:extLst>
                  <a:ext uri="{FF2B5EF4-FFF2-40B4-BE49-F238E27FC236}">
                    <a16:creationId xmlns:a16="http://schemas.microsoft.com/office/drawing/2014/main" id="{5D4CB321-0A00-A640-8266-F3E56D348105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192">
                <a:extLst>
                  <a:ext uri="{FF2B5EF4-FFF2-40B4-BE49-F238E27FC236}">
                    <a16:creationId xmlns:a16="http://schemas.microsoft.com/office/drawing/2014/main" id="{56A9C569-57D0-5146-8A5F-8A0443528D1E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99" name="Oval 193">
                <a:extLst>
                  <a:ext uri="{FF2B5EF4-FFF2-40B4-BE49-F238E27FC236}">
                    <a16:creationId xmlns:a16="http://schemas.microsoft.com/office/drawing/2014/main" id="{92BE782B-2A23-174E-9092-EB24A9D8A6B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Freeform 194">
                <a:extLst>
                  <a:ext uri="{FF2B5EF4-FFF2-40B4-BE49-F238E27FC236}">
                    <a16:creationId xmlns:a16="http://schemas.microsoft.com/office/drawing/2014/main" id="{493D2778-F15F-B340-9839-756B3F8B5921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1" name="Freeform 195">
                <a:extLst>
                  <a:ext uri="{FF2B5EF4-FFF2-40B4-BE49-F238E27FC236}">
                    <a16:creationId xmlns:a16="http://schemas.microsoft.com/office/drawing/2014/main" id="{D025446F-8B0A-1B49-A0A6-9DD2FEC915F5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2" name="Freeform 196">
                <a:extLst>
                  <a:ext uri="{FF2B5EF4-FFF2-40B4-BE49-F238E27FC236}">
                    <a16:creationId xmlns:a16="http://schemas.microsoft.com/office/drawing/2014/main" id="{A0EA0534-3108-464B-B4D6-7AF67BF25D8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03" name="Freeform 197">
                <a:extLst>
                  <a:ext uri="{FF2B5EF4-FFF2-40B4-BE49-F238E27FC236}">
                    <a16:creationId xmlns:a16="http://schemas.microsoft.com/office/drawing/2014/main" id="{C677B2E6-4A1D-A64C-9D5A-C4D0096CFE1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04" name="Straight Connector 198">
                <a:extLst>
                  <a:ext uri="{FF2B5EF4-FFF2-40B4-BE49-F238E27FC236}">
                    <a16:creationId xmlns:a16="http://schemas.microsoft.com/office/drawing/2014/main" id="{1A0CBA47-E803-8F4A-B1CE-C7F956B6C633}"/>
                  </a:ext>
                </a:extLst>
              </p:cNvPr>
              <p:cNvCxnSpPr>
                <a:endCxn id="99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99">
                <a:extLst>
                  <a:ext uri="{FF2B5EF4-FFF2-40B4-BE49-F238E27FC236}">
                    <a16:creationId xmlns:a16="http://schemas.microsoft.com/office/drawing/2014/main" id="{85748C12-5896-DE44-9472-DD93E19D0D0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188">
              <a:extLst>
                <a:ext uri="{FF2B5EF4-FFF2-40B4-BE49-F238E27FC236}">
                  <a16:creationId xmlns:a16="http://schemas.microsoft.com/office/drawing/2014/main" id="{4887462D-A7E7-2F45-9999-840FAF126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95" name="Oval 189">
                <a:extLst>
                  <a:ext uri="{FF2B5EF4-FFF2-40B4-BE49-F238E27FC236}">
                    <a16:creationId xmlns:a16="http://schemas.microsoft.com/office/drawing/2014/main" id="{CD7CD0F0-E848-4547-B6CC-6B0D38F0D45A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96" name="TextBox 190">
                <a:extLst>
                  <a:ext uri="{FF2B5EF4-FFF2-40B4-BE49-F238E27FC236}">
                    <a16:creationId xmlns:a16="http://schemas.microsoft.com/office/drawing/2014/main" id="{20702B8F-C2A6-E145-B552-E6AF8860BB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57262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u</a:t>
                </a:r>
              </a:p>
            </p:txBody>
          </p:sp>
        </p:grpSp>
      </p:grpSp>
      <p:grpSp>
        <p:nvGrpSpPr>
          <p:cNvPr id="106" name="Group 200">
            <a:extLst>
              <a:ext uri="{FF2B5EF4-FFF2-40B4-BE49-F238E27FC236}">
                <a16:creationId xmlns:a16="http://schemas.microsoft.com/office/drawing/2014/main" id="{083559EB-B3E5-334F-A0E3-0E67DF9AD50C}"/>
              </a:ext>
            </a:extLst>
          </p:cNvPr>
          <p:cNvGrpSpPr>
            <a:grpSpLocks/>
          </p:cNvGrpSpPr>
          <p:nvPr/>
        </p:nvGrpSpPr>
        <p:grpSpPr bwMode="auto">
          <a:xfrm>
            <a:off x="6226176" y="2532856"/>
            <a:ext cx="687387" cy="404064"/>
            <a:chOff x="1736090" y="2893762"/>
            <a:chExt cx="565150" cy="292100"/>
          </a:xfrm>
        </p:grpSpPr>
        <p:grpSp>
          <p:nvGrpSpPr>
            <p:cNvPr id="107" name="Group 327">
              <a:extLst>
                <a:ext uri="{FF2B5EF4-FFF2-40B4-BE49-F238E27FC236}">
                  <a16:creationId xmlns:a16="http://schemas.microsoft.com/office/drawing/2014/main" id="{AA7A9C41-526F-6043-A826-8D524A488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11" name="Oval 205">
                <a:extLst>
                  <a:ext uri="{FF2B5EF4-FFF2-40B4-BE49-F238E27FC236}">
                    <a16:creationId xmlns:a16="http://schemas.microsoft.com/office/drawing/2014/main" id="{59D3EF46-8FE2-7B41-8E41-9193C5988A87}"/>
                  </a:ext>
                </a:extLst>
              </p:cNvPr>
              <p:cNvSpPr/>
              <p:nvPr/>
            </p:nvSpPr>
            <p:spPr bwMode="auto">
              <a:xfrm flipV="1">
                <a:off x="1873882" y="1693279"/>
                <a:ext cx="1125766" cy="3216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2" name="Rectangle 206">
                <a:extLst>
                  <a:ext uri="{FF2B5EF4-FFF2-40B4-BE49-F238E27FC236}">
                    <a16:creationId xmlns:a16="http://schemas.microsoft.com/office/drawing/2014/main" id="{6B11890F-50E1-F247-AB7D-60C97533CA6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3" name="Oval 207">
                <a:extLst>
                  <a:ext uri="{FF2B5EF4-FFF2-40B4-BE49-F238E27FC236}">
                    <a16:creationId xmlns:a16="http://schemas.microsoft.com/office/drawing/2014/main" id="{3171A6CA-B5E6-1245-B630-CF88B10621F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6" cy="32169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4" name="Freeform 208">
                <a:extLst>
                  <a:ext uri="{FF2B5EF4-FFF2-40B4-BE49-F238E27FC236}">
                    <a16:creationId xmlns:a16="http://schemas.microsoft.com/office/drawing/2014/main" id="{BC07A642-2445-5F43-A02A-82C323B7FCE3}"/>
                  </a:ext>
                </a:extLst>
              </p:cNvPr>
              <p:cNvSpPr/>
              <p:nvPr/>
            </p:nvSpPr>
            <p:spPr bwMode="auto">
              <a:xfrm>
                <a:off x="2160535" y="1674356"/>
                <a:ext cx="547247" cy="15998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5" name="Freeform 209">
                <a:extLst>
                  <a:ext uri="{FF2B5EF4-FFF2-40B4-BE49-F238E27FC236}">
                    <a16:creationId xmlns:a16="http://schemas.microsoft.com/office/drawing/2014/main" id="{5164D7B4-6551-6345-B351-0C13FAEB5353}"/>
                  </a:ext>
                </a:extLst>
              </p:cNvPr>
              <p:cNvSpPr/>
              <p:nvPr/>
            </p:nvSpPr>
            <p:spPr bwMode="auto">
              <a:xfrm>
                <a:off x="2103205" y="1633069"/>
                <a:ext cx="661909" cy="111819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6" name="Freeform 210">
                <a:extLst>
                  <a:ext uri="{FF2B5EF4-FFF2-40B4-BE49-F238E27FC236}">
                    <a16:creationId xmlns:a16="http://schemas.microsoft.com/office/drawing/2014/main" id="{307FA68A-AD5F-4D41-87E3-C7FA6BA49F1C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7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17" name="Freeform 211">
                <a:extLst>
                  <a:ext uri="{FF2B5EF4-FFF2-40B4-BE49-F238E27FC236}">
                    <a16:creationId xmlns:a16="http://schemas.microsoft.com/office/drawing/2014/main" id="{49D94C3A-EF81-0D45-84C4-D15094E2646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18" name="Straight Connector 212">
                <a:extLst>
                  <a:ext uri="{FF2B5EF4-FFF2-40B4-BE49-F238E27FC236}">
                    <a16:creationId xmlns:a16="http://schemas.microsoft.com/office/drawing/2014/main" id="{485AC91B-26C1-4046-8F2B-A7151E3B2EBE}"/>
                  </a:ext>
                </a:extLst>
              </p:cNvPr>
              <p:cNvCxnSpPr>
                <a:endCxn id="113" idx="2"/>
              </p:cNvCxnSpPr>
              <p:nvPr/>
            </p:nvCxnSpPr>
            <p:spPr bwMode="auto">
              <a:xfrm flipH="1" flipV="1">
                <a:off x="1871277" y="1736286"/>
                <a:ext cx="2605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213">
                <a:extLst>
                  <a:ext uri="{FF2B5EF4-FFF2-40B4-BE49-F238E27FC236}">
                    <a16:creationId xmlns:a16="http://schemas.microsoft.com/office/drawing/2014/main" id="{6B1239F4-3FEC-ED4D-A903-696F4B4BAB89}"/>
                  </a:ext>
                </a:extLst>
              </p:cNvPr>
              <p:cNvCxnSpPr/>
              <p:nvPr/>
            </p:nvCxnSpPr>
            <p:spPr bwMode="auto">
              <a:xfrm flipH="1" flipV="1">
                <a:off x="2997043" y="1732845"/>
                <a:ext cx="2605" cy="125581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202">
              <a:extLst>
                <a:ext uri="{FF2B5EF4-FFF2-40B4-BE49-F238E27FC236}">
                  <a16:creationId xmlns:a16="http://schemas.microsoft.com/office/drawing/2014/main" id="{EBD76170-5344-1142-920D-D4CE6C7F4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9" cy="276394"/>
              <a:chOff x="741104" y="1743005"/>
              <a:chExt cx="356319" cy="276394"/>
            </a:xfrm>
          </p:grpSpPr>
          <p:sp>
            <p:nvSpPr>
              <p:cNvPr id="109" name="Oval 203">
                <a:extLst>
                  <a:ext uri="{FF2B5EF4-FFF2-40B4-BE49-F238E27FC236}">
                    <a16:creationId xmlns:a16="http://schemas.microsoft.com/office/drawing/2014/main" id="{DA6F90B9-368D-9D41-9F77-FF3B1240361B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9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10" name="TextBox 204">
                <a:extLst>
                  <a:ext uri="{FF2B5EF4-FFF2-40B4-BE49-F238E27FC236}">
                    <a16:creationId xmlns:a16="http://schemas.microsoft.com/office/drawing/2014/main" id="{F9EE3B17-A5B2-5549-9DDC-E0C52D6F20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9" cy="266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z</a:t>
                </a:r>
              </a:p>
            </p:txBody>
          </p:sp>
        </p:grpSp>
      </p:grpSp>
      <p:grpSp>
        <p:nvGrpSpPr>
          <p:cNvPr id="120" name="Group 214">
            <a:extLst>
              <a:ext uri="{FF2B5EF4-FFF2-40B4-BE49-F238E27FC236}">
                <a16:creationId xmlns:a16="http://schemas.microsoft.com/office/drawing/2014/main" id="{B2FF89D5-0763-1B44-96BF-64A41A2AAA09}"/>
              </a:ext>
            </a:extLst>
          </p:cNvPr>
          <p:cNvGrpSpPr>
            <a:grpSpLocks/>
          </p:cNvGrpSpPr>
          <p:nvPr/>
        </p:nvGrpSpPr>
        <p:grpSpPr bwMode="auto">
          <a:xfrm>
            <a:off x="4868862" y="3105950"/>
            <a:ext cx="687388" cy="404067"/>
            <a:chOff x="1736090" y="2893762"/>
            <a:chExt cx="565150" cy="292100"/>
          </a:xfrm>
        </p:grpSpPr>
        <p:grpSp>
          <p:nvGrpSpPr>
            <p:cNvPr id="121" name="Group 327">
              <a:extLst>
                <a:ext uri="{FF2B5EF4-FFF2-40B4-BE49-F238E27FC236}">
                  <a16:creationId xmlns:a16="http://schemas.microsoft.com/office/drawing/2014/main" id="{9442D9F5-DA43-5B42-9AEB-EF0848C35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25" name="Oval 219">
                <a:extLst>
                  <a:ext uri="{FF2B5EF4-FFF2-40B4-BE49-F238E27FC236}">
                    <a16:creationId xmlns:a16="http://schemas.microsoft.com/office/drawing/2014/main" id="{F0D71342-9B48-A043-83C5-87440F3F51D0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6" name="Rectangle 220">
                <a:extLst>
                  <a:ext uri="{FF2B5EF4-FFF2-40B4-BE49-F238E27FC236}">
                    <a16:creationId xmlns:a16="http://schemas.microsoft.com/office/drawing/2014/main" id="{B3A2087C-85C3-CA45-A5B0-3F237E21728B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7" name="Oval 221">
                <a:extLst>
                  <a:ext uri="{FF2B5EF4-FFF2-40B4-BE49-F238E27FC236}">
                    <a16:creationId xmlns:a16="http://schemas.microsoft.com/office/drawing/2014/main" id="{A29E50B1-CF50-584A-9B2E-B7851E24926B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8" name="Freeform 222">
                <a:extLst>
                  <a:ext uri="{FF2B5EF4-FFF2-40B4-BE49-F238E27FC236}">
                    <a16:creationId xmlns:a16="http://schemas.microsoft.com/office/drawing/2014/main" id="{F76A396B-2E89-944B-8403-7068F933576D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29" name="Freeform 223">
                <a:extLst>
                  <a:ext uri="{FF2B5EF4-FFF2-40B4-BE49-F238E27FC236}">
                    <a16:creationId xmlns:a16="http://schemas.microsoft.com/office/drawing/2014/main" id="{4111DBC7-124A-4246-BC26-4842B9D4BA4B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0" name="Freeform 224">
                <a:extLst>
                  <a:ext uri="{FF2B5EF4-FFF2-40B4-BE49-F238E27FC236}">
                    <a16:creationId xmlns:a16="http://schemas.microsoft.com/office/drawing/2014/main" id="{6853DFE5-0498-0643-BEE7-4F5F59C54E27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31" name="Freeform 225">
                <a:extLst>
                  <a:ext uri="{FF2B5EF4-FFF2-40B4-BE49-F238E27FC236}">
                    <a16:creationId xmlns:a16="http://schemas.microsoft.com/office/drawing/2014/main" id="{FA310403-3F22-3E40-8C9F-52F3DBCCBEB2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32" name="Straight Connector 226">
                <a:extLst>
                  <a:ext uri="{FF2B5EF4-FFF2-40B4-BE49-F238E27FC236}">
                    <a16:creationId xmlns:a16="http://schemas.microsoft.com/office/drawing/2014/main" id="{B93F3943-4E11-D54E-8FEC-E72291003AA4}"/>
                  </a:ext>
                </a:extLst>
              </p:cNvPr>
              <p:cNvCxnSpPr>
                <a:endCxn id="127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227">
                <a:extLst>
                  <a:ext uri="{FF2B5EF4-FFF2-40B4-BE49-F238E27FC236}">
                    <a16:creationId xmlns:a16="http://schemas.microsoft.com/office/drawing/2014/main" id="{51071A56-BD15-5940-A932-CDD1C9780EFF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216">
              <a:extLst>
                <a:ext uri="{FF2B5EF4-FFF2-40B4-BE49-F238E27FC236}">
                  <a16:creationId xmlns:a16="http://schemas.microsoft.com/office/drawing/2014/main" id="{CEB60275-8C1E-4040-87A1-8F6C73069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23" name="Oval 217">
                <a:extLst>
                  <a:ext uri="{FF2B5EF4-FFF2-40B4-BE49-F238E27FC236}">
                    <a16:creationId xmlns:a16="http://schemas.microsoft.com/office/drawing/2014/main" id="{FE971A1D-7904-B440-85B7-CE8BBF3378D1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24" name="TextBox 218">
                <a:extLst>
                  <a:ext uri="{FF2B5EF4-FFF2-40B4-BE49-F238E27FC236}">
                    <a16:creationId xmlns:a16="http://schemas.microsoft.com/office/drawing/2014/main" id="{85E0E091-B0BC-5849-99F5-8B58BACEED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y</a:t>
                </a:r>
              </a:p>
            </p:txBody>
          </p:sp>
        </p:grpSp>
      </p:grpSp>
      <p:grpSp>
        <p:nvGrpSpPr>
          <p:cNvPr id="134" name="Group 228">
            <a:extLst>
              <a:ext uri="{FF2B5EF4-FFF2-40B4-BE49-F238E27FC236}">
                <a16:creationId xmlns:a16="http://schemas.microsoft.com/office/drawing/2014/main" id="{1804B3F4-A608-A346-B134-54FE2B8532B4}"/>
              </a:ext>
            </a:extLst>
          </p:cNvPr>
          <p:cNvGrpSpPr>
            <a:grpSpLocks/>
          </p:cNvGrpSpPr>
          <p:nvPr/>
        </p:nvGrpSpPr>
        <p:grpSpPr bwMode="auto">
          <a:xfrm>
            <a:off x="3278187" y="3090074"/>
            <a:ext cx="687388" cy="404067"/>
            <a:chOff x="1736090" y="2893762"/>
            <a:chExt cx="565150" cy="292100"/>
          </a:xfrm>
        </p:grpSpPr>
        <p:grpSp>
          <p:nvGrpSpPr>
            <p:cNvPr id="135" name="Group 327">
              <a:extLst>
                <a:ext uri="{FF2B5EF4-FFF2-40B4-BE49-F238E27FC236}">
                  <a16:creationId xmlns:a16="http://schemas.microsoft.com/office/drawing/2014/main" id="{8B4EA34E-8AF1-8540-AAFD-ECC6060B1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6090" y="2893762"/>
              <a:ext cx="565150" cy="292100"/>
              <a:chOff x="1871277" y="1576300"/>
              <a:chExt cx="1128371" cy="437861"/>
            </a:xfrm>
          </p:grpSpPr>
          <p:sp>
            <p:nvSpPr>
              <p:cNvPr id="139" name="Oval 233">
                <a:extLst>
                  <a:ext uri="{FF2B5EF4-FFF2-40B4-BE49-F238E27FC236}">
                    <a16:creationId xmlns:a16="http://schemas.microsoft.com/office/drawing/2014/main" id="{1860513A-A046-EB45-BF25-9BE54381A3AC}"/>
                  </a:ext>
                </a:extLst>
              </p:cNvPr>
              <p:cNvSpPr/>
              <p:nvPr/>
            </p:nvSpPr>
            <p:spPr bwMode="auto">
              <a:xfrm flipV="1">
                <a:off x="1873884" y="1693279"/>
                <a:ext cx="1125764" cy="32169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1"/>
                <a:tileRect/>
              </a:gra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0" name="Rectangle 234">
                <a:extLst>
                  <a:ext uri="{FF2B5EF4-FFF2-40B4-BE49-F238E27FC236}">
                    <a16:creationId xmlns:a16="http://schemas.microsoft.com/office/drawing/2014/main" id="{B83A17E0-AC83-1F42-9C97-9ADF145A74CA}"/>
                  </a:ext>
                </a:extLst>
              </p:cNvPr>
              <p:cNvSpPr/>
              <p:nvPr/>
            </p:nvSpPr>
            <p:spPr bwMode="auto">
              <a:xfrm>
                <a:off x="1871277" y="1741447"/>
                <a:ext cx="1128371" cy="1135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1" name="Oval 235">
                <a:extLst>
                  <a:ext uri="{FF2B5EF4-FFF2-40B4-BE49-F238E27FC236}">
                    <a16:creationId xmlns:a16="http://schemas.microsoft.com/office/drawing/2014/main" id="{E1AD5A54-6B16-2C44-82CF-47AE047AA620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764" cy="3216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42" name="Freeform 236">
                <a:extLst>
                  <a:ext uri="{FF2B5EF4-FFF2-40B4-BE49-F238E27FC236}">
                    <a16:creationId xmlns:a16="http://schemas.microsoft.com/office/drawing/2014/main" id="{CE72350C-4946-B94F-B4D7-B078D872DC4C}"/>
                  </a:ext>
                </a:extLst>
              </p:cNvPr>
              <p:cNvSpPr/>
              <p:nvPr/>
            </p:nvSpPr>
            <p:spPr bwMode="auto">
              <a:xfrm>
                <a:off x="2160537" y="1674356"/>
                <a:ext cx="547247" cy="15998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3" name="Freeform 237">
                <a:extLst>
                  <a:ext uri="{FF2B5EF4-FFF2-40B4-BE49-F238E27FC236}">
                    <a16:creationId xmlns:a16="http://schemas.microsoft.com/office/drawing/2014/main" id="{A7262FD5-04B8-D94F-AD18-9A5FA8BB3672}"/>
                  </a:ext>
                </a:extLst>
              </p:cNvPr>
              <p:cNvSpPr/>
              <p:nvPr/>
            </p:nvSpPr>
            <p:spPr bwMode="auto">
              <a:xfrm>
                <a:off x="2103206" y="1633070"/>
                <a:ext cx="661908" cy="111818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4" name="Freeform 238">
                <a:extLst>
                  <a:ext uri="{FF2B5EF4-FFF2-40B4-BE49-F238E27FC236}">
                    <a16:creationId xmlns:a16="http://schemas.microsoft.com/office/drawing/2014/main" id="{94C2AB93-18DC-6949-A8B2-E6FE4185D49A}"/>
                  </a:ext>
                </a:extLst>
              </p:cNvPr>
              <p:cNvSpPr/>
              <p:nvPr/>
            </p:nvSpPr>
            <p:spPr bwMode="auto">
              <a:xfrm>
                <a:off x="2535791" y="1729405"/>
                <a:ext cx="244958" cy="98055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145" name="Freeform 239">
                <a:extLst>
                  <a:ext uri="{FF2B5EF4-FFF2-40B4-BE49-F238E27FC236}">
                    <a16:creationId xmlns:a16="http://schemas.microsoft.com/office/drawing/2014/main" id="{E2E760C7-C438-8640-B020-CE1152F66503}"/>
                  </a:ext>
                </a:extLst>
              </p:cNvPr>
              <p:cNvSpPr/>
              <p:nvPr/>
            </p:nvSpPr>
            <p:spPr bwMode="auto">
              <a:xfrm>
                <a:off x="2090176" y="1731125"/>
                <a:ext cx="239746" cy="96336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146" name="Straight Connector 240">
                <a:extLst>
                  <a:ext uri="{FF2B5EF4-FFF2-40B4-BE49-F238E27FC236}">
                    <a16:creationId xmlns:a16="http://schemas.microsoft.com/office/drawing/2014/main" id="{A455AEFC-D090-FF46-836A-ADA17C11A50B}"/>
                  </a:ext>
                </a:extLst>
              </p:cNvPr>
              <p:cNvCxnSpPr>
                <a:endCxn id="141" idx="2"/>
              </p:cNvCxnSpPr>
              <p:nvPr/>
            </p:nvCxnSpPr>
            <p:spPr bwMode="auto">
              <a:xfrm flipH="1" flipV="1">
                <a:off x="1871277" y="1736286"/>
                <a:ext cx="2607" cy="12386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241">
                <a:extLst>
                  <a:ext uri="{FF2B5EF4-FFF2-40B4-BE49-F238E27FC236}">
                    <a16:creationId xmlns:a16="http://schemas.microsoft.com/office/drawing/2014/main" id="{47D8239C-21D5-474F-B802-08087CAF7994}"/>
                  </a:ext>
                </a:extLst>
              </p:cNvPr>
              <p:cNvCxnSpPr/>
              <p:nvPr/>
            </p:nvCxnSpPr>
            <p:spPr bwMode="auto">
              <a:xfrm flipH="1" flipV="1">
                <a:off x="2997041" y="1732846"/>
                <a:ext cx="2607" cy="12558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230">
              <a:extLst>
                <a:ext uri="{FF2B5EF4-FFF2-40B4-BE49-F238E27FC236}">
                  <a16:creationId xmlns:a16="http://schemas.microsoft.com/office/drawing/2014/main" id="{1DD9EB04-B124-4442-9D4D-D425B70AE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4421" y="2907714"/>
              <a:ext cx="356318" cy="276394"/>
              <a:chOff x="741104" y="1743005"/>
              <a:chExt cx="356318" cy="276394"/>
            </a:xfrm>
          </p:grpSpPr>
          <p:sp>
            <p:nvSpPr>
              <p:cNvPr id="137" name="Oval 231">
                <a:extLst>
                  <a:ext uri="{FF2B5EF4-FFF2-40B4-BE49-F238E27FC236}">
                    <a16:creationId xmlns:a16="http://schemas.microsoft.com/office/drawing/2014/main" id="{2AEC0107-FCD6-BD42-BC77-8CCC0C6D65A7}"/>
                  </a:ext>
                </a:extLst>
              </p:cNvPr>
              <p:cNvSpPr/>
              <p:nvPr/>
            </p:nvSpPr>
            <p:spPr bwMode="auto">
              <a:xfrm>
                <a:off x="741104" y="1850700"/>
                <a:ext cx="356318" cy="168699"/>
              </a:xfrm>
              <a:prstGeom prst="ellipse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 dirty="0"/>
              </a:p>
            </p:txBody>
          </p:sp>
          <p:sp>
            <p:nvSpPr>
              <p:cNvPr id="138" name="TextBox 232">
                <a:extLst>
                  <a:ext uri="{FF2B5EF4-FFF2-40B4-BE49-F238E27FC236}">
                    <a16:creationId xmlns:a16="http://schemas.microsoft.com/office/drawing/2014/main" id="{72BAE894-5901-E247-A087-5097F0634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895" y="1743005"/>
                <a:ext cx="246718" cy="26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u="none"/>
                  <a:t>x</a:t>
                </a:r>
              </a:p>
            </p:txBody>
          </p:sp>
        </p:grpSp>
      </p:grpSp>
      <p:sp>
        <p:nvSpPr>
          <p:cNvPr id="148" name="TextBox 14">
            <a:extLst>
              <a:ext uri="{FF2B5EF4-FFF2-40B4-BE49-F238E27FC236}">
                <a16:creationId xmlns:a16="http://schemas.microsoft.com/office/drawing/2014/main" id="{EFEF3C5E-AA2E-B642-A4D1-74F767562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06" y="4142096"/>
            <a:ext cx="76357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u="none" dirty="0"/>
              <a:t>网络运营商希望由</a:t>
            </a:r>
            <a:r>
              <a:rPr lang="en-US" altLang="zh-CN" sz="3200" u="none" dirty="0" err="1"/>
              <a:t>uvwz</a:t>
            </a:r>
            <a:r>
              <a:rPr lang="zh-CN" altLang="en-US" sz="1800" u="none" dirty="0"/>
              <a:t>和</a:t>
            </a:r>
            <a:r>
              <a:rPr lang="en-US" altLang="zh-CN" sz="3200" u="none" dirty="0" err="1"/>
              <a:t>uxyz</a:t>
            </a:r>
            <a:r>
              <a:rPr lang="zh-CN" altLang="en-US" sz="1800" u="none" dirty="0"/>
              <a:t>两条路径来</a:t>
            </a:r>
            <a:r>
              <a:rPr lang="zh-CN" altLang="en-US" u="none" dirty="0"/>
              <a:t>分担</a:t>
            </a:r>
            <a:r>
              <a:rPr lang="en-US" altLang="zh-CN" sz="3200" u="none" dirty="0"/>
              <a:t>u-z</a:t>
            </a:r>
            <a:r>
              <a:rPr lang="zh-CN" altLang="en-US" u="none" dirty="0"/>
              <a:t>的流量</a:t>
            </a:r>
            <a:endParaRPr lang="en-US" altLang="zh-CN" u="none" dirty="0"/>
          </a:p>
        </p:txBody>
      </p: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3E218A52-C637-C94A-89E4-0FF35A90998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9792" y="2279942"/>
            <a:ext cx="723900" cy="28496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2209A56F-D053-6144-BEDF-B0F10EE8958F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1776" y="2132856"/>
            <a:ext cx="788986" cy="238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211DFC2F-624C-AD41-AFC3-475AF295609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>
            <a:off x="5498308" y="2191545"/>
            <a:ext cx="828301" cy="3847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20A5E9C0-4F61-8C4D-8E24-553C8B8AFEA5}"/>
              </a:ext>
            </a:extLst>
          </p:cNvPr>
          <p:cNvSpPr/>
          <p:nvPr/>
        </p:nvSpPr>
        <p:spPr>
          <a:xfrm>
            <a:off x="779437" y="5256212"/>
            <a:ext cx="754067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none" dirty="0"/>
              <a:t>1)</a:t>
            </a:r>
            <a:r>
              <a:rPr lang="zh-CN" altLang="en-US" u="none" dirty="0"/>
              <a:t>保证多条路径为等价路由（代价相同），不支持按流指定负载均衡。</a:t>
            </a:r>
            <a:endParaRPr lang="en-US" altLang="zh-CN" u="none" dirty="0"/>
          </a:p>
          <a:p>
            <a:r>
              <a:rPr lang="en-US" altLang="zh-CN" u="none" dirty="0"/>
              <a:t>2)</a:t>
            </a:r>
            <a:r>
              <a:rPr lang="zh-CN" altLang="en-US" u="none" dirty="0"/>
              <a:t>采用新的路由算法。</a:t>
            </a:r>
            <a:endParaRPr lang="en-US" altLang="zh-CN" sz="2000" u="none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A7C242D1-F430-584E-973A-C11BBF48FF44}"/>
              </a:ext>
            </a:extLst>
          </p:cNvPr>
          <p:cNvSpPr/>
          <p:nvPr/>
        </p:nvSpPr>
        <p:spPr>
          <a:xfrm>
            <a:off x="365859" y="372136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/>
              <a:t>需求：</a:t>
            </a:r>
            <a:endParaRPr lang="en-US" altLang="zh-CN" sz="3200" u="none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4E9AFAAD-CE3F-E041-9E1D-AA59B135AAFC}"/>
              </a:ext>
            </a:extLst>
          </p:cNvPr>
          <p:cNvSpPr/>
          <p:nvPr/>
        </p:nvSpPr>
        <p:spPr>
          <a:xfrm>
            <a:off x="324129" y="472552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u="none" dirty="0"/>
              <a:t>方案：</a:t>
            </a:r>
            <a:endParaRPr lang="en-US" altLang="zh-CN" sz="3200" u="none" dirty="0"/>
          </a:p>
        </p:txBody>
      </p: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1923481-EA91-DB4E-AD96-C1F325C2A897}"/>
              </a:ext>
            </a:extLst>
          </p:cNvPr>
          <p:cNvCxnSpPr>
            <a:cxnSpLocks/>
            <a:endCxn id="141" idx="2"/>
          </p:cNvCxnSpPr>
          <p:nvPr/>
        </p:nvCxnSpPr>
        <p:spPr bwMode="auto">
          <a:xfrm>
            <a:off x="2685753" y="2823766"/>
            <a:ext cx="592434" cy="41474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7EDA571B-C401-8741-B8DC-4775BAE89E02}"/>
              </a:ext>
            </a:extLst>
          </p:cNvPr>
          <p:cNvCxnSpPr>
            <a:cxnSpLocks/>
          </p:cNvCxnSpPr>
          <p:nvPr/>
        </p:nvCxnSpPr>
        <p:spPr bwMode="auto">
          <a:xfrm>
            <a:off x="3965575" y="3344109"/>
            <a:ext cx="1003720" cy="1288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2C94491C-C42B-304A-8CC1-A7E181C67FE2}"/>
              </a:ext>
            </a:extLst>
          </p:cNvPr>
          <p:cNvCxnSpPr>
            <a:cxnSpLocks/>
            <a:endCxn id="111" idx="1"/>
          </p:cNvCxnSpPr>
          <p:nvPr/>
        </p:nvCxnSpPr>
        <p:spPr bwMode="auto">
          <a:xfrm flipV="1">
            <a:off x="5552168" y="2894194"/>
            <a:ext cx="776028" cy="42383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82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0F060-E064-6E44-9DFB-0EF18069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0F8091-1686-CE4C-A601-4274F64D45CC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EC408C9-324F-3E46-B466-D095A17A2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1" y="493715"/>
            <a:ext cx="8229600" cy="703261"/>
          </a:xfrm>
        </p:spPr>
        <p:txBody>
          <a:bodyPr/>
          <a:lstStyle/>
          <a:p>
            <a:r>
              <a:rPr kumimoji="1" lang="zh-CN" altLang="en-US" dirty="0"/>
              <a:t>数据中心</a:t>
            </a:r>
            <a:r>
              <a:rPr kumimoji="1" lang="en-US" altLang="zh-CN" dirty="0"/>
              <a:t>SDN</a:t>
            </a:r>
            <a:r>
              <a:rPr kumimoji="1" lang="zh-CN" altLang="en-US" dirty="0"/>
              <a:t>应用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1826E0-22FA-694B-BDD2-CC0FE4BC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5" y="1577357"/>
            <a:ext cx="4285804" cy="24482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15808C-036F-0D44-9B38-0016B03676F7}"/>
              </a:ext>
            </a:extLst>
          </p:cNvPr>
          <p:cNvSpPr/>
          <p:nvPr/>
        </p:nvSpPr>
        <p:spPr>
          <a:xfrm>
            <a:off x="290075" y="1870895"/>
            <a:ext cx="87443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核心层</a:t>
            </a:r>
            <a:endParaRPr lang="zh-CN" altLang="en-US" u="none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46E39D-A996-C043-9229-8085DF134C47}"/>
              </a:ext>
            </a:extLst>
          </p:cNvPr>
          <p:cNvSpPr/>
          <p:nvPr/>
        </p:nvSpPr>
        <p:spPr>
          <a:xfrm>
            <a:off x="319387" y="2578930"/>
            <a:ext cx="87443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聚合层</a:t>
            </a:r>
            <a:endParaRPr lang="zh-CN" altLang="en-US" u="none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856465-E3B3-544C-8395-C0F08A6F0470}"/>
              </a:ext>
            </a:extLst>
          </p:cNvPr>
          <p:cNvSpPr/>
          <p:nvPr/>
        </p:nvSpPr>
        <p:spPr>
          <a:xfrm>
            <a:off x="319386" y="3312100"/>
            <a:ext cx="87443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u="none" dirty="0"/>
              <a:t>接入</a:t>
            </a:r>
            <a:r>
              <a:rPr kumimoji="1" lang="zh-CN" altLang="en-US" sz="1800" u="none" dirty="0"/>
              <a:t>层</a:t>
            </a:r>
            <a:endParaRPr lang="zh-CN" altLang="en-US" u="none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80831C-08D1-3840-8B73-52E4354EF71F}"/>
              </a:ext>
            </a:extLst>
          </p:cNvPr>
          <p:cNvSpPr/>
          <p:nvPr/>
        </p:nvSpPr>
        <p:spPr>
          <a:xfrm>
            <a:off x="3386419" y="1890813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层</a:t>
            </a:r>
            <a:r>
              <a:rPr kumimoji="1" lang="en-US" altLang="zh-CN" sz="1800" u="none" dirty="0"/>
              <a:t>3</a:t>
            </a:r>
            <a:r>
              <a:rPr kumimoji="1" lang="zh-CN" altLang="en-US" sz="1800" u="none" dirty="0"/>
              <a:t>路由</a:t>
            </a:r>
            <a:endParaRPr lang="zh-CN" altLang="en-US" u="none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47DEEA-760D-C84B-9E7D-F1F93AB37FE1}"/>
              </a:ext>
            </a:extLst>
          </p:cNvPr>
          <p:cNvSpPr/>
          <p:nvPr/>
        </p:nvSpPr>
        <p:spPr>
          <a:xfrm>
            <a:off x="3386419" y="2559181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层</a:t>
            </a:r>
            <a:r>
              <a:rPr kumimoji="1" lang="en-US" altLang="zh-CN" u="none" dirty="0"/>
              <a:t>2/3</a:t>
            </a:r>
            <a:r>
              <a:rPr kumimoji="1" lang="zh-CN" altLang="en-US" u="none" dirty="0"/>
              <a:t>交换机</a:t>
            </a:r>
            <a:endParaRPr lang="zh-CN" altLang="en-US" u="none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5BBF00-5FE9-2F40-8ECD-ADEB2BB015C2}"/>
              </a:ext>
            </a:extLst>
          </p:cNvPr>
          <p:cNvSpPr/>
          <p:nvPr/>
        </p:nvSpPr>
        <p:spPr>
          <a:xfrm>
            <a:off x="3998654" y="3219664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层</a:t>
            </a:r>
            <a:r>
              <a:rPr kumimoji="1" lang="en-US" altLang="zh-CN" u="none" dirty="0"/>
              <a:t>2</a:t>
            </a:r>
            <a:r>
              <a:rPr kumimoji="1" lang="zh-CN" altLang="en-US" u="none" dirty="0"/>
              <a:t>交换机</a:t>
            </a:r>
            <a:endParaRPr lang="zh-CN" altLang="en-US" u="none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0EDDDB-452E-FB43-B738-27445AF90464}"/>
              </a:ext>
            </a:extLst>
          </p:cNvPr>
          <p:cNvSpPr/>
          <p:nvPr/>
        </p:nvSpPr>
        <p:spPr>
          <a:xfrm>
            <a:off x="4122318" y="3683741"/>
            <a:ext cx="151216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服务器</a:t>
            </a:r>
            <a:endParaRPr lang="zh-CN" altLang="en-US" u="none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4FF128-B348-7A49-B400-AD142C36CB75}"/>
              </a:ext>
            </a:extLst>
          </p:cNvPr>
          <p:cNvSpPr/>
          <p:nvPr/>
        </p:nvSpPr>
        <p:spPr>
          <a:xfrm>
            <a:off x="447759" y="4204801"/>
            <a:ext cx="293866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单点故障</a:t>
            </a:r>
            <a:endParaRPr kumimoji="1" lang="en-US" altLang="zh-CN" sz="1800" u="none" dirty="0"/>
          </a:p>
          <a:p>
            <a:r>
              <a:rPr kumimoji="1" lang="zh-CN" altLang="en-US" u="none" dirty="0"/>
              <a:t>拓扑中部分链路过分订阅</a:t>
            </a:r>
            <a:endParaRPr kumimoji="1" lang="en-US" altLang="zh-CN" u="none" dirty="0"/>
          </a:p>
          <a:p>
            <a:r>
              <a:rPr kumimoji="1" lang="zh-CN" altLang="en-US" u="none" dirty="0"/>
              <a:t>成本和配置间折中</a:t>
            </a:r>
            <a:endParaRPr lang="zh-CN" altLang="en-US" u="non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D38DA61-0A68-D046-AA88-8F223922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772" y="1476119"/>
            <a:ext cx="3637057" cy="233553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5F76EC6-94F1-964A-91B2-618ACF8BC8B5}"/>
              </a:ext>
            </a:extLst>
          </p:cNvPr>
          <p:cNvSpPr/>
          <p:nvPr/>
        </p:nvSpPr>
        <p:spPr>
          <a:xfrm>
            <a:off x="5295056" y="3968212"/>
            <a:ext cx="293866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多根树拓扑</a:t>
            </a:r>
            <a:endParaRPr kumimoji="1" lang="en-US" altLang="zh-CN" sz="1800" u="none" dirty="0"/>
          </a:p>
          <a:p>
            <a:r>
              <a:rPr kumimoji="1" lang="zh-CN" altLang="en-US" u="none" dirty="0"/>
              <a:t>大规模二层拓扑</a:t>
            </a:r>
            <a:endParaRPr kumimoji="1" lang="en-US" altLang="zh-CN" u="none" dirty="0"/>
          </a:p>
          <a:p>
            <a:r>
              <a:rPr kumimoji="1" lang="zh-CN" altLang="en-US" u="none" dirty="0"/>
              <a:t>即插即用</a:t>
            </a:r>
            <a:endParaRPr kumimoji="1" lang="en-US" altLang="zh-CN" u="none" dirty="0"/>
          </a:p>
          <a:p>
            <a:r>
              <a:rPr kumimoji="1" lang="zh-CN" altLang="en-US" u="none" dirty="0"/>
              <a:t>配置最小化</a:t>
            </a:r>
            <a:endParaRPr kumimoji="1" lang="en-US" altLang="zh-CN" u="none" dirty="0"/>
          </a:p>
          <a:p>
            <a:r>
              <a:rPr kumimoji="1" lang="zh-CN" altLang="en-US" u="none" dirty="0"/>
              <a:t>需要层</a:t>
            </a:r>
            <a:r>
              <a:rPr kumimoji="1" lang="en-US" altLang="zh-CN" u="none" dirty="0"/>
              <a:t>2</a:t>
            </a:r>
            <a:r>
              <a:rPr kumimoji="1" lang="zh-CN" altLang="en-US" u="none" dirty="0"/>
              <a:t>转发状态</a:t>
            </a:r>
            <a:endParaRPr kumimoji="1" lang="en-US" altLang="zh-CN" u="none" dirty="0"/>
          </a:p>
          <a:p>
            <a:r>
              <a:rPr kumimoji="1" lang="zh-CN" altLang="en-US" u="none" dirty="0"/>
              <a:t>避免泛洪</a:t>
            </a:r>
            <a:endParaRPr kumimoji="1" lang="en-US" altLang="zh-CN" u="none" dirty="0"/>
          </a:p>
          <a:p>
            <a:r>
              <a:rPr lang="en-US" altLang="zh-CN" u="none" dirty="0"/>
              <a:t>VM</a:t>
            </a:r>
            <a:r>
              <a:rPr lang="zh-CN" altLang="en-US" u="none" dirty="0"/>
              <a:t>迁移后的快速地址更新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64D872-1D20-E440-8FE8-08C1DEBADAB6}"/>
              </a:ext>
            </a:extLst>
          </p:cNvPr>
          <p:cNvSpPr/>
          <p:nvPr/>
        </p:nvSpPr>
        <p:spPr>
          <a:xfrm>
            <a:off x="5899168" y="1219509"/>
            <a:ext cx="23762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u="none" dirty="0"/>
              <a:t>冗余结构的</a:t>
            </a:r>
            <a:r>
              <a:rPr kumimoji="1" lang="zh-CN" altLang="en-US" sz="1800" u="none" dirty="0"/>
              <a:t>数据中心</a:t>
            </a:r>
            <a:endParaRPr lang="zh-CN" altLang="en-US" u="none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9AC557-33E1-4049-AF9F-63DC218E9FC8}"/>
              </a:ext>
            </a:extLst>
          </p:cNvPr>
          <p:cNvSpPr/>
          <p:nvPr/>
        </p:nvSpPr>
        <p:spPr>
          <a:xfrm>
            <a:off x="1785740" y="1284012"/>
            <a:ext cx="157050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zh-CN" altLang="en-US" sz="1800" u="none" dirty="0"/>
              <a:t>传统数据中心</a:t>
            </a:r>
            <a:endParaRPr lang="zh-CN" altLang="en-US" u="none" dirty="0"/>
          </a:p>
        </p:txBody>
      </p:sp>
    </p:spTree>
    <p:extLst>
      <p:ext uri="{BB962C8B-B14F-4D97-AF65-F5344CB8AC3E}">
        <p14:creationId xmlns:p14="http://schemas.microsoft.com/office/powerpoint/2010/main" val="405759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64D8D8E6-0A6B-1B42-BB00-591FB449D3F3}"/>
              </a:ext>
            </a:extLst>
          </p:cNvPr>
          <p:cNvSpPr txBox="1">
            <a:spLocks/>
          </p:cNvSpPr>
          <p:nvPr/>
        </p:nvSpPr>
        <p:spPr bwMode="auto">
          <a:xfrm>
            <a:off x="395289" y="425451"/>
            <a:ext cx="29434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选择</a:t>
            </a:r>
            <a:r>
              <a:rPr lang="en-US" altLang="zh-CN" sz="32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SDN</a:t>
            </a:r>
            <a:r>
              <a:rPr lang="zh-CN" altLang="en-US" sz="32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的挑战</a:t>
            </a:r>
            <a:endParaRPr lang="en-US" altLang="zh-CN" sz="32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22780214-7174-6640-9240-C0F850ED81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552" y="1104900"/>
            <a:ext cx="7494984" cy="4196308"/>
          </a:xfrm>
        </p:spPr>
        <p:txBody>
          <a:bodyPr/>
          <a:lstStyle/>
          <a:p>
            <a:r>
              <a:rPr lang="zh-CN" altLang="en-US" dirty="0"/>
              <a:t>强化控制平面</a:t>
            </a:r>
            <a:r>
              <a:rPr lang="en-US" altLang="zh-CN" dirty="0"/>
              <a:t>:</a:t>
            </a:r>
            <a:r>
              <a:rPr lang="zh-CN" altLang="en-US" dirty="0"/>
              <a:t>依赖性、可靠性、性能可伸缩、安全的分布式系统</a:t>
            </a:r>
            <a:endParaRPr lang="en-US" altLang="zh-CN" dirty="0"/>
          </a:p>
          <a:p>
            <a:pPr lvl="1"/>
            <a:r>
              <a:rPr lang="zh-CN" altLang="en-US" dirty="0"/>
              <a:t>针对故障的鲁棒性</a:t>
            </a:r>
            <a:r>
              <a:rPr lang="en-US" altLang="zh-CN" dirty="0"/>
              <a:t>:</a:t>
            </a:r>
            <a:r>
              <a:rPr lang="zh-CN" altLang="en-US" dirty="0"/>
              <a:t>平衡分布式控制平面的可靠性</a:t>
            </a:r>
            <a:endParaRPr lang="en-US" altLang="zh-CN" dirty="0"/>
          </a:p>
          <a:p>
            <a:pPr lvl="1"/>
            <a:r>
              <a:rPr lang="zh-CN" altLang="en-US" dirty="0"/>
              <a:t>诞生之日起就强调</a:t>
            </a:r>
            <a:r>
              <a:rPr lang="en-US" altLang="zh-CN" dirty="0"/>
              <a:t>SDN</a:t>
            </a:r>
            <a:r>
              <a:rPr lang="zh-CN" altLang="en-US" dirty="0"/>
              <a:t>系统的安全性</a:t>
            </a:r>
            <a:endParaRPr lang="en-US" altLang="zh-CN" dirty="0"/>
          </a:p>
          <a:p>
            <a:r>
              <a:rPr lang="zh-CN" altLang="en-US" dirty="0"/>
              <a:t>网络和协议需满足特定任务需求</a:t>
            </a:r>
            <a:endParaRPr lang="en-US" altLang="zh-CN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实时性、超可靠性、超安全性</a:t>
            </a:r>
            <a:endParaRPr lang="en-US" altLang="zh-CN" dirty="0"/>
          </a:p>
          <a:p>
            <a:r>
              <a:rPr lang="zh-CN" altLang="en-US" dirty="0"/>
              <a:t>互联网规模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92163" name="Slide Number Placeholder 5">
            <a:extLst>
              <a:ext uri="{FF2B5EF4-FFF2-40B4-BE49-F238E27FC236}">
                <a16:creationId xmlns:a16="http://schemas.microsoft.com/office/drawing/2014/main" id="{CF46B1B6-FDA4-B844-B233-8BF9644CBCD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24851" y="6462714"/>
            <a:ext cx="6762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898" indent="-325424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06" indent="-350823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793" indent="-3159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093" indent="-33971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273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45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634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815" indent="-33971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4-</a:t>
            </a:r>
            <a:fld id="{34191D6D-3236-4B49-A973-0E9703159442}" type="slidenum">
              <a:rPr lang="en-US" altLang="zh-CN" sz="1800">
                <a:ea typeface="MS PGothic" panose="020B0600070205080204" pitchFamily="34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CN" sz="12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92164" name="Footer Placeholder 2">
            <a:extLst>
              <a:ext uri="{FF2B5EF4-FFF2-40B4-BE49-F238E27FC236}">
                <a16:creationId xmlns:a16="http://schemas.microsoft.com/office/drawing/2014/main" id="{03EDB04F-7F29-3F47-B726-E8E859B004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375400" y="6475414"/>
            <a:ext cx="2178051" cy="241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19" indent="-285738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951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132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313" indent="-22859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49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67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854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035" indent="-22859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u="none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Network Layer: Control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D3A99D-1DBF-D34D-A462-BB746172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5D0B52-58CD-4E4C-AB76-B885C10D686A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1308C28-89CA-7845-BDBE-79932C175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573" y="5093356"/>
            <a:ext cx="29653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u="none" dirty="0" err="1">
                <a:solidFill>
                  <a:prstClr val="black"/>
                </a:solidFill>
                <a:latin typeface="+mn-lt"/>
              </a:rPr>
              <a:t>垂直封闭的专有设备</a:t>
            </a:r>
            <a:endParaRPr lang="en-US" sz="2400" b="0" u="none" dirty="0">
              <a:solidFill>
                <a:prstClr val="black"/>
              </a:solidFill>
              <a:latin typeface="+mn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u="none" dirty="0">
                <a:solidFill>
                  <a:prstClr val="black"/>
                </a:solidFill>
                <a:latin typeface="+mn-lt"/>
              </a:rPr>
              <a:t>更新演进缓慢</a:t>
            </a:r>
            <a:endParaRPr lang="en-US" sz="2400" b="0" u="none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0B027E0B-D9D0-C74D-AF47-2BA7325C5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1500" r="3650" b="5499"/>
          <a:stretch>
            <a:fillRect/>
          </a:stretch>
        </p:blipFill>
        <p:spPr bwMode="auto">
          <a:xfrm>
            <a:off x="466111" y="1465673"/>
            <a:ext cx="2496173" cy="351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1186370-0BAD-5545-8A47-478317D79881}"/>
              </a:ext>
            </a:extLst>
          </p:cNvPr>
          <p:cNvSpPr/>
          <p:nvPr/>
        </p:nvSpPr>
        <p:spPr>
          <a:xfrm>
            <a:off x="707948" y="2662015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none" dirty="0" err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特定操作系统</a:t>
            </a:r>
            <a:endParaRPr lang="en-US" sz="2000" b="1" u="none" dirty="0">
              <a:solidFill>
                <a:prstClr val="white"/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334E20BD-5E41-A443-BC0F-6D9A4CBD170D}"/>
              </a:ext>
            </a:extLst>
          </p:cNvPr>
          <p:cNvSpPr/>
          <p:nvPr/>
        </p:nvSpPr>
        <p:spPr>
          <a:xfrm>
            <a:off x="707948" y="3703415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none" dirty="0" err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特定硬件</a:t>
            </a:r>
            <a:endParaRPr lang="en-US" sz="2000" b="1" u="none" dirty="0">
              <a:solidFill>
                <a:prstClr val="white"/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" name="Group 47">
            <a:extLst>
              <a:ext uri="{FF2B5EF4-FFF2-40B4-BE49-F238E27FC236}">
                <a16:creationId xmlns:a16="http://schemas.microsoft.com/office/drawing/2014/main" id="{E4C5EEEB-CE48-3E4A-A699-74544A8BEF51}"/>
              </a:ext>
            </a:extLst>
          </p:cNvPr>
          <p:cNvGrpSpPr>
            <a:grpSpLocks/>
          </p:cNvGrpSpPr>
          <p:nvPr/>
        </p:nvGrpSpPr>
        <p:grpSpPr bwMode="auto">
          <a:xfrm>
            <a:off x="5375349" y="1614865"/>
            <a:ext cx="3048000" cy="417900"/>
            <a:chOff x="5334000" y="1371600"/>
            <a:chExt cx="3657600" cy="685800"/>
          </a:xfrm>
        </p:grpSpPr>
        <p:sp>
          <p:nvSpPr>
            <p:cNvPr id="9" name="Rounded Rectangle 45">
              <a:extLst>
                <a:ext uri="{FF2B5EF4-FFF2-40B4-BE49-F238E27FC236}">
                  <a16:creationId xmlns:a16="http://schemas.microsoft.com/office/drawing/2014/main" id="{1009EF0B-9334-1443-B32C-AE3888E85BDB}"/>
                </a:ext>
              </a:extLst>
            </p:cNvPr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0" name="Rounded Rectangle 44">
              <a:extLst>
                <a:ext uri="{FF2B5EF4-FFF2-40B4-BE49-F238E27FC236}">
                  <a16:creationId xmlns:a16="http://schemas.microsoft.com/office/drawing/2014/main" id="{AE9E47D4-9890-9D43-ACB3-8349AA6D2773}"/>
                </a:ext>
              </a:extLst>
            </p:cNvPr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1" name="Rounded Rectangle 43">
              <a:extLst>
                <a:ext uri="{FF2B5EF4-FFF2-40B4-BE49-F238E27FC236}">
                  <a16:creationId xmlns:a16="http://schemas.microsoft.com/office/drawing/2014/main" id="{9B81094B-7C1D-2446-B8B0-6BA128A274E3}"/>
                </a:ext>
              </a:extLst>
            </p:cNvPr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2" name="Rounded Rectangle 42">
              <a:extLst>
                <a:ext uri="{FF2B5EF4-FFF2-40B4-BE49-F238E27FC236}">
                  <a16:creationId xmlns:a16="http://schemas.microsoft.com/office/drawing/2014/main" id="{FB3438E0-C8CA-614F-B45E-C7FC6B55E182}"/>
                </a:ext>
              </a:extLst>
            </p:cNvPr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3" name="Rounded Rectangle 41">
              <a:extLst>
                <a:ext uri="{FF2B5EF4-FFF2-40B4-BE49-F238E27FC236}">
                  <a16:creationId xmlns:a16="http://schemas.microsoft.com/office/drawing/2014/main" id="{288DC1EE-C612-E748-88E0-BD242EC2A3BC}"/>
                </a:ext>
              </a:extLst>
            </p:cNvPr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4" name="Rounded Rectangle 40">
              <a:extLst>
                <a:ext uri="{FF2B5EF4-FFF2-40B4-BE49-F238E27FC236}">
                  <a16:creationId xmlns:a16="http://schemas.microsoft.com/office/drawing/2014/main" id="{69342680-E0B3-C047-9805-099C16630C5E}"/>
                </a:ext>
              </a:extLst>
            </p:cNvPr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5" name="Rounded Rectangle 39">
              <a:extLst>
                <a:ext uri="{FF2B5EF4-FFF2-40B4-BE49-F238E27FC236}">
                  <a16:creationId xmlns:a16="http://schemas.microsoft.com/office/drawing/2014/main" id="{7A301133-F80D-1A4C-B389-1B3C6079C70A}"/>
                </a:ext>
              </a:extLst>
            </p:cNvPr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6" name="Rounded Rectangle 38">
              <a:extLst>
                <a:ext uri="{FF2B5EF4-FFF2-40B4-BE49-F238E27FC236}">
                  <a16:creationId xmlns:a16="http://schemas.microsoft.com/office/drawing/2014/main" id="{B6EF3B1B-EA4C-D344-9A16-CFEC2372356C}"/>
                </a:ext>
              </a:extLst>
            </p:cNvPr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7" name="Rounded Rectangle 37">
              <a:extLst>
                <a:ext uri="{FF2B5EF4-FFF2-40B4-BE49-F238E27FC236}">
                  <a16:creationId xmlns:a16="http://schemas.microsoft.com/office/drawing/2014/main" id="{4E2B0146-0566-C943-A549-C28B9560A618}"/>
                </a:ext>
              </a:extLst>
            </p:cNvPr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8" name="Rounded Rectangle 36">
              <a:extLst>
                <a:ext uri="{FF2B5EF4-FFF2-40B4-BE49-F238E27FC236}">
                  <a16:creationId xmlns:a16="http://schemas.microsoft.com/office/drawing/2014/main" id="{A3BD53FE-C33D-0643-B401-E1AACB364C65}"/>
                </a:ext>
              </a:extLst>
            </p:cNvPr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 dirty="0">
                  <a:solidFill>
                    <a:srgbClr val="FFCC66"/>
                  </a:solidFill>
                  <a:latin typeface="Calibri"/>
                </a:rPr>
                <a:t>App</a:t>
              </a:r>
            </a:p>
          </p:txBody>
        </p: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70D5EF2C-641E-F04F-AC5E-5DA01041B7D7}"/>
                </a:ext>
              </a:extLst>
            </p:cNvPr>
            <p:cNvSpPr/>
            <p:nvPr/>
          </p:nvSpPr>
          <p:spPr bwMode="auto">
            <a:xfrm>
              <a:off x="5334000" y="1371600"/>
              <a:ext cx="9144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zh-CN" altLang="en-US" sz="1400" b="1" u="none" dirty="0">
                  <a:solidFill>
                    <a:prstClr val="black"/>
                  </a:solidFill>
                  <a:latin typeface="Calibri"/>
                </a:rPr>
                <a:t>应用</a:t>
              </a:r>
              <a:endParaRPr lang="en-US" sz="1400" b="1" u="none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" name="Rounded Rectangle 34">
            <a:extLst>
              <a:ext uri="{FF2B5EF4-FFF2-40B4-BE49-F238E27FC236}">
                <a16:creationId xmlns:a16="http://schemas.microsoft.com/office/drawing/2014/main" id="{BEF20912-A21F-9445-9BA2-FBFE5C09D22C}"/>
              </a:ext>
            </a:extLst>
          </p:cNvPr>
          <p:cNvSpPr/>
          <p:nvPr/>
        </p:nvSpPr>
        <p:spPr>
          <a:xfrm>
            <a:off x="707948" y="1823815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none" dirty="0" err="1">
                <a:solidFill>
                  <a:prstClr val="white"/>
                </a:solidFill>
                <a:latin typeface="+mj-lt"/>
                <a:ea typeface="ＭＳ Ｐゴシック" charset="-128"/>
                <a:cs typeface="ＭＳ Ｐゴシック" charset="-128"/>
              </a:rPr>
              <a:t>特定应用</a:t>
            </a:r>
            <a:endParaRPr lang="en-US" sz="2000" b="1" u="none" dirty="0">
              <a:solidFill>
                <a:prstClr val="white"/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A460521A-8EDE-A340-9834-4D4166480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149" y="5093356"/>
            <a:ext cx="320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u="none" dirty="0" err="1">
                <a:solidFill>
                  <a:prstClr val="black"/>
                </a:solidFill>
                <a:latin typeface="+mj-lt"/>
              </a:rPr>
              <a:t>水平开放接口</a:t>
            </a:r>
            <a:endParaRPr lang="en-US" sz="2400" b="0" u="none" dirty="0">
              <a:solidFill>
                <a:prstClr val="black"/>
              </a:solidFill>
              <a:latin typeface="+mj-lt"/>
            </a:endParaRP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0" u="none" dirty="0" err="1">
                <a:solidFill>
                  <a:prstClr val="black"/>
                </a:solidFill>
                <a:latin typeface="+mj-lt"/>
              </a:rPr>
              <a:t>快速迭代演进</a:t>
            </a:r>
            <a:endParaRPr lang="en-US" sz="2400" b="0" u="non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2" name="Right Arrow 46">
            <a:extLst>
              <a:ext uri="{FF2B5EF4-FFF2-40B4-BE49-F238E27FC236}">
                <a16:creationId xmlns:a16="http://schemas.microsoft.com/office/drawing/2014/main" id="{0B715B5F-72A6-4E48-8772-FBD869102050}"/>
              </a:ext>
            </a:extLst>
          </p:cNvPr>
          <p:cNvSpPr/>
          <p:nvPr/>
        </p:nvSpPr>
        <p:spPr>
          <a:xfrm>
            <a:off x="3533816" y="2179415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04FA7AC2-F6BE-E646-859D-54E9133CD7E8}"/>
              </a:ext>
            </a:extLst>
          </p:cNvPr>
          <p:cNvGrpSpPr>
            <a:grpSpLocks/>
          </p:cNvGrpSpPr>
          <p:nvPr/>
        </p:nvGrpSpPr>
        <p:grpSpPr bwMode="auto">
          <a:xfrm>
            <a:off x="5672253" y="3618590"/>
            <a:ext cx="2721609" cy="1396073"/>
            <a:chOff x="5105400" y="3212068"/>
            <a:chExt cx="3451510" cy="1817132"/>
          </a:xfrm>
        </p:grpSpPr>
        <p:sp>
          <p:nvSpPr>
            <p:cNvPr id="24" name="Rounded Rectangle 22">
              <a:extLst>
                <a:ext uri="{FF2B5EF4-FFF2-40B4-BE49-F238E27FC236}">
                  <a16:creationId xmlns:a16="http://schemas.microsoft.com/office/drawing/2014/main" id="{F4B8A852-A6E4-ED4C-BE19-5CDB5980D99A}"/>
                </a:ext>
              </a:extLst>
            </p:cNvPr>
            <p:cNvSpPr/>
            <p:nvPr/>
          </p:nvSpPr>
          <p:spPr bwMode="auto">
            <a:xfrm>
              <a:off x="6096000" y="3874196"/>
              <a:ext cx="2424501" cy="697803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u="none" dirty="0">
                  <a:solidFill>
                    <a:prstClr val="white"/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微处理器</a:t>
              </a:r>
              <a:endParaRPr lang="en-US" sz="1600" b="1" u="none" dirty="0">
                <a:solidFill>
                  <a:prstClr val="white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25" name="Picture 33">
              <a:extLst>
                <a:ext uri="{FF2B5EF4-FFF2-40B4-BE49-F238E27FC236}">
                  <a16:creationId xmlns:a16="http://schemas.microsoft.com/office/drawing/2014/main" id="{8561B965-91D0-7941-9E0B-348F0A6C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51">
              <a:extLst>
                <a:ext uri="{FF2B5EF4-FFF2-40B4-BE49-F238E27FC236}">
                  <a16:creationId xmlns:a16="http://schemas.microsoft.com/office/drawing/2014/main" id="{F6202343-E3AA-0540-9706-6BDEE9BB9E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5270" y="3212068"/>
              <a:ext cx="3121640" cy="440663"/>
              <a:chOff x="5511470" y="3200400"/>
              <a:chExt cx="3121640" cy="440663"/>
            </a:xfrm>
          </p:grpSpPr>
          <p:cxnSp>
            <p:nvCxnSpPr>
              <p:cNvPr id="27" name="Straight Connector 50">
                <a:extLst>
                  <a:ext uri="{FF2B5EF4-FFF2-40B4-BE49-F238E27FC236}">
                    <a16:creationId xmlns:a16="http://schemas.microsoft.com/office/drawing/2014/main" id="{F5DF554C-BC5E-9B4F-A9B2-DC31B229C0FD}"/>
                  </a:ext>
                </a:extLst>
              </p:cNvPr>
              <p:cNvCxnSpPr/>
              <p:nvPr/>
            </p:nvCxnSpPr>
            <p:spPr>
              <a:xfrm>
                <a:off x="5511470" y="3424423"/>
                <a:ext cx="3121640" cy="4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BADA1186-2148-6D4C-946D-79E306C78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1339" y="3200400"/>
                <a:ext cx="2465881" cy="440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u="none" dirty="0">
                    <a:solidFill>
                      <a:prstClr val="black"/>
                    </a:solidFill>
                    <a:latin typeface="Arial" charset="0"/>
                  </a:rPr>
                  <a:t>开放接口</a:t>
                </a:r>
                <a:endParaRPr lang="en-US" sz="1600" u="none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29" name="Group 57">
            <a:extLst>
              <a:ext uri="{FF2B5EF4-FFF2-40B4-BE49-F238E27FC236}">
                <a16:creationId xmlns:a16="http://schemas.microsoft.com/office/drawing/2014/main" id="{16BA265E-62DC-904B-935E-9F806C4F88A0}"/>
              </a:ext>
            </a:extLst>
          </p:cNvPr>
          <p:cNvGrpSpPr>
            <a:grpSpLocks/>
          </p:cNvGrpSpPr>
          <p:nvPr/>
        </p:nvGrpSpPr>
        <p:grpSpPr bwMode="auto">
          <a:xfrm>
            <a:off x="5118024" y="2215321"/>
            <a:ext cx="3575710" cy="1234932"/>
            <a:chOff x="5263490" y="1889268"/>
            <a:chExt cx="3575710" cy="1234932"/>
          </a:xfrm>
        </p:grpSpPr>
        <p:sp>
          <p:nvSpPr>
            <p:cNvPr id="30" name="Rounded Rectangle 19">
              <a:extLst>
                <a:ext uri="{FF2B5EF4-FFF2-40B4-BE49-F238E27FC236}">
                  <a16:creationId xmlns:a16="http://schemas.microsoft.com/office/drawing/2014/main" id="{703D1926-295A-0149-A62B-BEE4B67E6BA7}"/>
                </a:ext>
              </a:extLst>
            </p:cNvPr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>
                  <a:solidFill>
                    <a:srgbClr val="FFFFFF"/>
                  </a:solidFill>
                  <a:latin typeface="Calibri"/>
                </a:rPr>
                <a:t>Linux</a:t>
              </a:r>
            </a:p>
          </p:txBody>
        </p:sp>
        <p:sp>
          <p:nvSpPr>
            <p:cNvPr id="31" name="Rounded Rectangle 21">
              <a:extLst>
                <a:ext uri="{FF2B5EF4-FFF2-40B4-BE49-F238E27FC236}">
                  <a16:creationId xmlns:a16="http://schemas.microsoft.com/office/drawing/2014/main" id="{C4DD668C-4512-CA4A-AFB2-29359560E3D4}"/>
                </a:ext>
              </a:extLst>
            </p:cNvPr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1600" b="1" u="none">
                  <a:solidFill>
                    <a:srgbClr val="FFFFFF"/>
                  </a:solidFill>
                  <a:latin typeface="Calibri"/>
                </a:rPr>
                <a:t>Mac</a:t>
              </a:r>
            </a:p>
            <a:p>
              <a:pPr algn="ctr" defTabSz="914400">
                <a:defRPr/>
              </a:pPr>
              <a:r>
                <a:rPr lang="en-US" sz="1600" b="1" u="none">
                  <a:solidFill>
                    <a:srgbClr val="FFFFFF"/>
                  </a:solidFill>
                  <a:latin typeface="Calibri"/>
                </a:rPr>
                <a:t>OS</a:t>
              </a:r>
            </a:p>
          </p:txBody>
        </p:sp>
        <p:sp>
          <p:nvSpPr>
            <p:cNvPr id="32" name="Rounded Rectangle 23">
              <a:extLst>
                <a:ext uri="{FF2B5EF4-FFF2-40B4-BE49-F238E27FC236}">
                  <a16:creationId xmlns:a16="http://schemas.microsoft.com/office/drawing/2014/main" id="{874A3CB2-5912-FB48-B461-09C7BF8B6AAB}"/>
                </a:ext>
              </a:extLst>
            </p:cNvPr>
            <p:cNvSpPr/>
            <p:nvPr/>
          </p:nvSpPr>
          <p:spPr bwMode="auto">
            <a:xfrm>
              <a:off x="5263490" y="2286000"/>
              <a:ext cx="128971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r>
                <a:rPr lang="en-US" sz="2000" b="1" u="none" dirty="0">
                  <a:solidFill>
                    <a:srgbClr val="FFFFFF"/>
                  </a:solidFill>
                  <a:latin typeface="Calibri"/>
                </a:rPr>
                <a:t>Windows</a:t>
              </a:r>
            </a:p>
            <a:p>
              <a:pPr algn="ctr" defTabSz="914400">
                <a:defRPr/>
              </a:pPr>
              <a:r>
                <a:rPr lang="en-US" sz="1800" b="1" u="none" dirty="0">
                  <a:solidFill>
                    <a:srgbClr val="FFFFFF"/>
                  </a:solidFill>
                  <a:latin typeface="Calibri"/>
                </a:rPr>
                <a:t>(OS)</a:t>
              </a: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2C974950-E5CA-EA46-9FEF-66D63D6F8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783" y="2526268"/>
              <a:ext cx="4427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u="none" dirty="0">
                  <a:solidFill>
                    <a:prstClr val="black"/>
                  </a:solidFill>
                  <a:latin typeface="Arial" charset="0"/>
                </a:rPr>
                <a:t>或</a:t>
              </a:r>
              <a:endParaRPr lang="en-US" u="none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4E03FEA-F5F3-6E47-AB8D-296387CD5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9785" y="2514600"/>
              <a:ext cx="4427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u="none" dirty="0">
                  <a:solidFill>
                    <a:prstClr val="black"/>
                  </a:solidFill>
                  <a:latin typeface="Arial" charset="0"/>
                </a:rPr>
                <a:t>或</a:t>
              </a:r>
              <a:endParaRPr lang="en-US" u="none" dirty="0">
                <a:solidFill>
                  <a:prstClr val="black"/>
                </a:solidFill>
                <a:latin typeface="Arial" charset="0"/>
              </a:endParaRPr>
            </a:p>
          </p:txBody>
        </p:sp>
        <p:grpSp>
          <p:nvGrpSpPr>
            <p:cNvPr id="35" name="Group 52">
              <a:extLst>
                <a:ext uri="{FF2B5EF4-FFF2-40B4-BE49-F238E27FC236}">
                  <a16:creationId xmlns:a16="http://schemas.microsoft.com/office/drawing/2014/main" id="{EE68FFA5-485D-C743-BE8A-F85F73D44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1889268"/>
              <a:ext cx="2590800" cy="338554"/>
              <a:chOff x="6019800" y="3260868"/>
              <a:chExt cx="2590800" cy="338554"/>
            </a:xfrm>
          </p:grpSpPr>
          <p:cxnSp>
            <p:nvCxnSpPr>
              <p:cNvPr id="36" name="Straight Connector 53">
                <a:extLst>
                  <a:ext uri="{FF2B5EF4-FFF2-40B4-BE49-F238E27FC236}">
                    <a16:creationId xmlns:a16="http://schemas.microsoft.com/office/drawing/2014/main" id="{355ED741-6B9A-7646-92AF-6AF1697E0E8A}"/>
                  </a:ext>
                </a:extLst>
              </p:cNvPr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23">
                <a:extLst>
                  <a:ext uri="{FF2B5EF4-FFF2-40B4-BE49-F238E27FC236}">
                    <a16:creationId xmlns:a16="http://schemas.microsoft.com/office/drawing/2014/main" id="{A3D07260-DACC-CD49-A76D-E8C671B5F4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55158" y="3260868"/>
                <a:ext cx="1011815" cy="3385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eaLnBrk="0" hangingPunct="0"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u="none" dirty="0">
                    <a:solidFill>
                      <a:prstClr val="black"/>
                    </a:solidFill>
                    <a:latin typeface="Arial" charset="0"/>
                  </a:rPr>
                  <a:t>开放接口</a:t>
                </a:r>
                <a:endParaRPr lang="en-US" sz="1600" u="none" dirty="0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38" name="Right Arrow 55">
            <a:extLst>
              <a:ext uri="{FF2B5EF4-FFF2-40B4-BE49-F238E27FC236}">
                <a16:creationId xmlns:a16="http://schemas.microsoft.com/office/drawing/2014/main" id="{3E1AADA6-0131-8A45-A96E-A665E630BEC0}"/>
              </a:ext>
            </a:extLst>
          </p:cNvPr>
          <p:cNvSpPr/>
          <p:nvPr/>
        </p:nvSpPr>
        <p:spPr>
          <a:xfrm>
            <a:off x="3501629" y="4983009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sz="2000" b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 Box 167">
            <a:extLst>
              <a:ext uri="{FF2B5EF4-FFF2-40B4-BE49-F238E27FC236}">
                <a16:creationId xmlns:a16="http://schemas.microsoft.com/office/drawing/2014/main" id="{CB497A88-2083-4E4C-AF3C-EF2C863DE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431802"/>
            <a:ext cx="50658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对策：借鉴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PC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的功能分离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02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D3A99D-1DBF-D34D-A462-BB746172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5D0B52-58CD-4E4C-AB76-B885C10D686A}" type="datetime2">
              <a:rPr lang="zh-CN" altLang="en-US" smtClean="0"/>
              <a:pPr>
                <a:defRPr/>
              </a:pPr>
              <a:t>2019年11月13日</a:t>
            </a:fld>
            <a:endParaRPr lang="zh-CN" altLang="zh-CN"/>
          </a:p>
        </p:txBody>
      </p:sp>
      <p:sp>
        <p:nvSpPr>
          <p:cNvPr id="39" name="Text Box 167">
            <a:extLst>
              <a:ext uri="{FF2B5EF4-FFF2-40B4-BE49-F238E27FC236}">
                <a16:creationId xmlns:a16="http://schemas.microsoft.com/office/drawing/2014/main" id="{CB497A88-2083-4E4C-AF3C-EF2C863DE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6" y="431802"/>
            <a:ext cx="31854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对策：功能分离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0" name="TextBox 27">
            <a:extLst>
              <a:ext uri="{FF2B5EF4-FFF2-40B4-BE49-F238E27FC236}">
                <a16:creationId xmlns:a16="http://schemas.microsoft.com/office/drawing/2014/main" id="{BE62CE9B-0098-AE47-9885-5A091078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85" y="5117959"/>
            <a:ext cx="26275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u="none" dirty="0" err="1"/>
              <a:t>垂直封闭</a:t>
            </a:r>
            <a:r>
              <a:rPr lang="zh-CN" altLang="en-US" sz="2000" u="none" dirty="0"/>
              <a:t>的专有</a:t>
            </a:r>
            <a:r>
              <a:rPr lang="en-US" sz="2000" u="none" dirty="0" err="1"/>
              <a:t>设备</a:t>
            </a:r>
            <a:endParaRPr lang="en-US" sz="2000" u="none" dirty="0"/>
          </a:p>
          <a:p>
            <a:pPr algn="ctr" eaLnBrk="1" hangingPunct="1"/>
            <a:r>
              <a:rPr lang="zh-CN" altLang="en-US" sz="2000" u="none" dirty="0"/>
              <a:t>更新</a:t>
            </a:r>
            <a:r>
              <a:rPr lang="en-US" sz="2000" u="none" dirty="0" err="1"/>
              <a:t>演进缓慢</a:t>
            </a:r>
            <a:endParaRPr lang="en-US" sz="2000" u="none" dirty="0"/>
          </a:p>
        </p:txBody>
      </p:sp>
      <p:grpSp>
        <p:nvGrpSpPr>
          <p:cNvPr id="41" name="Group 47">
            <a:extLst>
              <a:ext uri="{FF2B5EF4-FFF2-40B4-BE49-F238E27FC236}">
                <a16:creationId xmlns:a16="http://schemas.microsoft.com/office/drawing/2014/main" id="{51916D93-368C-7D48-AD67-10894B4E1E1D}"/>
              </a:ext>
            </a:extLst>
          </p:cNvPr>
          <p:cNvGrpSpPr>
            <a:grpSpLocks/>
          </p:cNvGrpSpPr>
          <p:nvPr/>
        </p:nvGrpSpPr>
        <p:grpSpPr bwMode="auto">
          <a:xfrm>
            <a:off x="5498684" y="1391434"/>
            <a:ext cx="3319014" cy="610122"/>
            <a:chOff x="5334000" y="1371600"/>
            <a:chExt cx="3657600" cy="685800"/>
          </a:xfrm>
        </p:grpSpPr>
        <p:sp>
          <p:nvSpPr>
            <p:cNvPr id="42" name="Rounded Rectangle 45">
              <a:extLst>
                <a:ext uri="{FF2B5EF4-FFF2-40B4-BE49-F238E27FC236}">
                  <a16:creationId xmlns:a16="http://schemas.microsoft.com/office/drawing/2014/main" id="{C9D20FC6-B573-D943-AAA4-A7FCFDBC9324}"/>
                </a:ext>
              </a:extLst>
            </p:cNvPr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4">
              <a:extLst>
                <a:ext uri="{FF2B5EF4-FFF2-40B4-BE49-F238E27FC236}">
                  <a16:creationId xmlns:a16="http://schemas.microsoft.com/office/drawing/2014/main" id="{2D04485D-5128-3D46-B459-5220832F562F}"/>
                </a:ext>
              </a:extLst>
            </p:cNvPr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B14D25B-754F-254D-9939-E717F2C486D7}"/>
                </a:ext>
              </a:extLst>
            </p:cNvPr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2">
              <a:extLst>
                <a:ext uri="{FF2B5EF4-FFF2-40B4-BE49-F238E27FC236}">
                  <a16:creationId xmlns:a16="http://schemas.microsoft.com/office/drawing/2014/main" id="{A5B0C0FF-1E80-C445-A9BC-39DBC00C37C6}"/>
                </a:ext>
              </a:extLst>
            </p:cNvPr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6" name="Rounded Rectangle 41">
              <a:extLst>
                <a:ext uri="{FF2B5EF4-FFF2-40B4-BE49-F238E27FC236}">
                  <a16:creationId xmlns:a16="http://schemas.microsoft.com/office/drawing/2014/main" id="{45633E37-754B-C747-A180-6C35B9F6808E}"/>
                </a:ext>
              </a:extLst>
            </p:cNvPr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7" name="Rounded Rectangle 40">
              <a:extLst>
                <a:ext uri="{FF2B5EF4-FFF2-40B4-BE49-F238E27FC236}">
                  <a16:creationId xmlns:a16="http://schemas.microsoft.com/office/drawing/2014/main" id="{1465979D-6C90-8946-9FC8-115606095E90}"/>
                </a:ext>
              </a:extLst>
            </p:cNvPr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8" name="Rounded Rectangle 39">
              <a:extLst>
                <a:ext uri="{FF2B5EF4-FFF2-40B4-BE49-F238E27FC236}">
                  <a16:creationId xmlns:a16="http://schemas.microsoft.com/office/drawing/2014/main" id="{A6F4AB66-5D52-4843-A1CF-5BA457B85171}"/>
                </a:ext>
              </a:extLst>
            </p:cNvPr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9" name="Rounded Rectangle 38">
              <a:extLst>
                <a:ext uri="{FF2B5EF4-FFF2-40B4-BE49-F238E27FC236}">
                  <a16:creationId xmlns:a16="http://schemas.microsoft.com/office/drawing/2014/main" id="{D0F22676-44E3-4449-8388-11F596EF7DAD}"/>
                </a:ext>
              </a:extLst>
            </p:cNvPr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50" name="Rounded Rectangle 37">
              <a:extLst>
                <a:ext uri="{FF2B5EF4-FFF2-40B4-BE49-F238E27FC236}">
                  <a16:creationId xmlns:a16="http://schemas.microsoft.com/office/drawing/2014/main" id="{5DC4A579-8C7A-D149-9E79-215C07204D04}"/>
                </a:ext>
              </a:extLst>
            </p:cNvPr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51" name="Rounded Rectangle 36">
              <a:extLst>
                <a:ext uri="{FF2B5EF4-FFF2-40B4-BE49-F238E27FC236}">
                  <a16:creationId xmlns:a16="http://schemas.microsoft.com/office/drawing/2014/main" id="{2E02D47C-B6B7-ED48-ABFE-2F5293CC2F41}"/>
                </a:ext>
              </a:extLst>
            </p:cNvPr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u="none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52" name="Rounded Rectangle 30">
              <a:extLst>
                <a:ext uri="{FF2B5EF4-FFF2-40B4-BE49-F238E27FC236}">
                  <a16:creationId xmlns:a16="http://schemas.microsoft.com/office/drawing/2014/main" id="{77839BD8-7C1D-4848-844A-9E869615BFF6}"/>
                </a:ext>
              </a:extLst>
            </p:cNvPr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u="none" dirty="0">
                  <a:solidFill>
                    <a:schemeClr val="tx1"/>
                  </a:solidFill>
                </a:rPr>
                <a:t>应用</a:t>
              </a:r>
              <a:endParaRPr lang="en-US" sz="140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35">
            <a:extLst>
              <a:ext uri="{FF2B5EF4-FFF2-40B4-BE49-F238E27FC236}">
                <a16:creationId xmlns:a16="http://schemas.microsoft.com/office/drawing/2014/main" id="{5D0AAC6D-8A4C-954D-8A68-8497645A8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750" y="5183433"/>
            <a:ext cx="29041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u="none" dirty="0" err="1"/>
              <a:t>水平开放接口</a:t>
            </a:r>
            <a:endParaRPr lang="en-US" sz="2000" u="none" dirty="0"/>
          </a:p>
          <a:p>
            <a:pPr algn="ctr" eaLnBrk="1" hangingPunct="1"/>
            <a:r>
              <a:rPr lang="en-US" sz="2000" u="none" dirty="0" err="1"/>
              <a:t>快速</a:t>
            </a:r>
            <a:r>
              <a:rPr lang="zh-CN" altLang="en-US" sz="2000" u="none" dirty="0"/>
              <a:t>迭代</a:t>
            </a:r>
            <a:r>
              <a:rPr lang="en-US" sz="2000" u="none" dirty="0" err="1"/>
              <a:t>演进</a:t>
            </a:r>
            <a:endParaRPr lang="en-US" sz="2000" u="none" dirty="0"/>
          </a:p>
        </p:txBody>
      </p:sp>
      <p:sp>
        <p:nvSpPr>
          <p:cNvPr id="54" name="Right Arrow 46">
            <a:extLst>
              <a:ext uri="{FF2B5EF4-FFF2-40B4-BE49-F238E27FC236}">
                <a16:creationId xmlns:a16="http://schemas.microsoft.com/office/drawing/2014/main" id="{4B443F0A-C9CC-CF43-9486-FE2859973553}"/>
              </a:ext>
            </a:extLst>
          </p:cNvPr>
          <p:cNvSpPr/>
          <p:nvPr/>
        </p:nvSpPr>
        <p:spPr>
          <a:xfrm>
            <a:off x="4120390" y="2637334"/>
            <a:ext cx="1037192" cy="677914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u="none"/>
          </a:p>
        </p:txBody>
      </p:sp>
      <p:grpSp>
        <p:nvGrpSpPr>
          <p:cNvPr id="55" name="Group 57">
            <a:extLst>
              <a:ext uri="{FF2B5EF4-FFF2-40B4-BE49-F238E27FC236}">
                <a16:creationId xmlns:a16="http://schemas.microsoft.com/office/drawing/2014/main" id="{D78E1EBC-C38C-2E44-A3F2-7E23CCDEA6C5}"/>
              </a:ext>
            </a:extLst>
          </p:cNvPr>
          <p:cNvGrpSpPr>
            <a:grpSpLocks/>
          </p:cNvGrpSpPr>
          <p:nvPr/>
        </p:nvGrpSpPr>
        <p:grpSpPr bwMode="auto">
          <a:xfrm>
            <a:off x="5360392" y="2204930"/>
            <a:ext cx="3595599" cy="1152453"/>
            <a:chOff x="5105400" y="1828800"/>
            <a:chExt cx="3962400" cy="1295400"/>
          </a:xfrm>
        </p:grpSpPr>
        <p:sp>
          <p:nvSpPr>
            <p:cNvPr id="56" name="Rounded Rectangle 19">
              <a:extLst>
                <a:ext uri="{FF2B5EF4-FFF2-40B4-BE49-F238E27FC236}">
                  <a16:creationId xmlns:a16="http://schemas.microsoft.com/office/drawing/2014/main" id="{FDB48B03-195D-F947-A8D1-2800662A223C}"/>
                </a:ext>
              </a:extLst>
            </p:cNvPr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</a:rPr>
                <a:t>控制</a:t>
              </a:r>
              <a:endParaRPr lang="en-US" altLang="zh-CN" sz="1600" u="none" dirty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</a:rPr>
                <a:t>平面</a:t>
              </a:r>
              <a:endParaRPr lang="en-US" sz="1600" u="none" dirty="0">
                <a:solidFill>
                  <a:srgbClr val="FFFFFF"/>
                </a:solidFill>
              </a:endParaRPr>
            </a:p>
          </p:txBody>
        </p:sp>
        <p:sp>
          <p:nvSpPr>
            <p:cNvPr id="57" name="Rounded Rectangle 21">
              <a:extLst>
                <a:ext uri="{FF2B5EF4-FFF2-40B4-BE49-F238E27FC236}">
                  <a16:creationId xmlns:a16="http://schemas.microsoft.com/office/drawing/2014/main" id="{029FF8ED-7054-414D-A8CA-52934E5F1786}"/>
                </a:ext>
              </a:extLst>
            </p:cNvPr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</a:rPr>
                <a:t>控制</a:t>
              </a:r>
              <a:endParaRPr lang="en-US" altLang="zh-CN" sz="1600" u="none" dirty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</a:rPr>
                <a:t>平面</a:t>
              </a:r>
              <a:endParaRPr lang="en-US" sz="1600" u="none" dirty="0">
                <a:solidFill>
                  <a:srgbClr val="FFFFFF"/>
                </a:solidFill>
              </a:endParaRPr>
            </a:p>
          </p:txBody>
        </p:sp>
        <p:sp>
          <p:nvSpPr>
            <p:cNvPr id="58" name="Rounded Rectangle 23">
              <a:extLst>
                <a:ext uri="{FF2B5EF4-FFF2-40B4-BE49-F238E27FC236}">
                  <a16:creationId xmlns:a16="http://schemas.microsoft.com/office/drawing/2014/main" id="{41F22D31-D17C-9849-8FA0-3369B5DA8E62}"/>
                </a:ext>
              </a:extLst>
            </p:cNvPr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</a:rPr>
                <a:t>控制</a:t>
              </a:r>
              <a:endParaRPr lang="en-US" altLang="zh-CN" sz="1600" u="none" dirty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600" u="none" dirty="0">
                  <a:solidFill>
                    <a:srgbClr val="FFFFFF"/>
                  </a:solidFill>
                </a:rPr>
                <a:t>平面</a:t>
              </a:r>
              <a:endParaRPr lang="en-US" sz="1600" u="none" dirty="0">
                <a:solidFill>
                  <a:srgbClr val="FFFFFF"/>
                </a:solidFill>
              </a:endParaRPr>
            </a:p>
          </p:txBody>
        </p:sp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id="{F7698748-4CC4-CD4B-9AB0-01F6C7EFE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429620" cy="38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600" u="none" dirty="0"/>
                <a:t>或</a:t>
              </a:r>
              <a:endParaRPr lang="en-US" sz="1600" u="none" dirty="0"/>
            </a:p>
          </p:txBody>
        </p: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id="{21AD6647-3D0D-E14E-921C-6E87324EB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1088" y="2514600"/>
              <a:ext cx="429620" cy="38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600" u="none" dirty="0"/>
                <a:t>或</a:t>
              </a:r>
              <a:endParaRPr lang="en-US" sz="1600" u="none" dirty="0"/>
            </a:p>
          </p:txBody>
        </p:sp>
        <p:grpSp>
          <p:nvGrpSpPr>
            <p:cNvPr id="61" name="Group 52">
              <a:extLst>
                <a:ext uri="{FF2B5EF4-FFF2-40B4-BE49-F238E27FC236}">
                  <a16:creationId xmlns:a16="http://schemas.microsoft.com/office/drawing/2014/main" id="{8CBE1441-57C7-EA48-A206-BE45418AC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7400" y="1828800"/>
              <a:ext cx="2590800" cy="380547"/>
              <a:chOff x="6019800" y="3200400"/>
              <a:chExt cx="2590800" cy="380547"/>
            </a:xfrm>
          </p:grpSpPr>
          <p:cxnSp>
            <p:nvCxnSpPr>
              <p:cNvPr id="62" name="Straight Connector 53">
                <a:extLst>
                  <a:ext uri="{FF2B5EF4-FFF2-40B4-BE49-F238E27FC236}">
                    <a16:creationId xmlns:a16="http://schemas.microsoft.com/office/drawing/2014/main" id="{3043F7E2-66ED-1D4E-A4E0-6BD34B6650AF}"/>
                  </a:ext>
                </a:extLst>
              </p:cNvPr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23">
                <a:extLst>
                  <a:ext uri="{FF2B5EF4-FFF2-40B4-BE49-F238E27FC236}">
                    <a16:creationId xmlns:a16="http://schemas.microsoft.com/office/drawing/2014/main" id="{1B586505-9AF7-1B4C-B267-44CE8DA01A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107968" cy="3805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zh-CN" altLang="en-US" sz="1600" u="none" dirty="0"/>
                  <a:t>开放接口</a:t>
                </a:r>
                <a:endParaRPr lang="en-US" sz="1600" u="none" dirty="0"/>
              </a:p>
            </p:txBody>
          </p:sp>
        </p:grpSp>
      </p:grpSp>
      <p:sp>
        <p:nvSpPr>
          <p:cNvPr id="64" name="Right Arrow 55">
            <a:extLst>
              <a:ext uri="{FF2B5EF4-FFF2-40B4-BE49-F238E27FC236}">
                <a16:creationId xmlns:a16="http://schemas.microsoft.com/office/drawing/2014/main" id="{A0A0AA0C-232D-1643-9CCD-B6DE08A5A6BB}"/>
              </a:ext>
            </a:extLst>
          </p:cNvPr>
          <p:cNvSpPr/>
          <p:nvPr/>
        </p:nvSpPr>
        <p:spPr>
          <a:xfrm>
            <a:off x="4120390" y="5213405"/>
            <a:ext cx="1037192" cy="677914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u="none"/>
          </a:p>
        </p:txBody>
      </p:sp>
      <p:pic>
        <p:nvPicPr>
          <p:cNvPr id="65" name="Picture 47">
            <a:extLst>
              <a:ext uri="{FF2B5EF4-FFF2-40B4-BE49-F238E27FC236}">
                <a16:creationId xmlns:a16="http://schemas.microsoft.com/office/drawing/2014/main" id="{2502EA72-9E1D-5C46-9592-6F8F0478B0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" y="1162872"/>
            <a:ext cx="4559324" cy="357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ounded Rectangle 4">
            <a:extLst>
              <a:ext uri="{FF2B5EF4-FFF2-40B4-BE49-F238E27FC236}">
                <a16:creationId xmlns:a16="http://schemas.microsoft.com/office/drawing/2014/main" id="{E5A63677-A111-FB46-9A26-5F099335171B}"/>
              </a:ext>
            </a:extLst>
          </p:cNvPr>
          <p:cNvSpPr/>
          <p:nvPr/>
        </p:nvSpPr>
        <p:spPr bwMode="auto">
          <a:xfrm>
            <a:off x="1492836" y="2659931"/>
            <a:ext cx="1728653" cy="85869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u="none" dirty="0" err="1">
                <a:solidFill>
                  <a:schemeClr val="bg1"/>
                </a:solidFill>
              </a:rPr>
              <a:t>特定控制平面</a:t>
            </a:r>
            <a:endParaRPr lang="en-US" sz="1600" u="none" dirty="0">
              <a:solidFill>
                <a:schemeClr val="bg1"/>
              </a:solidFill>
            </a:endParaRPr>
          </a:p>
        </p:txBody>
      </p:sp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CC61BF31-76C0-C049-BFFC-EB62FBA18D58}"/>
              </a:ext>
            </a:extLst>
          </p:cNvPr>
          <p:cNvSpPr/>
          <p:nvPr/>
        </p:nvSpPr>
        <p:spPr bwMode="auto">
          <a:xfrm>
            <a:off x="1492836" y="3586413"/>
            <a:ext cx="1728653" cy="745705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u="none" dirty="0" err="1">
                <a:solidFill>
                  <a:schemeClr val="bg1"/>
                </a:solidFill>
              </a:rPr>
              <a:t>特定硬件</a:t>
            </a:r>
            <a:endParaRPr lang="en-US" sz="1600" u="none" dirty="0">
              <a:solidFill>
                <a:schemeClr val="bg1"/>
              </a:solidFill>
            </a:endParaRPr>
          </a:p>
        </p:txBody>
      </p:sp>
      <p:sp>
        <p:nvSpPr>
          <p:cNvPr id="68" name="Rounded Rectangle 34">
            <a:extLst>
              <a:ext uri="{FF2B5EF4-FFF2-40B4-BE49-F238E27FC236}">
                <a16:creationId xmlns:a16="http://schemas.microsoft.com/office/drawing/2014/main" id="{E1C7B05F-998E-C94E-A2FA-2623C6BEA2A2}"/>
              </a:ext>
            </a:extLst>
          </p:cNvPr>
          <p:cNvSpPr/>
          <p:nvPr/>
        </p:nvSpPr>
        <p:spPr bwMode="auto">
          <a:xfrm>
            <a:off x="1492836" y="1914226"/>
            <a:ext cx="1728653" cy="655316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u="none" dirty="0" err="1">
                <a:solidFill>
                  <a:schemeClr val="bg1"/>
                </a:solidFill>
              </a:rPr>
              <a:t>特定特征</a:t>
            </a:r>
            <a:endParaRPr lang="en-US" sz="1600" u="none" dirty="0">
              <a:solidFill>
                <a:schemeClr val="bg1"/>
              </a:solidFill>
            </a:endParaRPr>
          </a:p>
        </p:txBody>
      </p:sp>
      <p:grpSp>
        <p:nvGrpSpPr>
          <p:cNvPr id="69" name="Group 56">
            <a:extLst>
              <a:ext uri="{FF2B5EF4-FFF2-40B4-BE49-F238E27FC236}">
                <a16:creationId xmlns:a16="http://schemas.microsoft.com/office/drawing/2014/main" id="{5EAC0416-F5DB-3A45-AC89-4F361321ABDF}"/>
              </a:ext>
            </a:extLst>
          </p:cNvPr>
          <p:cNvGrpSpPr>
            <a:grpSpLocks/>
          </p:cNvGrpSpPr>
          <p:nvPr/>
        </p:nvGrpSpPr>
        <p:grpSpPr bwMode="auto">
          <a:xfrm>
            <a:off x="6050413" y="3435061"/>
            <a:ext cx="2490701" cy="1617106"/>
            <a:chOff x="5865350" y="3212068"/>
            <a:chExt cx="2745250" cy="1817099"/>
          </a:xfrm>
        </p:grpSpPr>
        <p:sp>
          <p:nvSpPr>
            <p:cNvPr id="70" name="Rounded Rectangle 22">
              <a:extLst>
                <a:ext uri="{FF2B5EF4-FFF2-40B4-BE49-F238E27FC236}">
                  <a16:creationId xmlns:a16="http://schemas.microsoft.com/office/drawing/2014/main" id="{156081EA-A51F-8348-917A-BF249A73A0C2}"/>
                </a:ext>
              </a:extLst>
            </p:cNvPr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 u="none" dirty="0">
                  <a:solidFill>
                    <a:schemeClr val="bg1"/>
                  </a:solidFill>
                </a:rPr>
                <a:t>厂家交换芯片</a:t>
              </a:r>
              <a:endParaRPr lang="en-US" sz="1600" u="none" dirty="0">
                <a:solidFill>
                  <a:schemeClr val="bg1"/>
                </a:solidFill>
              </a:endParaRPr>
            </a:p>
          </p:txBody>
        </p:sp>
        <p:grpSp>
          <p:nvGrpSpPr>
            <p:cNvPr id="71" name="Group 51">
              <a:extLst>
                <a:ext uri="{FF2B5EF4-FFF2-40B4-BE49-F238E27FC236}">
                  <a16:creationId xmlns:a16="http://schemas.microsoft.com/office/drawing/2014/main" id="{E4031662-F5C7-2A4C-9CDF-11C04A1E3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6937" y="3212068"/>
              <a:ext cx="2591237" cy="380424"/>
              <a:chOff x="6019337" y="3200400"/>
              <a:chExt cx="2591237" cy="380424"/>
            </a:xfrm>
          </p:grpSpPr>
          <p:cxnSp>
            <p:nvCxnSpPr>
              <p:cNvPr id="73" name="Straight Connector 50">
                <a:extLst>
                  <a:ext uri="{FF2B5EF4-FFF2-40B4-BE49-F238E27FC236}">
                    <a16:creationId xmlns:a16="http://schemas.microsoft.com/office/drawing/2014/main" id="{4C59381E-5980-D24D-88A9-AEDC9D2C7F75}"/>
                  </a:ext>
                </a:extLst>
              </p:cNvPr>
              <p:cNvCxnSpPr/>
              <p:nvPr/>
            </p:nvCxnSpPr>
            <p:spPr>
              <a:xfrm>
                <a:off x="6019337" y="3427338"/>
                <a:ext cx="2591237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23">
                <a:extLst>
                  <a:ext uri="{FF2B5EF4-FFF2-40B4-BE49-F238E27FC236}">
                    <a16:creationId xmlns:a16="http://schemas.microsoft.com/office/drawing/2014/main" id="{E59B26FE-502A-A545-80BF-B669570C2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108155" cy="3804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zh-CN" altLang="en-US" sz="1600" u="none" dirty="0"/>
                  <a:t>开放接口</a:t>
                </a:r>
                <a:endParaRPr lang="en-US" sz="1600" u="none" dirty="0"/>
              </a:p>
            </p:txBody>
          </p:sp>
        </p:grpSp>
        <p:pic>
          <p:nvPicPr>
            <p:cNvPr id="72" name="Picture 6" descr="48HD10Gbs.png">
              <a:extLst>
                <a:ext uri="{FF2B5EF4-FFF2-40B4-BE49-F238E27FC236}">
                  <a16:creationId xmlns:a16="http://schemas.microsoft.com/office/drawing/2014/main" id="{80830C1A-DFC1-CF41-9BB6-F10D7042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89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 387">
            <a:extLst>
              <a:ext uri="{FF2B5EF4-FFF2-40B4-BE49-F238E27FC236}">
                <a16:creationId xmlns:a16="http://schemas.microsoft.com/office/drawing/2014/main" id="{50DBC828-750F-F644-8255-58DFD0BDE7F0}"/>
              </a:ext>
            </a:extLst>
          </p:cNvPr>
          <p:cNvSpPr/>
          <p:nvPr/>
        </p:nvSpPr>
        <p:spPr bwMode="auto">
          <a:xfrm>
            <a:off x="1768203" y="1788758"/>
            <a:ext cx="5043488" cy="1017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396" name="Freeform 395">
            <a:extLst>
              <a:ext uri="{FF2B5EF4-FFF2-40B4-BE49-F238E27FC236}">
                <a16:creationId xmlns:a16="http://schemas.microsoft.com/office/drawing/2014/main" id="{A27973DE-FD55-8A4F-9F06-DE6822767B8D}"/>
              </a:ext>
            </a:extLst>
          </p:cNvPr>
          <p:cNvSpPr/>
          <p:nvPr/>
        </p:nvSpPr>
        <p:spPr bwMode="auto">
          <a:xfrm>
            <a:off x="1579290" y="1791933"/>
            <a:ext cx="198438" cy="1385888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55" h="1385496">
                <a:moveTo>
                  <a:pt x="0" y="745656"/>
                </a:moveTo>
                <a:lnTo>
                  <a:pt x="193920" y="0"/>
                </a:lnTo>
                <a:cubicBezTo>
                  <a:pt x="195898" y="342623"/>
                  <a:pt x="197877" y="685246"/>
                  <a:pt x="199855" y="1027869"/>
                </a:cubicBezTo>
                <a:lnTo>
                  <a:pt x="4471" y="1385496"/>
                </a:lnTo>
                <a:cubicBezTo>
                  <a:pt x="2981" y="1172216"/>
                  <a:pt x="1490" y="958936"/>
                  <a:pt x="0" y="745656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sp>
        <p:nvSpPr>
          <p:cNvPr id="398" name="Freeform 397">
            <a:extLst>
              <a:ext uri="{FF2B5EF4-FFF2-40B4-BE49-F238E27FC236}">
                <a16:creationId xmlns:a16="http://schemas.microsoft.com/office/drawing/2014/main" id="{F3966A6D-A328-FE42-8317-A0D1488822D7}"/>
              </a:ext>
            </a:extLst>
          </p:cNvPr>
          <p:cNvSpPr/>
          <p:nvPr/>
        </p:nvSpPr>
        <p:spPr bwMode="auto">
          <a:xfrm flipH="1">
            <a:off x="6808516" y="1785583"/>
            <a:ext cx="219075" cy="1370013"/>
          </a:xfrm>
          <a:custGeom>
            <a:avLst/>
            <a:gdLst>
              <a:gd name="connsiteX0" fmla="*/ 0 w 312616"/>
              <a:gd name="connsiteY0" fmla="*/ 644770 h 1367693"/>
              <a:gd name="connsiteX1" fmla="*/ 312616 w 312616"/>
              <a:gd name="connsiteY1" fmla="*/ 0 h 1367693"/>
              <a:gd name="connsiteX2" fmla="*/ 312616 w 312616"/>
              <a:gd name="connsiteY2" fmla="*/ 1016000 h 1367693"/>
              <a:gd name="connsiteX3" fmla="*/ 117231 w 312616"/>
              <a:gd name="connsiteY3" fmla="*/ 1367693 h 1367693"/>
              <a:gd name="connsiteX4" fmla="*/ 0 w 312616"/>
              <a:gd name="connsiteY4" fmla="*/ 644770 h 1367693"/>
              <a:gd name="connsiteX0" fmla="*/ 0 w 199855"/>
              <a:gd name="connsiteY0" fmla="*/ 733787 h 1367693"/>
              <a:gd name="connsiteX1" fmla="*/ 199855 w 199855"/>
              <a:gd name="connsiteY1" fmla="*/ 0 h 1367693"/>
              <a:gd name="connsiteX2" fmla="*/ 199855 w 199855"/>
              <a:gd name="connsiteY2" fmla="*/ 1016000 h 1367693"/>
              <a:gd name="connsiteX3" fmla="*/ 4470 w 199855"/>
              <a:gd name="connsiteY3" fmla="*/ 1367693 h 1367693"/>
              <a:gd name="connsiteX4" fmla="*/ 0 w 199855"/>
              <a:gd name="connsiteY4" fmla="*/ 733787 h 1367693"/>
              <a:gd name="connsiteX0" fmla="*/ 25203 w 225058"/>
              <a:gd name="connsiteY0" fmla="*/ 733787 h 1361758"/>
              <a:gd name="connsiteX1" fmla="*/ 225058 w 225058"/>
              <a:gd name="connsiteY1" fmla="*/ 0 h 1361758"/>
              <a:gd name="connsiteX2" fmla="*/ 225058 w 225058"/>
              <a:gd name="connsiteY2" fmla="*/ 1016000 h 1361758"/>
              <a:gd name="connsiteX3" fmla="*/ 0 w 225058"/>
              <a:gd name="connsiteY3" fmla="*/ 1361758 h 1361758"/>
              <a:gd name="connsiteX4" fmla="*/ 25203 w 225058"/>
              <a:gd name="connsiteY4" fmla="*/ 733787 h 1361758"/>
              <a:gd name="connsiteX0" fmla="*/ 25203 w 230992"/>
              <a:gd name="connsiteY0" fmla="*/ 787197 h 1415168"/>
              <a:gd name="connsiteX1" fmla="*/ 230992 w 230992"/>
              <a:gd name="connsiteY1" fmla="*/ 0 h 1415168"/>
              <a:gd name="connsiteX2" fmla="*/ 225058 w 230992"/>
              <a:gd name="connsiteY2" fmla="*/ 1069410 h 1415168"/>
              <a:gd name="connsiteX3" fmla="*/ 0 w 230992"/>
              <a:gd name="connsiteY3" fmla="*/ 1415168 h 1415168"/>
              <a:gd name="connsiteX4" fmla="*/ 25203 w 230992"/>
              <a:gd name="connsiteY4" fmla="*/ 787197 h 1415168"/>
              <a:gd name="connsiteX0" fmla="*/ 0 w 205789"/>
              <a:gd name="connsiteY0" fmla="*/ 787197 h 1427037"/>
              <a:gd name="connsiteX1" fmla="*/ 205789 w 205789"/>
              <a:gd name="connsiteY1" fmla="*/ 0 h 1427037"/>
              <a:gd name="connsiteX2" fmla="*/ 199855 w 205789"/>
              <a:gd name="connsiteY2" fmla="*/ 1069410 h 1427037"/>
              <a:gd name="connsiteX3" fmla="*/ 4471 w 205789"/>
              <a:gd name="connsiteY3" fmla="*/ 1427037 h 1427037"/>
              <a:gd name="connsiteX4" fmla="*/ 0 w 205789"/>
              <a:gd name="connsiteY4" fmla="*/ 787197 h 1427037"/>
              <a:gd name="connsiteX0" fmla="*/ 0 w 199855"/>
              <a:gd name="connsiteY0" fmla="*/ 745656 h 1385496"/>
              <a:gd name="connsiteX1" fmla="*/ 193920 w 199855"/>
              <a:gd name="connsiteY1" fmla="*/ 0 h 1385496"/>
              <a:gd name="connsiteX2" fmla="*/ 199855 w 199855"/>
              <a:gd name="connsiteY2" fmla="*/ 1027869 h 1385496"/>
              <a:gd name="connsiteX3" fmla="*/ 4471 w 199855"/>
              <a:gd name="connsiteY3" fmla="*/ 1385496 h 1385496"/>
              <a:gd name="connsiteX4" fmla="*/ 0 w 199855"/>
              <a:gd name="connsiteY4" fmla="*/ 745656 h 1385496"/>
              <a:gd name="connsiteX0" fmla="*/ 0 w 219519"/>
              <a:gd name="connsiteY0" fmla="*/ 730359 h 1370199"/>
              <a:gd name="connsiteX1" fmla="*/ 219401 w 219519"/>
              <a:gd name="connsiteY1" fmla="*/ 0 h 1370199"/>
              <a:gd name="connsiteX2" fmla="*/ 199855 w 219519"/>
              <a:gd name="connsiteY2" fmla="*/ 1012572 h 1370199"/>
              <a:gd name="connsiteX3" fmla="*/ 4471 w 219519"/>
              <a:gd name="connsiteY3" fmla="*/ 1370199 h 1370199"/>
              <a:gd name="connsiteX4" fmla="*/ 0 w 219519"/>
              <a:gd name="connsiteY4" fmla="*/ 730359 h 1370199"/>
              <a:gd name="connsiteX0" fmla="*/ 0 w 219602"/>
              <a:gd name="connsiteY0" fmla="*/ 730359 h 1370199"/>
              <a:gd name="connsiteX1" fmla="*/ 219401 w 219602"/>
              <a:gd name="connsiteY1" fmla="*/ 0 h 1370199"/>
              <a:gd name="connsiteX2" fmla="*/ 210047 w 219602"/>
              <a:gd name="connsiteY2" fmla="*/ 1007473 h 1370199"/>
              <a:gd name="connsiteX3" fmla="*/ 4471 w 219602"/>
              <a:gd name="connsiteY3" fmla="*/ 1370199 h 1370199"/>
              <a:gd name="connsiteX4" fmla="*/ 0 w 219602"/>
              <a:gd name="connsiteY4" fmla="*/ 730359 h 1370199"/>
              <a:gd name="connsiteX0" fmla="*/ 0 w 220239"/>
              <a:gd name="connsiteY0" fmla="*/ 730359 h 1370199"/>
              <a:gd name="connsiteX1" fmla="*/ 219401 w 220239"/>
              <a:gd name="connsiteY1" fmla="*/ 0 h 1370199"/>
              <a:gd name="connsiteX2" fmla="*/ 220239 w 220239"/>
              <a:gd name="connsiteY2" fmla="*/ 1007473 h 1370199"/>
              <a:gd name="connsiteX3" fmla="*/ 4471 w 220239"/>
              <a:gd name="connsiteY3" fmla="*/ 1370199 h 1370199"/>
              <a:gd name="connsiteX4" fmla="*/ 0 w 220239"/>
              <a:gd name="connsiteY4" fmla="*/ 730359 h 137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39" h="1370199">
                <a:moveTo>
                  <a:pt x="0" y="730359"/>
                </a:moveTo>
                <a:cubicBezTo>
                  <a:pt x="64640" y="481807"/>
                  <a:pt x="154761" y="248552"/>
                  <a:pt x="219401" y="0"/>
                </a:cubicBezTo>
                <a:cubicBezTo>
                  <a:pt x="221379" y="342623"/>
                  <a:pt x="218261" y="664850"/>
                  <a:pt x="220239" y="1007473"/>
                </a:cubicBezTo>
                <a:lnTo>
                  <a:pt x="4471" y="1370199"/>
                </a:lnTo>
                <a:cubicBezTo>
                  <a:pt x="2981" y="1156919"/>
                  <a:pt x="1490" y="943639"/>
                  <a:pt x="0" y="730359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u="none" dirty="0"/>
          </a:p>
        </p:txBody>
      </p:sp>
      <p:grpSp>
        <p:nvGrpSpPr>
          <p:cNvPr id="69915" name="Group 950">
            <a:extLst>
              <a:ext uri="{FF2B5EF4-FFF2-40B4-BE49-F238E27FC236}">
                <a16:creationId xmlns:a16="http://schemas.microsoft.com/office/drawing/2014/main" id="{725DD776-72E2-194D-BB9E-ED0B9181315E}"/>
              </a:ext>
            </a:extLst>
          </p:cNvPr>
          <p:cNvGrpSpPr>
            <a:grpSpLocks/>
          </p:cNvGrpSpPr>
          <p:nvPr/>
        </p:nvGrpSpPr>
        <p:grpSpPr bwMode="auto">
          <a:xfrm>
            <a:off x="1331640" y="2544780"/>
            <a:ext cx="338137" cy="653693"/>
            <a:chOff x="4140" y="429"/>
            <a:chExt cx="1425" cy="2396"/>
          </a:xfrm>
        </p:grpSpPr>
        <p:sp>
          <p:nvSpPr>
            <p:cNvPr id="69949" name="Freeform 951">
              <a:extLst>
                <a:ext uri="{FF2B5EF4-FFF2-40B4-BE49-F238E27FC236}">
                  <a16:creationId xmlns:a16="http://schemas.microsoft.com/office/drawing/2014/main" id="{786B7CE7-DCD4-4342-9509-A9C9EFB7F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50" name="Rectangle 952">
              <a:extLst>
                <a:ext uri="{FF2B5EF4-FFF2-40B4-BE49-F238E27FC236}">
                  <a16:creationId xmlns:a16="http://schemas.microsoft.com/office/drawing/2014/main" id="{C972C0CD-EFF9-5F49-B97F-A50EAD72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51" name="Freeform 953">
              <a:extLst>
                <a:ext uri="{FF2B5EF4-FFF2-40B4-BE49-F238E27FC236}">
                  <a16:creationId xmlns:a16="http://schemas.microsoft.com/office/drawing/2014/main" id="{70582A8C-1815-8542-BDA1-1FB8D9C3A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52" name="Freeform 954">
              <a:extLst>
                <a:ext uri="{FF2B5EF4-FFF2-40B4-BE49-F238E27FC236}">
                  <a16:creationId xmlns:a16="http://schemas.microsoft.com/office/drawing/2014/main" id="{817036AF-7485-2444-87A4-52C5D41C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53" name="Rectangle 955">
              <a:extLst>
                <a:ext uri="{FF2B5EF4-FFF2-40B4-BE49-F238E27FC236}">
                  <a16:creationId xmlns:a16="http://schemas.microsoft.com/office/drawing/2014/main" id="{28147CC3-31FF-B743-A255-BF3CC48D6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69954" name="Group 956">
              <a:extLst>
                <a:ext uri="{FF2B5EF4-FFF2-40B4-BE49-F238E27FC236}">
                  <a16:creationId xmlns:a16="http://schemas.microsoft.com/office/drawing/2014/main" id="{0A36D9BB-159A-F640-8B55-1929611A8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979" name="AutoShape 957">
                <a:extLst>
                  <a:ext uri="{FF2B5EF4-FFF2-40B4-BE49-F238E27FC236}">
                    <a16:creationId xmlns:a16="http://schemas.microsoft.com/office/drawing/2014/main" id="{0CC479E4-0BA1-6449-B24B-DA3B003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80" name="AutoShape 958">
                <a:extLst>
                  <a:ext uri="{FF2B5EF4-FFF2-40B4-BE49-F238E27FC236}">
                    <a16:creationId xmlns:a16="http://schemas.microsoft.com/office/drawing/2014/main" id="{4378F81C-F118-8E42-BF4F-11EB1417B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55" name="Rectangle 959">
              <a:extLst>
                <a:ext uri="{FF2B5EF4-FFF2-40B4-BE49-F238E27FC236}">
                  <a16:creationId xmlns:a16="http://schemas.microsoft.com/office/drawing/2014/main" id="{1EBDA82B-C8EC-5D4E-B44B-EA002524B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69956" name="Group 960">
              <a:extLst>
                <a:ext uri="{FF2B5EF4-FFF2-40B4-BE49-F238E27FC236}">
                  <a16:creationId xmlns:a16="http://schemas.microsoft.com/office/drawing/2014/main" id="{D1905901-E0C8-2E4D-8C47-9FB986F09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977" name="AutoShape 961">
                <a:extLst>
                  <a:ext uri="{FF2B5EF4-FFF2-40B4-BE49-F238E27FC236}">
                    <a16:creationId xmlns:a16="http://schemas.microsoft.com/office/drawing/2014/main" id="{8C80434E-0335-6343-85BB-8D32DB122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78" name="AutoShape 962">
                <a:extLst>
                  <a:ext uri="{FF2B5EF4-FFF2-40B4-BE49-F238E27FC236}">
                    <a16:creationId xmlns:a16="http://schemas.microsoft.com/office/drawing/2014/main" id="{73D2D8BD-BEC7-9C41-B8BE-AB69C5965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57" name="Rectangle 963">
              <a:extLst>
                <a:ext uri="{FF2B5EF4-FFF2-40B4-BE49-F238E27FC236}">
                  <a16:creationId xmlns:a16="http://schemas.microsoft.com/office/drawing/2014/main" id="{7E1642AE-3CB2-3E41-B7DB-9CEB10206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58" name="Rectangle 964">
              <a:extLst>
                <a:ext uri="{FF2B5EF4-FFF2-40B4-BE49-F238E27FC236}">
                  <a16:creationId xmlns:a16="http://schemas.microsoft.com/office/drawing/2014/main" id="{DA83D534-0AA9-7140-9CDF-ADB998476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69959" name="Group 965">
              <a:extLst>
                <a:ext uri="{FF2B5EF4-FFF2-40B4-BE49-F238E27FC236}">
                  <a16:creationId xmlns:a16="http://schemas.microsoft.com/office/drawing/2014/main" id="{400250A8-759E-1B45-9B23-02376AF05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975" name="AutoShape 966">
                <a:extLst>
                  <a:ext uri="{FF2B5EF4-FFF2-40B4-BE49-F238E27FC236}">
                    <a16:creationId xmlns:a16="http://schemas.microsoft.com/office/drawing/2014/main" id="{CA84FAD1-92EB-E040-998F-D3DA667C6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76" name="AutoShape 967">
                <a:extLst>
                  <a:ext uri="{FF2B5EF4-FFF2-40B4-BE49-F238E27FC236}">
                    <a16:creationId xmlns:a16="http://schemas.microsoft.com/office/drawing/2014/main" id="{7170A3EC-B640-B642-991D-2F4AB4E1E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60" name="Freeform 968">
              <a:extLst>
                <a:ext uri="{FF2B5EF4-FFF2-40B4-BE49-F238E27FC236}">
                  <a16:creationId xmlns:a16="http://schemas.microsoft.com/office/drawing/2014/main" id="{872FA1EA-4B5E-6D47-A9CC-7D41004FE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69961" name="Group 969">
              <a:extLst>
                <a:ext uri="{FF2B5EF4-FFF2-40B4-BE49-F238E27FC236}">
                  <a16:creationId xmlns:a16="http://schemas.microsoft.com/office/drawing/2014/main" id="{E99FC9A3-4666-9E49-9BA0-E5E7F7D288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9973" name="AutoShape 970">
                <a:extLst>
                  <a:ext uri="{FF2B5EF4-FFF2-40B4-BE49-F238E27FC236}">
                    <a16:creationId xmlns:a16="http://schemas.microsoft.com/office/drawing/2014/main" id="{7521377D-E365-DB4A-9435-DC06C7B2F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74" name="AutoShape 971">
                <a:extLst>
                  <a:ext uri="{FF2B5EF4-FFF2-40B4-BE49-F238E27FC236}">
                    <a16:creationId xmlns:a16="http://schemas.microsoft.com/office/drawing/2014/main" id="{42E4F878-C04E-4E41-8FEA-506043438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62" name="Rectangle 972">
              <a:extLst>
                <a:ext uri="{FF2B5EF4-FFF2-40B4-BE49-F238E27FC236}">
                  <a16:creationId xmlns:a16="http://schemas.microsoft.com/office/drawing/2014/main" id="{5D15443A-5D7B-5647-8A0A-6C647027B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63" name="Freeform 973">
              <a:extLst>
                <a:ext uri="{FF2B5EF4-FFF2-40B4-BE49-F238E27FC236}">
                  <a16:creationId xmlns:a16="http://schemas.microsoft.com/office/drawing/2014/main" id="{9B28A778-823A-4643-B644-215A2227E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64" name="Freeform 974">
              <a:extLst>
                <a:ext uri="{FF2B5EF4-FFF2-40B4-BE49-F238E27FC236}">
                  <a16:creationId xmlns:a16="http://schemas.microsoft.com/office/drawing/2014/main" id="{8C0E8DB9-BDEF-3D4A-AB1F-BB355D3BD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65" name="Oval 975">
              <a:extLst>
                <a:ext uri="{FF2B5EF4-FFF2-40B4-BE49-F238E27FC236}">
                  <a16:creationId xmlns:a16="http://schemas.microsoft.com/office/drawing/2014/main" id="{50B664A9-0AAF-354E-A7E2-6BC2B335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66" name="Freeform 976">
              <a:extLst>
                <a:ext uri="{FF2B5EF4-FFF2-40B4-BE49-F238E27FC236}">
                  <a16:creationId xmlns:a16="http://schemas.microsoft.com/office/drawing/2014/main" id="{A7C416A7-3381-C244-A346-FB405D83E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67" name="AutoShape 977">
              <a:extLst>
                <a:ext uri="{FF2B5EF4-FFF2-40B4-BE49-F238E27FC236}">
                  <a16:creationId xmlns:a16="http://schemas.microsoft.com/office/drawing/2014/main" id="{120EA181-4033-EE4C-A6E5-173963383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68" name="AutoShape 978">
              <a:extLst>
                <a:ext uri="{FF2B5EF4-FFF2-40B4-BE49-F238E27FC236}">
                  <a16:creationId xmlns:a16="http://schemas.microsoft.com/office/drawing/2014/main" id="{F6FB40D3-70B1-2840-ACF3-64D2F68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69" name="Oval 979">
              <a:extLst>
                <a:ext uri="{FF2B5EF4-FFF2-40B4-BE49-F238E27FC236}">
                  <a16:creationId xmlns:a16="http://schemas.microsoft.com/office/drawing/2014/main" id="{34D217C4-833C-D04B-9A73-986BF1F9F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70" name="Oval 980">
              <a:extLst>
                <a:ext uri="{FF2B5EF4-FFF2-40B4-BE49-F238E27FC236}">
                  <a16:creationId xmlns:a16="http://schemas.microsoft.com/office/drawing/2014/main" id="{58D8C1FD-D7FF-3D41-B57A-65F902164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</a:endParaRPr>
            </a:p>
          </p:txBody>
        </p:sp>
        <p:sp>
          <p:nvSpPr>
            <p:cNvPr id="69971" name="Oval 981">
              <a:extLst>
                <a:ext uri="{FF2B5EF4-FFF2-40B4-BE49-F238E27FC236}">
                  <a16:creationId xmlns:a16="http://schemas.microsoft.com/office/drawing/2014/main" id="{81845DDD-D5B1-F643-8B87-2C06D4D03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72" name="Rectangle 982">
              <a:extLst>
                <a:ext uri="{FF2B5EF4-FFF2-40B4-BE49-F238E27FC236}">
                  <a16:creationId xmlns:a16="http://schemas.microsoft.com/office/drawing/2014/main" id="{7FEE3327-6691-A047-BD1A-A71EF9B80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grpSp>
        <p:nvGrpSpPr>
          <p:cNvPr id="69916" name="Group 950">
            <a:extLst>
              <a:ext uri="{FF2B5EF4-FFF2-40B4-BE49-F238E27FC236}">
                <a16:creationId xmlns:a16="http://schemas.microsoft.com/office/drawing/2014/main" id="{89270798-8720-864E-9CF1-C45283A24101}"/>
              </a:ext>
            </a:extLst>
          </p:cNvPr>
          <p:cNvGrpSpPr>
            <a:grpSpLocks/>
          </p:cNvGrpSpPr>
          <p:nvPr/>
        </p:nvGrpSpPr>
        <p:grpSpPr bwMode="auto">
          <a:xfrm>
            <a:off x="7021242" y="2571753"/>
            <a:ext cx="338137" cy="653693"/>
            <a:chOff x="4140" y="429"/>
            <a:chExt cx="1425" cy="2396"/>
          </a:xfrm>
        </p:grpSpPr>
        <p:sp>
          <p:nvSpPr>
            <p:cNvPr id="69917" name="Freeform 951">
              <a:extLst>
                <a:ext uri="{FF2B5EF4-FFF2-40B4-BE49-F238E27FC236}">
                  <a16:creationId xmlns:a16="http://schemas.microsoft.com/office/drawing/2014/main" id="{AFD64225-9CAB-7843-BC35-F8CF1180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8 w 354"/>
                <a:gd name="T3" fmla="*/ 16 h 2742"/>
                <a:gd name="T4" fmla="*/ 8 w 354"/>
                <a:gd name="T5" fmla="*/ 119 h 2742"/>
                <a:gd name="T6" fmla="*/ 0 w 354"/>
                <a:gd name="T7" fmla="*/ 124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18" name="Rectangle 952">
              <a:extLst>
                <a:ext uri="{FF2B5EF4-FFF2-40B4-BE49-F238E27FC236}">
                  <a16:creationId xmlns:a16="http://schemas.microsoft.com/office/drawing/2014/main" id="{23E937B9-B3C8-BD40-B0B0-D1B6A2E64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19" name="Freeform 953">
              <a:extLst>
                <a:ext uri="{FF2B5EF4-FFF2-40B4-BE49-F238E27FC236}">
                  <a16:creationId xmlns:a16="http://schemas.microsoft.com/office/drawing/2014/main" id="{BDFAC943-0657-A742-BE90-B2528E22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 w 211"/>
                <a:gd name="T3" fmla="*/ 11 h 2537"/>
                <a:gd name="T4" fmla="*/ 2 w 211"/>
                <a:gd name="T5" fmla="*/ 11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20" name="Freeform 954">
              <a:extLst>
                <a:ext uri="{FF2B5EF4-FFF2-40B4-BE49-F238E27FC236}">
                  <a16:creationId xmlns:a16="http://schemas.microsoft.com/office/drawing/2014/main" id="{52B17A53-5EFE-CA46-BF21-2B24EA4C9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7 h 226"/>
                <a:gd name="T4" fmla="*/ 7 w 328"/>
                <a:gd name="T5" fmla="*/ 11 h 226"/>
                <a:gd name="T6" fmla="*/ 0 w 328"/>
                <a:gd name="T7" fmla="*/ 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21" name="Rectangle 955">
              <a:extLst>
                <a:ext uri="{FF2B5EF4-FFF2-40B4-BE49-F238E27FC236}">
                  <a16:creationId xmlns:a16="http://schemas.microsoft.com/office/drawing/2014/main" id="{7A075363-C321-884B-A6AF-5BC4E8AE6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69922" name="Group 956">
              <a:extLst>
                <a:ext uri="{FF2B5EF4-FFF2-40B4-BE49-F238E27FC236}">
                  <a16:creationId xmlns:a16="http://schemas.microsoft.com/office/drawing/2014/main" id="{8BCFFE39-6D9E-F84B-A247-A0A0F4F26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947" name="AutoShape 957">
                <a:extLst>
                  <a:ext uri="{FF2B5EF4-FFF2-40B4-BE49-F238E27FC236}">
                    <a16:creationId xmlns:a16="http://schemas.microsoft.com/office/drawing/2014/main" id="{F2EE77A6-3592-3049-A84D-C59A82603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48" name="AutoShape 958">
                <a:extLst>
                  <a:ext uri="{FF2B5EF4-FFF2-40B4-BE49-F238E27FC236}">
                    <a16:creationId xmlns:a16="http://schemas.microsoft.com/office/drawing/2014/main" id="{3382C4FD-982E-AE48-80B4-07C9F1E02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23" name="Rectangle 959">
              <a:extLst>
                <a:ext uri="{FF2B5EF4-FFF2-40B4-BE49-F238E27FC236}">
                  <a16:creationId xmlns:a16="http://schemas.microsoft.com/office/drawing/2014/main" id="{45CFACCA-A274-D24C-AC7C-1CE430C8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69924" name="Group 960">
              <a:extLst>
                <a:ext uri="{FF2B5EF4-FFF2-40B4-BE49-F238E27FC236}">
                  <a16:creationId xmlns:a16="http://schemas.microsoft.com/office/drawing/2014/main" id="{23965033-4B27-404C-AEFC-995085B50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945" name="AutoShape 961">
                <a:extLst>
                  <a:ext uri="{FF2B5EF4-FFF2-40B4-BE49-F238E27FC236}">
                    <a16:creationId xmlns:a16="http://schemas.microsoft.com/office/drawing/2014/main" id="{FE30CDD5-12D0-2043-A662-0489056EB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46" name="AutoShape 962">
                <a:extLst>
                  <a:ext uri="{FF2B5EF4-FFF2-40B4-BE49-F238E27FC236}">
                    <a16:creationId xmlns:a16="http://schemas.microsoft.com/office/drawing/2014/main" id="{32D99CED-47C8-9B45-B179-6754CEDE5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25" name="Rectangle 963">
              <a:extLst>
                <a:ext uri="{FF2B5EF4-FFF2-40B4-BE49-F238E27FC236}">
                  <a16:creationId xmlns:a16="http://schemas.microsoft.com/office/drawing/2014/main" id="{FDAA8FD2-2792-C143-8A88-02B161883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26" name="Rectangle 964">
              <a:extLst>
                <a:ext uri="{FF2B5EF4-FFF2-40B4-BE49-F238E27FC236}">
                  <a16:creationId xmlns:a16="http://schemas.microsoft.com/office/drawing/2014/main" id="{6A629AC7-A56B-444F-9669-91346ED0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grpSp>
          <p:nvGrpSpPr>
            <p:cNvPr id="69927" name="Group 965">
              <a:extLst>
                <a:ext uri="{FF2B5EF4-FFF2-40B4-BE49-F238E27FC236}">
                  <a16:creationId xmlns:a16="http://schemas.microsoft.com/office/drawing/2014/main" id="{49208622-8CB0-DD47-9A0A-85BECDC09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9943" name="AutoShape 966">
                <a:extLst>
                  <a:ext uri="{FF2B5EF4-FFF2-40B4-BE49-F238E27FC236}">
                    <a16:creationId xmlns:a16="http://schemas.microsoft.com/office/drawing/2014/main" id="{492CF9BB-EA8E-E04A-9DE3-2E22F54AF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44" name="AutoShape 967">
                <a:extLst>
                  <a:ext uri="{FF2B5EF4-FFF2-40B4-BE49-F238E27FC236}">
                    <a16:creationId xmlns:a16="http://schemas.microsoft.com/office/drawing/2014/main" id="{C4B8D962-B554-C94E-81DA-488844224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28" name="Freeform 968">
              <a:extLst>
                <a:ext uri="{FF2B5EF4-FFF2-40B4-BE49-F238E27FC236}">
                  <a16:creationId xmlns:a16="http://schemas.microsoft.com/office/drawing/2014/main" id="{E723B1E8-BA1E-1B48-A2F1-7717FAF32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7 w 328"/>
                <a:gd name="T3" fmla="*/ 6 h 226"/>
                <a:gd name="T4" fmla="*/ 7 w 328"/>
                <a:gd name="T5" fmla="*/ 10 h 226"/>
                <a:gd name="T6" fmla="*/ 0 w 328"/>
                <a:gd name="T7" fmla="*/ 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grpSp>
          <p:nvGrpSpPr>
            <p:cNvPr id="69929" name="Group 969">
              <a:extLst>
                <a:ext uri="{FF2B5EF4-FFF2-40B4-BE49-F238E27FC236}">
                  <a16:creationId xmlns:a16="http://schemas.microsoft.com/office/drawing/2014/main" id="{F6A53CD9-0A56-9F4F-B229-5AE611A612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9941" name="AutoShape 970">
                <a:extLst>
                  <a:ext uri="{FF2B5EF4-FFF2-40B4-BE49-F238E27FC236}">
                    <a16:creationId xmlns:a16="http://schemas.microsoft.com/office/drawing/2014/main" id="{E822612F-33BD-C445-8A39-E33B7CEE7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  <p:sp>
            <p:nvSpPr>
              <p:cNvPr id="69942" name="AutoShape 971">
                <a:extLst>
                  <a:ext uri="{FF2B5EF4-FFF2-40B4-BE49-F238E27FC236}">
                    <a16:creationId xmlns:a16="http://schemas.microsoft.com/office/drawing/2014/main" id="{A44B5F4C-39E9-B744-AF67-E4BEF7430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u="none"/>
              </a:p>
            </p:txBody>
          </p:sp>
        </p:grpSp>
        <p:sp>
          <p:nvSpPr>
            <p:cNvPr id="69930" name="Rectangle 972">
              <a:extLst>
                <a:ext uri="{FF2B5EF4-FFF2-40B4-BE49-F238E27FC236}">
                  <a16:creationId xmlns:a16="http://schemas.microsoft.com/office/drawing/2014/main" id="{A416D9D7-20FE-BE4F-B514-99CC2E7B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31" name="Freeform 973">
              <a:extLst>
                <a:ext uri="{FF2B5EF4-FFF2-40B4-BE49-F238E27FC236}">
                  <a16:creationId xmlns:a16="http://schemas.microsoft.com/office/drawing/2014/main" id="{95CF50BD-6851-F644-8654-324AE884F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 w 296"/>
                <a:gd name="T3" fmla="*/ 6 h 256"/>
                <a:gd name="T4" fmla="*/ 7 w 296"/>
                <a:gd name="T5" fmla="*/ 11 h 256"/>
                <a:gd name="T6" fmla="*/ 0 w 296"/>
                <a:gd name="T7" fmla="*/ 4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32" name="Freeform 974">
              <a:extLst>
                <a:ext uri="{FF2B5EF4-FFF2-40B4-BE49-F238E27FC236}">
                  <a16:creationId xmlns:a16="http://schemas.microsoft.com/office/drawing/2014/main" id="{D8676B3B-BC01-9D43-B688-AC237B76F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7 w 304"/>
                <a:gd name="T3" fmla="*/ 8 h 288"/>
                <a:gd name="T4" fmla="*/ 6 w 304"/>
                <a:gd name="T5" fmla="*/ 13 h 288"/>
                <a:gd name="T6" fmla="*/ 2 w 304"/>
                <a:gd name="T7" fmla="*/ 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33" name="Oval 975">
              <a:extLst>
                <a:ext uri="{FF2B5EF4-FFF2-40B4-BE49-F238E27FC236}">
                  <a16:creationId xmlns:a16="http://schemas.microsoft.com/office/drawing/2014/main" id="{9EFCE27F-D446-5D4C-932B-91C30A6B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34" name="Freeform 976">
              <a:extLst>
                <a:ext uri="{FF2B5EF4-FFF2-40B4-BE49-F238E27FC236}">
                  <a16:creationId xmlns:a16="http://schemas.microsoft.com/office/drawing/2014/main" id="{049D35E4-51E7-0746-8858-B1C79E08C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6 h 240"/>
                <a:gd name="T2" fmla="*/ 2 w 306"/>
                <a:gd name="T3" fmla="*/ 11 h 240"/>
                <a:gd name="T4" fmla="*/ 7 w 306"/>
                <a:gd name="T5" fmla="*/ 6 h 240"/>
                <a:gd name="T6" fmla="*/ 7 w 306"/>
                <a:gd name="T7" fmla="*/ 0 h 240"/>
                <a:gd name="T8" fmla="*/ 0 w 306"/>
                <a:gd name="T9" fmla="*/ 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u="none"/>
            </a:p>
          </p:txBody>
        </p:sp>
        <p:sp>
          <p:nvSpPr>
            <p:cNvPr id="69935" name="AutoShape 977">
              <a:extLst>
                <a:ext uri="{FF2B5EF4-FFF2-40B4-BE49-F238E27FC236}">
                  <a16:creationId xmlns:a16="http://schemas.microsoft.com/office/drawing/2014/main" id="{13D2B4F7-AD27-FC45-B71C-9D9974B0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36" name="AutoShape 978">
              <a:extLst>
                <a:ext uri="{FF2B5EF4-FFF2-40B4-BE49-F238E27FC236}">
                  <a16:creationId xmlns:a16="http://schemas.microsoft.com/office/drawing/2014/main" id="{E3A5F872-8B73-154F-AD7B-D39ED73BA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37" name="Oval 979">
              <a:extLst>
                <a:ext uri="{FF2B5EF4-FFF2-40B4-BE49-F238E27FC236}">
                  <a16:creationId xmlns:a16="http://schemas.microsoft.com/office/drawing/2014/main" id="{234024FD-D626-C041-94B1-6F2D3EE4B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38" name="Oval 980">
              <a:extLst>
                <a:ext uri="{FF2B5EF4-FFF2-40B4-BE49-F238E27FC236}">
                  <a16:creationId xmlns:a16="http://schemas.microsoft.com/office/drawing/2014/main" id="{6E432208-48CA-764C-8FC2-EDADF22E7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u="none">
                <a:solidFill>
                  <a:srgbClr val="FF0000"/>
                </a:solidFill>
              </a:endParaRPr>
            </a:p>
          </p:txBody>
        </p:sp>
        <p:sp>
          <p:nvSpPr>
            <p:cNvPr id="69939" name="Oval 981">
              <a:extLst>
                <a:ext uri="{FF2B5EF4-FFF2-40B4-BE49-F238E27FC236}">
                  <a16:creationId xmlns:a16="http://schemas.microsoft.com/office/drawing/2014/main" id="{EF7FB541-DFEE-CA4C-944B-2315A599B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  <p:sp>
          <p:nvSpPr>
            <p:cNvPr id="69940" name="Rectangle 982">
              <a:extLst>
                <a:ext uri="{FF2B5EF4-FFF2-40B4-BE49-F238E27FC236}">
                  <a16:creationId xmlns:a16="http://schemas.microsoft.com/office/drawing/2014/main" id="{2E82592F-3AEF-2943-BB71-65BDDCDB9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u="none"/>
            </a:p>
          </p:txBody>
        </p:sp>
      </p:grpSp>
      <p:sp>
        <p:nvSpPr>
          <p:cNvPr id="69634" name="Freeform 2">
            <a:extLst>
              <a:ext uri="{FF2B5EF4-FFF2-40B4-BE49-F238E27FC236}">
                <a16:creationId xmlns:a16="http://schemas.microsoft.com/office/drawing/2014/main" id="{493DF404-F4C0-4741-B9DE-68A7ECCD2482}"/>
              </a:ext>
            </a:extLst>
          </p:cNvPr>
          <p:cNvSpPr>
            <a:spLocks/>
          </p:cNvSpPr>
          <p:nvPr/>
        </p:nvSpPr>
        <p:spPr bwMode="auto">
          <a:xfrm>
            <a:off x="2469881" y="5514619"/>
            <a:ext cx="4027487" cy="939800"/>
          </a:xfrm>
          <a:custGeom>
            <a:avLst/>
            <a:gdLst>
              <a:gd name="T0" fmla="*/ 2147483646 w 10001"/>
              <a:gd name="T1" fmla="*/ 2147483646 h 10125"/>
              <a:gd name="T2" fmla="*/ 2147483646 w 10001"/>
              <a:gd name="T3" fmla="*/ 2147483646 h 10125"/>
              <a:gd name="T4" fmla="*/ 2147483646 w 10001"/>
              <a:gd name="T5" fmla="*/ 2147483646 h 10125"/>
              <a:gd name="T6" fmla="*/ 2147483646 w 10001"/>
              <a:gd name="T7" fmla="*/ 0 h 10125"/>
              <a:gd name="T8" fmla="*/ 2147483646 w 10001"/>
              <a:gd name="T9" fmla="*/ 2147483646 h 10125"/>
              <a:gd name="T10" fmla="*/ 2147483646 w 10001"/>
              <a:gd name="T11" fmla="*/ 2147483646 h 10125"/>
              <a:gd name="T12" fmla="*/ 2147483646 w 10001"/>
              <a:gd name="T13" fmla="*/ 2147483646 h 10125"/>
              <a:gd name="T14" fmla="*/ 2147483646 w 10001"/>
              <a:gd name="T15" fmla="*/ 2147483646 h 10125"/>
              <a:gd name="T16" fmla="*/ 2147483646 w 10001"/>
              <a:gd name="T17" fmla="*/ 2147483646 h 10125"/>
              <a:gd name="T18" fmla="*/ 2147483646 w 10001"/>
              <a:gd name="T19" fmla="*/ 2147483646 h 10125"/>
              <a:gd name="T20" fmla="*/ 2147483646 w 10001"/>
              <a:gd name="T21" fmla="*/ 2147483646 h 10125"/>
              <a:gd name="T22" fmla="*/ 2147483646 w 10001"/>
              <a:gd name="T23" fmla="*/ 2147483646 h 10125"/>
              <a:gd name="T24" fmla="*/ 2147483646 w 10001"/>
              <a:gd name="T25" fmla="*/ 2147483646 h 10125"/>
              <a:gd name="T26" fmla="*/ 2147483646 w 10001"/>
              <a:gd name="T27" fmla="*/ 2147483646 h 10125"/>
              <a:gd name="T28" fmla="*/ 2147483646 w 10001"/>
              <a:gd name="T29" fmla="*/ 2147483646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u="none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8877926-39DC-F049-B0CA-652D188683FA}"/>
              </a:ext>
            </a:extLst>
          </p:cNvPr>
          <p:cNvCxnSpPr/>
          <p:nvPr/>
        </p:nvCxnSpPr>
        <p:spPr>
          <a:xfrm flipV="1">
            <a:off x="3139805" y="5665431"/>
            <a:ext cx="1316037" cy="1317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488933A-1556-154C-B762-5346FED707AB}"/>
              </a:ext>
            </a:extLst>
          </p:cNvPr>
          <p:cNvCxnSpPr/>
          <p:nvPr/>
        </p:nvCxnSpPr>
        <p:spPr>
          <a:xfrm>
            <a:off x="3028680" y="5852757"/>
            <a:ext cx="2259012" cy="2984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FD89E4E-D72B-BE42-9B57-CE214331E805}"/>
              </a:ext>
            </a:extLst>
          </p:cNvPr>
          <p:cNvCxnSpPr/>
          <p:nvPr/>
        </p:nvCxnSpPr>
        <p:spPr>
          <a:xfrm>
            <a:off x="3041381" y="5957534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F1205F1-C53E-CA4B-9FF8-FFA4297412FD}"/>
              </a:ext>
            </a:extLst>
          </p:cNvPr>
          <p:cNvCxnSpPr/>
          <p:nvPr/>
        </p:nvCxnSpPr>
        <p:spPr>
          <a:xfrm flipV="1">
            <a:off x="4058968" y="6151208"/>
            <a:ext cx="1247775" cy="825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A69BF2B-BB29-E342-97EE-E654CAFDA810}"/>
              </a:ext>
            </a:extLst>
          </p:cNvPr>
          <p:cNvCxnSpPr/>
          <p:nvPr/>
        </p:nvCxnSpPr>
        <p:spPr>
          <a:xfrm>
            <a:off x="4719367" y="5698771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8D11EB7-D998-F74F-96DB-66DB779F7A45}"/>
              </a:ext>
            </a:extLst>
          </p:cNvPr>
          <p:cNvCxnSpPr/>
          <p:nvPr/>
        </p:nvCxnSpPr>
        <p:spPr>
          <a:xfrm flipV="1">
            <a:off x="4003405" y="5852757"/>
            <a:ext cx="1790700" cy="29845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B55BE5C-37E3-8341-9179-AE8961B1EACF}"/>
              </a:ext>
            </a:extLst>
          </p:cNvPr>
          <p:cNvCxnSpPr/>
          <p:nvPr/>
        </p:nvCxnSpPr>
        <p:spPr>
          <a:xfrm flipV="1">
            <a:off x="5330554" y="5881333"/>
            <a:ext cx="588963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EF20D02-4A6B-6E42-954D-C4AEBB927E4B}"/>
              </a:ext>
            </a:extLst>
          </p:cNvPr>
          <p:cNvCxnSpPr/>
          <p:nvPr/>
        </p:nvCxnSpPr>
        <p:spPr>
          <a:xfrm>
            <a:off x="4473306" y="5665434"/>
            <a:ext cx="814387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>
            <a:extLst>
              <a:ext uri="{FF2B5EF4-FFF2-40B4-BE49-F238E27FC236}">
                <a16:creationId xmlns:a16="http://schemas.microsoft.com/office/drawing/2014/main" id="{EBD51D11-82C4-C94D-9F74-C91F9DEE94A9}"/>
              </a:ext>
            </a:extLst>
          </p:cNvPr>
          <p:cNvGrpSpPr>
            <a:grpSpLocks/>
          </p:cNvGrpSpPr>
          <p:nvPr/>
        </p:nvGrpSpPr>
        <p:grpSpPr bwMode="auto">
          <a:xfrm>
            <a:off x="1403079" y="2768250"/>
            <a:ext cx="7009149" cy="910169"/>
            <a:chOff x="1526216" y="3003498"/>
            <a:chExt cx="7008535" cy="910167"/>
          </a:xfrm>
        </p:grpSpPr>
        <p:sp>
          <p:nvSpPr>
            <p:cNvPr id="69909" name="TextBox 399">
              <a:extLst>
                <a:ext uri="{FF2B5EF4-FFF2-40B4-BE49-F238E27FC236}">
                  <a16:creationId xmlns:a16="http://schemas.microsoft.com/office/drawing/2014/main" id="{B19D7A0C-B7E4-EC46-8262-9C018CB04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580" y="3628973"/>
              <a:ext cx="902732" cy="284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400" u="none" dirty="0">
                  <a:ea typeface="MS PGothic" panose="020B0600070205080204" pitchFamily="34" charset="-128"/>
                </a:rPr>
                <a:t>数据平面</a:t>
              </a:r>
              <a:endParaRPr lang="en-US" altLang="zh-CN" sz="1400" u="none" dirty="0">
                <a:ea typeface="MS PGothic" panose="020B0600070205080204" pitchFamily="34" charset="-128"/>
              </a:endParaRPr>
            </a:p>
          </p:txBody>
        </p:sp>
        <p:sp>
          <p:nvSpPr>
            <p:cNvPr id="69910" name="TextBox 400">
              <a:extLst>
                <a:ext uri="{FF2B5EF4-FFF2-40B4-BE49-F238E27FC236}">
                  <a16:creationId xmlns:a16="http://schemas.microsoft.com/office/drawing/2014/main" id="{1EDED40B-5C68-0041-BF3F-9BB323606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2019" y="3003498"/>
              <a:ext cx="902732" cy="284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u="sng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zh-CN" altLang="en-US" sz="1400" u="none" dirty="0">
                  <a:ea typeface="MS PGothic" panose="020B0600070205080204" pitchFamily="34" charset="-128"/>
                </a:rPr>
                <a:t>控制平面</a:t>
              </a:r>
              <a:endParaRPr lang="en-US" altLang="zh-CN" sz="1400" u="none" dirty="0">
                <a:ea typeface="MS PGothic" panose="020B0600070205080204" pitchFamily="34" charset="-128"/>
              </a:endParaRPr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21C01E9B-2CE6-D048-B218-2DDB8543BC77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A09E84-6143-0F4E-80F2-BDB795041452}"/>
              </a:ext>
            </a:extLst>
          </p:cNvPr>
          <p:cNvGrpSpPr>
            <a:grpSpLocks/>
          </p:cNvGrpSpPr>
          <p:nvPr/>
        </p:nvGrpSpPr>
        <p:grpSpPr bwMode="auto">
          <a:xfrm>
            <a:off x="2314306" y="2499959"/>
            <a:ext cx="4295775" cy="320675"/>
            <a:chOff x="2433511" y="2792111"/>
            <a:chExt cx="4296530" cy="320561"/>
          </a:xfrm>
        </p:grpSpPr>
        <p:grpSp>
          <p:nvGrpSpPr>
            <p:cNvPr id="69884" name="Group 401">
              <a:extLst>
                <a:ext uri="{FF2B5EF4-FFF2-40B4-BE49-F238E27FC236}">
                  <a16:creationId xmlns:a16="http://schemas.microsoft.com/office/drawing/2014/main" id="{07E3E8A5-4934-5D42-95CC-5ADA56A0E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CCC354F9-BDA7-8045-9169-F5B0CC389768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2BF2A50F-3D00-6B40-9C0C-87DE970E5B9E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A202449-2367-324E-BEB3-3E0EB25A092E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ED30B420-D43D-8540-BC21-6BCB10C4D0EB}"/>
                  </a:ext>
                </a:extLst>
              </p:cNvPr>
              <p:cNvCxnSpPr>
                <a:stCxn id="403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5" name="Group 406">
              <a:extLst>
                <a:ext uri="{FF2B5EF4-FFF2-40B4-BE49-F238E27FC236}">
                  <a16:creationId xmlns:a16="http://schemas.microsoft.com/office/drawing/2014/main" id="{D1BBF818-1F95-0445-B5F1-459A13257D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9E1509AA-121F-2A46-B359-0B292846235A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56CAD70A-0A44-814C-ACA9-FE21E4E147D4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F2B6989E-AEEE-1B4D-8D19-4F95DDD665E1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3B7CED2D-E391-0C44-B821-B1E5E9EB92A8}"/>
                  </a:ext>
                </a:extLst>
              </p:cNvPr>
              <p:cNvCxnSpPr>
                <a:stCxn id="40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6" name="Group 411">
              <a:extLst>
                <a:ext uri="{FF2B5EF4-FFF2-40B4-BE49-F238E27FC236}">
                  <a16:creationId xmlns:a16="http://schemas.microsoft.com/office/drawing/2014/main" id="{E6945A17-24F0-FA41-BF0B-EDC6427DC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7A2626D-37AF-6546-9C2C-9763E003A7F0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F1894FB8-E5BA-7A49-9BCF-D341ED242C6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A27A11A-9110-CE4F-A92D-3C927BC9DA25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82F1EC39-D06C-C645-B60A-EB0EE40CF85D}"/>
                  </a:ext>
                </a:extLst>
              </p:cNvPr>
              <p:cNvCxnSpPr>
                <a:stCxn id="413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7" name="Group 416">
              <a:extLst>
                <a:ext uri="{FF2B5EF4-FFF2-40B4-BE49-F238E27FC236}">
                  <a16:creationId xmlns:a16="http://schemas.microsoft.com/office/drawing/2014/main" id="{A4782EE4-3935-C54D-B052-3B5B6A841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10C069CD-0FD4-EB47-85A6-6CA5E575FB0B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F69AA186-CBCC-1841-A4EB-B6B45BA37B28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9BD596D8-8CE7-5841-899F-81F0CB2D864E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E4E37F74-26BB-D64F-AE72-EBF271BA522B}"/>
                  </a:ext>
                </a:extLst>
              </p:cNvPr>
              <p:cNvCxnSpPr>
                <a:stCxn id="418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888" name="Group 421">
              <a:extLst>
                <a:ext uri="{FF2B5EF4-FFF2-40B4-BE49-F238E27FC236}">
                  <a16:creationId xmlns:a16="http://schemas.microsoft.com/office/drawing/2014/main" id="{3BED4B43-DA2F-3B49-94DA-F6790E8426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F1448DE7-9575-4542-A2CD-F2DB9040ED95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3C6C6BE3-8A41-1344-8833-26D8470B033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2F656933-893C-4A46-BA2C-573F7C7718BF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954DBB2A-D81D-1C41-A843-2F5CD8F82D01}"/>
                  </a:ext>
                </a:extLst>
              </p:cNvPr>
              <p:cNvCxnSpPr>
                <a:stCxn id="423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>
            <a:extLst>
              <a:ext uri="{FF2B5EF4-FFF2-40B4-BE49-F238E27FC236}">
                <a16:creationId xmlns:a16="http://schemas.microsoft.com/office/drawing/2014/main" id="{831263C5-05A0-0748-8DBC-4E134FA577FA}"/>
              </a:ext>
            </a:extLst>
          </p:cNvPr>
          <p:cNvGrpSpPr>
            <a:grpSpLocks/>
          </p:cNvGrpSpPr>
          <p:nvPr/>
        </p:nvGrpSpPr>
        <p:grpSpPr bwMode="auto">
          <a:xfrm>
            <a:off x="1733279" y="3474683"/>
            <a:ext cx="5211763" cy="2740025"/>
            <a:chOff x="1856416" y="3709935"/>
            <a:chExt cx="5211763" cy="273961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8F4158B3-671F-CF44-9113-B60DDB8F8BEC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826FDB72-D0E6-0A4B-A976-821776B05F3B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BDD35534-07FF-8843-B831-28990E7AA408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83B204D1-FC94-6742-AA67-59EB12F31FD9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D1EE3C2-4E44-4D42-9F1E-3E6489CA307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grpSp>
          <p:nvGrpSpPr>
            <p:cNvPr id="69771" name="Group 28">
              <a:extLst>
                <a:ext uri="{FF2B5EF4-FFF2-40B4-BE49-F238E27FC236}">
                  <a16:creationId xmlns:a16="http://schemas.microsoft.com/office/drawing/2014/main" id="{4F6FD792-5E71-284F-B129-B00645B1B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B671E884-AA5E-0A41-B96A-5A18A489E539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grpSp>
            <p:nvGrpSpPr>
              <p:cNvPr id="69865" name="Group 498">
                <a:extLst>
                  <a:ext uri="{FF2B5EF4-FFF2-40B4-BE49-F238E27FC236}">
                    <a16:creationId xmlns:a16="http://schemas.microsoft.com/office/drawing/2014/main" id="{51CCEF28-5933-2244-A514-4A19692B39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49A1DC9-1AFE-0248-A183-88B065F0ADE6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2570867F-F4F1-3E45-B1F0-C70AE7909819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76E47622-4A19-4642-821A-F0634BF47FF9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B5A102A-72C8-744D-B7DC-A8F79D3BCED1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E1C95FF5-9FCB-5A45-9F82-59BDD443C6F9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CE831B2-1F9A-5F40-8555-A0BD49025C89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5D8EF94D-7752-054B-ACCF-93E9E0AC9DC3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53FDBF9F-21FD-D74A-8270-CA2B075607FD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69" name="Group 504">
                <a:extLst>
                  <a:ext uri="{FF2B5EF4-FFF2-40B4-BE49-F238E27FC236}">
                    <a16:creationId xmlns:a16="http://schemas.microsoft.com/office/drawing/2014/main" id="{6613260D-0FFE-5C42-A4ED-DAD84CB352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CD9109E0-2AE5-8A44-825D-5F330D1DF930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D6A38A99-95FB-604B-8436-A42E1E929026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1F218A81-2CFB-524E-A9C0-3654AD4D7CE7}"/>
                    </a:ext>
                  </a:extLst>
                </p:cNvPr>
                <p:cNvSpPr/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60EF8612-8FBB-3542-9356-0DF7DD5BABE9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0" name="Freeform 509">
                  <a:extLst>
                    <a:ext uri="{FF2B5EF4-FFF2-40B4-BE49-F238E27FC236}">
                      <a16:creationId xmlns:a16="http://schemas.microsoft.com/office/drawing/2014/main" id="{8B432F3C-2548-EF45-B047-CD5C59A4D9D0}"/>
                    </a:ext>
                  </a:extLst>
                </p:cNvPr>
                <p:cNvSpPr/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1" name="Freeform 510">
                  <a:extLst>
                    <a:ext uri="{FF2B5EF4-FFF2-40B4-BE49-F238E27FC236}">
                      <a16:creationId xmlns:a16="http://schemas.microsoft.com/office/drawing/2014/main" id="{A62217FF-00A4-6349-9B95-7639A1438D06}"/>
                    </a:ext>
                  </a:extLst>
                </p:cNvPr>
                <p:cNvSpPr/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12" name="Freeform 511">
                  <a:extLst>
                    <a:ext uri="{FF2B5EF4-FFF2-40B4-BE49-F238E27FC236}">
                      <a16:creationId xmlns:a16="http://schemas.microsoft.com/office/drawing/2014/main" id="{6C696128-0753-D049-A1DF-35C9FBFAD226}"/>
                    </a:ext>
                  </a:extLst>
                </p:cNvPr>
                <p:cNvSpPr/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E8D72D5A-369F-FC48-95FA-C9802E7D9CCD}"/>
                    </a:ext>
                  </a:extLst>
                </p:cNvPr>
                <p:cNvCxnSpPr>
                  <a:endCxn id="508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2BF3F06C-BEEA-DA46-A259-28E89E5B5F4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2" name="Group 29">
              <a:extLst>
                <a:ext uri="{FF2B5EF4-FFF2-40B4-BE49-F238E27FC236}">
                  <a16:creationId xmlns:a16="http://schemas.microsoft.com/office/drawing/2014/main" id="{EBFEC02B-73F9-3546-8367-42600A7583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8EF5CCB8-9912-5945-9F44-353D58EB6002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131EFEF7-FE95-B44D-A34F-207E0A774A1D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46" name="Group 552">
                <a:extLst>
                  <a:ext uri="{FF2B5EF4-FFF2-40B4-BE49-F238E27FC236}">
                    <a16:creationId xmlns:a16="http://schemas.microsoft.com/office/drawing/2014/main" id="{1D0B94AA-46EC-1B48-A0CE-E3005E6698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8E071E56-CDEE-6C45-8530-CA7CA3D34C2C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BDE3873D-E4FC-B44C-A30B-78B6FB6F459C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09A00A80-37C1-194B-939F-CEE9E60955D8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D7381055-C85E-494B-9755-E06236806276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0E3CAFC1-F03A-E048-84CE-FDE3FFEC58C0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575D375-60CF-FA40-8ABB-9C84AF73C525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60F36638-94E4-6346-8FE1-A2ADDC97C2C8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49" name="Group 538">
                <a:extLst>
                  <a:ext uri="{FF2B5EF4-FFF2-40B4-BE49-F238E27FC236}">
                    <a16:creationId xmlns:a16="http://schemas.microsoft.com/office/drawing/2014/main" id="{8B3E01C3-C1ED-F148-A602-2BFB4627D9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8CC85FA0-7B66-884E-8160-D2B5385CA222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55179218-4D2E-024D-888E-F8EF66CFF89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F473A5FB-18BD-3F46-B98B-C025E084C20F}"/>
                    </a:ext>
                  </a:extLst>
                </p:cNvPr>
                <p:cNvSpPr/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4F13173E-B2FD-964F-8B88-D2802CC437A7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04B196DF-AD63-1C47-8D28-442824D93AFA}"/>
                    </a:ext>
                  </a:extLst>
                </p:cNvPr>
                <p:cNvSpPr/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DDA62973-FA3F-8040-8B03-6CA6FF483BF4}"/>
                    </a:ext>
                  </a:extLst>
                </p:cNvPr>
                <p:cNvSpPr/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46" name="Freeform 545">
                  <a:extLst>
                    <a:ext uri="{FF2B5EF4-FFF2-40B4-BE49-F238E27FC236}">
                      <a16:creationId xmlns:a16="http://schemas.microsoft.com/office/drawing/2014/main" id="{97E36742-E036-F24E-B035-5685157EEEDC}"/>
                    </a:ext>
                  </a:extLst>
                </p:cNvPr>
                <p:cNvSpPr/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C7C016EF-FB8C-CF45-BAEF-E748E562200B}"/>
                    </a:ext>
                  </a:extLst>
                </p:cNvPr>
                <p:cNvCxnSpPr>
                  <a:endCxn id="542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B46583A9-4764-994F-B288-B9492FBE020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3" name="Group 30">
              <a:extLst>
                <a:ext uri="{FF2B5EF4-FFF2-40B4-BE49-F238E27FC236}">
                  <a16:creationId xmlns:a16="http://schemas.microsoft.com/office/drawing/2014/main" id="{48E8FE5A-9857-674B-9DB8-9BA303C53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DD9B1E22-38EC-444D-803C-26A16DABA457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669F0BBC-65CC-0C42-9B24-9B9B3D8BD3D1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24" name="Group 580">
                <a:extLst>
                  <a:ext uri="{FF2B5EF4-FFF2-40B4-BE49-F238E27FC236}">
                    <a16:creationId xmlns:a16="http://schemas.microsoft.com/office/drawing/2014/main" id="{A559F436-AC34-9747-9376-386B42B271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47CD77EA-1E9B-D04C-A4B9-8431BEDE2C44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A5C88174-9151-F14E-A1AB-65785356B641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3F30A2C7-B544-564E-AE69-EA89CAAEA7D3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33E1C622-77E4-1E49-B307-066F8ADFD7A3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113296D1-47D4-424E-8BFC-EFEFC66E4ED1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74FCC2E7-828B-6940-9CD6-5E1BB8EEEC1C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FE32F426-91EE-4A4E-BAFD-8B8F61878BCA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27" name="Group 568">
                <a:extLst>
                  <a:ext uri="{FF2B5EF4-FFF2-40B4-BE49-F238E27FC236}">
                    <a16:creationId xmlns:a16="http://schemas.microsoft.com/office/drawing/2014/main" id="{A3179A73-FE60-254C-BB73-C069E9E17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C3EB6112-E5C9-EF49-B897-826E6C6789FD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C0A680AB-DBD8-0940-AA12-39B50043FD92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53066F41-B5DB-394A-95BA-E37808642CA6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3" name="Freeform 572">
                  <a:extLst>
                    <a:ext uri="{FF2B5EF4-FFF2-40B4-BE49-F238E27FC236}">
                      <a16:creationId xmlns:a16="http://schemas.microsoft.com/office/drawing/2014/main" id="{5944E7C4-9607-5F40-84C6-0869EFC1F9D6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74" name="Freeform 573">
                  <a:extLst>
                    <a:ext uri="{FF2B5EF4-FFF2-40B4-BE49-F238E27FC236}">
                      <a16:creationId xmlns:a16="http://schemas.microsoft.com/office/drawing/2014/main" id="{5DE46CE3-9C9A-2C45-B390-1DC3305D2118}"/>
                    </a:ext>
                  </a:extLst>
                </p:cNvPr>
                <p:cNvSpPr/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75" name="Freeform 574">
                  <a:extLst>
                    <a:ext uri="{FF2B5EF4-FFF2-40B4-BE49-F238E27FC236}">
                      <a16:creationId xmlns:a16="http://schemas.microsoft.com/office/drawing/2014/main" id="{F8F44FFF-09FA-5A43-8AB1-52FF99A4B5B4}"/>
                    </a:ext>
                  </a:extLst>
                </p:cNvPr>
                <p:cNvSpPr/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76" name="Freeform 575">
                  <a:extLst>
                    <a:ext uri="{FF2B5EF4-FFF2-40B4-BE49-F238E27FC236}">
                      <a16:creationId xmlns:a16="http://schemas.microsoft.com/office/drawing/2014/main" id="{ADDE2DCD-38F0-6A4C-91A7-43D222B9A158}"/>
                    </a:ext>
                  </a:extLst>
                </p:cNvPr>
                <p:cNvSpPr/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6758FFC5-F21D-EE42-AB93-B4C466645162}"/>
                    </a:ext>
                  </a:extLst>
                </p:cNvPr>
                <p:cNvCxnSpPr>
                  <a:endCxn id="572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28D2C825-F91A-D145-80E0-EAEADF49001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4" name="Group 48257">
              <a:extLst>
                <a:ext uri="{FF2B5EF4-FFF2-40B4-BE49-F238E27FC236}">
                  <a16:creationId xmlns:a16="http://schemas.microsoft.com/office/drawing/2014/main" id="{491D3182-C4E7-6A43-BD2D-B0717F3FB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B0E9A1E4-D111-FD4F-A47D-49F289825C1B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66D06558-6CB2-484E-8C2B-26BFE3ABFEBE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02" name="Group 607">
                <a:extLst>
                  <a:ext uri="{FF2B5EF4-FFF2-40B4-BE49-F238E27FC236}">
                    <a16:creationId xmlns:a16="http://schemas.microsoft.com/office/drawing/2014/main" id="{881532C4-1886-4C4F-A13E-99CA11829E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792E3694-C527-7646-BC7A-B9BC7657325E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DDC7220-912D-9948-A064-846843669634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18" name="Oval 617">
                  <a:extLst>
                    <a:ext uri="{FF2B5EF4-FFF2-40B4-BE49-F238E27FC236}">
                      <a16:creationId xmlns:a16="http://schemas.microsoft.com/office/drawing/2014/main" id="{8018F4E1-677C-5040-80F3-7667A248126A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FF807603-686D-1949-9A9E-C879808BBCFB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3A1B5E88-97F2-8748-AA14-1A05772B628D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48D08E20-6A1E-454D-810B-ACB4D6C71530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B48A3682-ADB3-B34D-829A-BFD13ECE8CD4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805" name="Group 595">
                <a:extLst>
                  <a:ext uri="{FF2B5EF4-FFF2-40B4-BE49-F238E27FC236}">
                    <a16:creationId xmlns:a16="http://schemas.microsoft.com/office/drawing/2014/main" id="{515C5947-FECE-A94B-8E37-8015C72390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93C920CF-2BEB-4940-A128-8EE40771E341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2F6911D5-F8FB-1043-B5F4-30F6B9062ABF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22D29928-7DFC-AE46-B8C5-C575D6F6216D}"/>
                    </a:ext>
                  </a:extLst>
                </p:cNvPr>
                <p:cNvSpPr/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9FD452AB-84B3-F447-8A91-DC4A0E973D50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01" name="Freeform 600">
                  <a:extLst>
                    <a:ext uri="{FF2B5EF4-FFF2-40B4-BE49-F238E27FC236}">
                      <a16:creationId xmlns:a16="http://schemas.microsoft.com/office/drawing/2014/main" id="{97701614-A171-5B45-9215-C62EC58835CC}"/>
                    </a:ext>
                  </a:extLst>
                </p:cNvPr>
                <p:cNvSpPr/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02" name="Freeform 601">
                  <a:extLst>
                    <a:ext uri="{FF2B5EF4-FFF2-40B4-BE49-F238E27FC236}">
                      <a16:creationId xmlns:a16="http://schemas.microsoft.com/office/drawing/2014/main" id="{C177099C-67A7-2041-A6EA-D987C8E20050}"/>
                    </a:ext>
                  </a:extLst>
                </p:cNvPr>
                <p:cNvSpPr/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03" name="Freeform 602">
                  <a:extLst>
                    <a:ext uri="{FF2B5EF4-FFF2-40B4-BE49-F238E27FC236}">
                      <a16:creationId xmlns:a16="http://schemas.microsoft.com/office/drawing/2014/main" id="{672FE4C8-FB06-DB45-8D6F-9295FA63AA3E}"/>
                    </a:ext>
                  </a:extLst>
                </p:cNvPr>
                <p:cNvSpPr/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9DFB1C5F-6387-B94F-840D-57D7D033318C}"/>
                    </a:ext>
                  </a:extLst>
                </p:cNvPr>
                <p:cNvCxnSpPr>
                  <a:endCxn id="599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C5C313E4-5697-3F46-94C3-BAAEA6D605B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775" name="Group 48258">
              <a:extLst>
                <a:ext uri="{FF2B5EF4-FFF2-40B4-BE49-F238E27FC236}">
                  <a16:creationId xmlns:a16="http://schemas.microsoft.com/office/drawing/2014/main" id="{27884730-A7AB-824B-9369-2C1DAA2E1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1BE0DB58-2027-954C-842D-55AE52B6F634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7ED13D01-BF2B-4F47-A7E1-53E49B728E5D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780" name="Group 634">
                <a:extLst>
                  <a:ext uri="{FF2B5EF4-FFF2-40B4-BE49-F238E27FC236}">
                    <a16:creationId xmlns:a16="http://schemas.microsoft.com/office/drawing/2014/main" id="{6488C7B8-D93F-254A-9E7F-96E759F88B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8D8769AF-B30F-B241-A611-15C76FA0E125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19842ED3-5ECC-264A-90AE-6D22F51EE9D6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9C68D83-0D6F-9748-A6E5-074F57C5C274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22791CEF-3845-6A42-A9EA-798F11974998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F14534E6-1A27-384D-B901-1F8CF9E9B403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2F7BD7FD-63C9-DD40-8140-E5EA27E60535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86D334AF-0EE3-F748-A8A8-D0CF38CB604A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783" name="Group 622">
                <a:extLst>
                  <a:ext uri="{FF2B5EF4-FFF2-40B4-BE49-F238E27FC236}">
                    <a16:creationId xmlns:a16="http://schemas.microsoft.com/office/drawing/2014/main" id="{2755D868-9213-124F-8223-A504490A6A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F3F7434B-8E8C-614C-BBDE-D532E2A4789D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BD37BB0D-DC7A-664E-A23E-77DBEADBBEA4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0CC0E67-637F-6941-B1FF-89BFFAB6547A}"/>
                    </a:ext>
                  </a:extLst>
                </p:cNvPr>
                <p:cNvSpPr/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63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A4E8A864-5AC0-B14C-9D83-7ADAD341DE4B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81E009BC-A31F-0F48-98A5-7EDFB7F570D9}"/>
                    </a:ext>
                  </a:extLst>
                </p:cNvPr>
                <p:cNvSpPr/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connsiteX0" fmla="*/ 0 w 3645229"/>
                    <a:gd name="connsiteY0" fmla="*/ 214441 h 923747"/>
                    <a:gd name="connsiteX1" fmla="*/ 659770 w 3645229"/>
                    <a:gd name="connsiteY1" fmla="*/ 16495 h 923747"/>
                    <a:gd name="connsiteX2" fmla="*/ 1814367 w 3645229"/>
                    <a:gd name="connsiteY2" fmla="*/ 511360 h 923747"/>
                    <a:gd name="connsiteX3" fmla="*/ 2968965 w 3645229"/>
                    <a:gd name="connsiteY3" fmla="*/ 0 h 923747"/>
                    <a:gd name="connsiteX4" fmla="*/ 3645229 w 3645229"/>
                    <a:gd name="connsiteY4" fmla="*/ 197946 h 923747"/>
                    <a:gd name="connsiteX5" fmla="*/ 3199884 w 3645229"/>
                    <a:gd name="connsiteY5" fmla="*/ 461874 h 923747"/>
                    <a:gd name="connsiteX6" fmla="*/ 2985459 w 3645229"/>
                    <a:gd name="connsiteY6" fmla="*/ 379396 h 923747"/>
                    <a:gd name="connsiteX7" fmla="*/ 1830861 w 3645229"/>
                    <a:gd name="connsiteY7" fmla="*/ 923747 h 923747"/>
                    <a:gd name="connsiteX8" fmla="*/ 676264 w 3645229"/>
                    <a:gd name="connsiteY8" fmla="*/ 412387 h 923747"/>
                    <a:gd name="connsiteX9" fmla="*/ 527816 w 3645229"/>
                    <a:gd name="connsiteY9" fmla="*/ 478369 h 923747"/>
                    <a:gd name="connsiteX10" fmla="*/ 0 w 3645229"/>
                    <a:gd name="connsiteY10" fmla="*/ 21444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78369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71662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23747"/>
                    <a:gd name="connsiteX1" fmla="*/ 655168 w 3640627"/>
                    <a:gd name="connsiteY1" fmla="*/ 16495 h 923747"/>
                    <a:gd name="connsiteX2" fmla="*/ 1809765 w 3640627"/>
                    <a:gd name="connsiteY2" fmla="*/ 511360 h 923747"/>
                    <a:gd name="connsiteX3" fmla="*/ 2964363 w 3640627"/>
                    <a:gd name="connsiteY3" fmla="*/ 0 h 923747"/>
                    <a:gd name="connsiteX4" fmla="*/ 3640627 w 3640627"/>
                    <a:gd name="connsiteY4" fmla="*/ 197946 h 923747"/>
                    <a:gd name="connsiteX5" fmla="*/ 3195282 w 3640627"/>
                    <a:gd name="connsiteY5" fmla="*/ 461874 h 923747"/>
                    <a:gd name="connsiteX6" fmla="*/ 2980857 w 3640627"/>
                    <a:gd name="connsiteY6" fmla="*/ 379396 h 923747"/>
                    <a:gd name="connsiteX7" fmla="*/ 1826259 w 3640627"/>
                    <a:gd name="connsiteY7" fmla="*/ 923747 h 923747"/>
                    <a:gd name="connsiteX8" fmla="*/ 690067 w 3640627"/>
                    <a:gd name="connsiteY8" fmla="*/ 412387 h 923747"/>
                    <a:gd name="connsiteX9" fmla="*/ 523214 w 3640627"/>
                    <a:gd name="connsiteY9" fmla="*/ 482971 h 923747"/>
                    <a:gd name="connsiteX10" fmla="*/ 0 w 3640627"/>
                    <a:gd name="connsiteY10" fmla="*/ 242051 h 923747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09765 w 3640627"/>
                    <a:gd name="connsiteY2" fmla="*/ 511360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2980857 w 3640627"/>
                    <a:gd name="connsiteY6" fmla="*/ 379396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640627"/>
                    <a:gd name="connsiteY0" fmla="*/ 242051 h 946755"/>
                    <a:gd name="connsiteX1" fmla="*/ 655168 w 3640627"/>
                    <a:gd name="connsiteY1" fmla="*/ 16495 h 946755"/>
                    <a:gd name="connsiteX2" fmla="*/ 1855778 w 3640627"/>
                    <a:gd name="connsiteY2" fmla="*/ 534367 h 946755"/>
                    <a:gd name="connsiteX3" fmla="*/ 2964363 w 3640627"/>
                    <a:gd name="connsiteY3" fmla="*/ 0 h 946755"/>
                    <a:gd name="connsiteX4" fmla="*/ 3640627 w 3640627"/>
                    <a:gd name="connsiteY4" fmla="*/ 197946 h 946755"/>
                    <a:gd name="connsiteX5" fmla="*/ 3195282 w 3640627"/>
                    <a:gd name="connsiteY5" fmla="*/ 461874 h 946755"/>
                    <a:gd name="connsiteX6" fmla="*/ 3008465 w 3640627"/>
                    <a:gd name="connsiteY6" fmla="*/ 402404 h 946755"/>
                    <a:gd name="connsiteX7" fmla="*/ 1876873 w 3640627"/>
                    <a:gd name="connsiteY7" fmla="*/ 946755 h 946755"/>
                    <a:gd name="connsiteX8" fmla="*/ 690067 w 3640627"/>
                    <a:gd name="connsiteY8" fmla="*/ 412387 h 946755"/>
                    <a:gd name="connsiteX9" fmla="*/ 523214 w 3640627"/>
                    <a:gd name="connsiteY9" fmla="*/ 482971 h 946755"/>
                    <a:gd name="connsiteX10" fmla="*/ 0 w 3640627"/>
                    <a:gd name="connsiteY10" fmla="*/ 242051 h 946755"/>
                    <a:gd name="connsiteX0" fmla="*/ 0 w 3723451"/>
                    <a:gd name="connsiteY0" fmla="*/ 242051 h 946755"/>
                    <a:gd name="connsiteX1" fmla="*/ 655168 w 3723451"/>
                    <a:gd name="connsiteY1" fmla="*/ 16495 h 946755"/>
                    <a:gd name="connsiteX2" fmla="*/ 1855778 w 3723451"/>
                    <a:gd name="connsiteY2" fmla="*/ 534367 h 946755"/>
                    <a:gd name="connsiteX3" fmla="*/ 2964363 w 3723451"/>
                    <a:gd name="connsiteY3" fmla="*/ 0 h 946755"/>
                    <a:gd name="connsiteX4" fmla="*/ 3723451 w 3723451"/>
                    <a:gd name="connsiteY4" fmla="*/ 220954 h 946755"/>
                    <a:gd name="connsiteX5" fmla="*/ 3195282 w 3723451"/>
                    <a:gd name="connsiteY5" fmla="*/ 461874 h 946755"/>
                    <a:gd name="connsiteX6" fmla="*/ 3008465 w 3723451"/>
                    <a:gd name="connsiteY6" fmla="*/ 402404 h 946755"/>
                    <a:gd name="connsiteX7" fmla="*/ 1876873 w 3723451"/>
                    <a:gd name="connsiteY7" fmla="*/ 946755 h 946755"/>
                    <a:gd name="connsiteX8" fmla="*/ 690067 w 3723451"/>
                    <a:gd name="connsiteY8" fmla="*/ 412387 h 946755"/>
                    <a:gd name="connsiteX9" fmla="*/ 523214 w 3723451"/>
                    <a:gd name="connsiteY9" fmla="*/ 482971 h 946755"/>
                    <a:gd name="connsiteX10" fmla="*/ 0 w 3723451"/>
                    <a:gd name="connsiteY10" fmla="*/ 242051 h 946755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08465 w 3723451"/>
                    <a:gd name="connsiteY6" fmla="*/ 388599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95282 w 3723451"/>
                    <a:gd name="connsiteY5" fmla="*/ 448069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690067 w 3723451"/>
                    <a:gd name="connsiteY8" fmla="*/ 398582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  <a:gd name="connsiteX0" fmla="*/ 0 w 3723451"/>
                    <a:gd name="connsiteY0" fmla="*/ 228246 h 932950"/>
                    <a:gd name="connsiteX1" fmla="*/ 655168 w 3723451"/>
                    <a:gd name="connsiteY1" fmla="*/ 2690 h 932950"/>
                    <a:gd name="connsiteX2" fmla="*/ 1855778 w 3723451"/>
                    <a:gd name="connsiteY2" fmla="*/ 520562 h 932950"/>
                    <a:gd name="connsiteX3" fmla="*/ 3001174 w 3723451"/>
                    <a:gd name="connsiteY3" fmla="*/ 0 h 932950"/>
                    <a:gd name="connsiteX4" fmla="*/ 3723451 w 3723451"/>
                    <a:gd name="connsiteY4" fmla="*/ 207149 h 932950"/>
                    <a:gd name="connsiteX5" fmla="*/ 3186079 w 3723451"/>
                    <a:gd name="connsiteY5" fmla="*/ 461874 h 932950"/>
                    <a:gd name="connsiteX6" fmla="*/ 3013067 w 3723451"/>
                    <a:gd name="connsiteY6" fmla="*/ 393200 h 932950"/>
                    <a:gd name="connsiteX7" fmla="*/ 1876873 w 3723451"/>
                    <a:gd name="connsiteY7" fmla="*/ 932950 h 932950"/>
                    <a:gd name="connsiteX8" fmla="*/ 711613 w 3723451"/>
                    <a:gd name="connsiteY8" fmla="*/ 413055 h 932950"/>
                    <a:gd name="connsiteX9" fmla="*/ 523214 w 3723451"/>
                    <a:gd name="connsiteY9" fmla="*/ 469166 h 932950"/>
                    <a:gd name="connsiteX10" fmla="*/ 0 w 3723451"/>
                    <a:gd name="connsiteY10" fmla="*/ 228246 h 93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0F3CC67D-DC7C-7945-BD33-6BC63020E4EC}"/>
                    </a:ext>
                  </a:extLst>
                </p:cNvPr>
                <p:cNvSpPr/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connsiteX0" fmla="*/ 55216 w 1421812"/>
                    <a:gd name="connsiteY0" fmla="*/ 0 h 800665"/>
                    <a:gd name="connsiteX1" fmla="*/ 1421812 w 1421812"/>
                    <a:gd name="connsiteY1" fmla="*/ 625807 h 800665"/>
                    <a:gd name="connsiteX2" fmla="*/ 947874 w 1421812"/>
                    <a:gd name="connsiteY2" fmla="*/ 800665 h 800665"/>
                    <a:gd name="connsiteX3" fmla="*/ 50614 w 1421812"/>
                    <a:gd name="connsiteY3" fmla="*/ 404934 h 800665"/>
                    <a:gd name="connsiteX4" fmla="*/ 0 w 1421812"/>
                    <a:gd name="connsiteY4" fmla="*/ 404934 h 800665"/>
                    <a:gd name="connsiteX5" fmla="*/ 55216 w 1421812"/>
                    <a:gd name="connsiteY5" fmla="*/ 0 h 800665"/>
                    <a:gd name="connsiteX0" fmla="*/ 4602 w 1371198"/>
                    <a:gd name="connsiteY0" fmla="*/ 0 h 800665"/>
                    <a:gd name="connsiteX1" fmla="*/ 1371198 w 1371198"/>
                    <a:gd name="connsiteY1" fmla="*/ 625807 h 800665"/>
                    <a:gd name="connsiteX2" fmla="*/ 897260 w 1371198"/>
                    <a:gd name="connsiteY2" fmla="*/ 800665 h 800665"/>
                    <a:gd name="connsiteX3" fmla="*/ 0 w 1371198"/>
                    <a:gd name="connsiteY3" fmla="*/ 404934 h 800665"/>
                    <a:gd name="connsiteX4" fmla="*/ 4602 w 1371198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0665"/>
                    <a:gd name="connsiteX1" fmla="*/ 1366596 w 1366596"/>
                    <a:gd name="connsiteY1" fmla="*/ 625807 h 800665"/>
                    <a:gd name="connsiteX2" fmla="*/ 892658 w 1366596"/>
                    <a:gd name="connsiteY2" fmla="*/ 800665 h 800665"/>
                    <a:gd name="connsiteX3" fmla="*/ 4601 w 1366596"/>
                    <a:gd name="connsiteY3" fmla="*/ 427942 h 800665"/>
                    <a:gd name="connsiteX4" fmla="*/ 0 w 1366596"/>
                    <a:gd name="connsiteY4" fmla="*/ 0 h 800665"/>
                    <a:gd name="connsiteX0" fmla="*/ 0 w 1366596"/>
                    <a:gd name="connsiteY0" fmla="*/ 0 h 809868"/>
                    <a:gd name="connsiteX1" fmla="*/ 1366596 w 1366596"/>
                    <a:gd name="connsiteY1" fmla="*/ 625807 h 809868"/>
                    <a:gd name="connsiteX2" fmla="*/ 865050 w 1366596"/>
                    <a:gd name="connsiteY2" fmla="*/ 809868 h 809868"/>
                    <a:gd name="connsiteX3" fmla="*/ 4601 w 1366596"/>
                    <a:gd name="connsiteY3" fmla="*/ 427942 h 809868"/>
                    <a:gd name="connsiteX4" fmla="*/ 0 w 1366596"/>
                    <a:gd name="connsiteY4" fmla="*/ 0 h 80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E7AA6208-A6FA-A24A-B286-8F81FC9AFCBD}"/>
                    </a:ext>
                  </a:extLst>
                </p:cNvPr>
                <p:cNvSpPr/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connsiteX0" fmla="*/ 1329786 w 1348191"/>
                    <a:gd name="connsiteY0" fmla="*/ 0 h 809869"/>
                    <a:gd name="connsiteX1" fmla="*/ 1348191 w 1348191"/>
                    <a:gd name="connsiteY1" fmla="*/ 400333 h 809869"/>
                    <a:gd name="connsiteX2" fmla="*/ 487742 w 1348191"/>
                    <a:gd name="connsiteY2" fmla="*/ 809869 h 809869"/>
                    <a:gd name="connsiteX3" fmla="*/ 0 w 1348191"/>
                    <a:gd name="connsiteY3" fmla="*/ 630409 h 809869"/>
                    <a:gd name="connsiteX4" fmla="*/ 1329786 w 1348191"/>
                    <a:gd name="connsiteY4" fmla="*/ 0 h 809869"/>
                    <a:gd name="connsiteX0" fmla="*/ 1329786 w 1348191"/>
                    <a:gd name="connsiteY0" fmla="*/ 0 h 791462"/>
                    <a:gd name="connsiteX1" fmla="*/ 1348191 w 1348191"/>
                    <a:gd name="connsiteY1" fmla="*/ 381926 h 791462"/>
                    <a:gd name="connsiteX2" fmla="*/ 487742 w 1348191"/>
                    <a:gd name="connsiteY2" fmla="*/ 791462 h 791462"/>
                    <a:gd name="connsiteX3" fmla="*/ 0 w 1348191"/>
                    <a:gd name="connsiteY3" fmla="*/ 612002 h 791462"/>
                    <a:gd name="connsiteX4" fmla="*/ 1329786 w 1348191"/>
                    <a:gd name="connsiteY4" fmla="*/ 0 h 79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7E52CCB6-0657-3248-82F1-5D38737EB409}"/>
                    </a:ext>
                  </a:extLst>
                </p:cNvPr>
                <p:cNvCxnSpPr>
                  <a:endCxn id="626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BDCAD840-02F2-3D47-99E6-62A1D9790F6D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ln w="6350" cmpd="sng">
                  <a:solidFill>
                    <a:schemeClr val="tx1"/>
                  </a:solidFill>
                </a:ln>
                <a:effectLst>
                  <a:outerShdw blurRad="40005" dist="19939" dir="5400000" algn="tl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A6F619-6F07-B044-B52C-1ABC9A512381}"/>
              </a:ext>
            </a:extLst>
          </p:cNvPr>
          <p:cNvGrpSpPr>
            <a:grpSpLocks/>
          </p:cNvGrpSpPr>
          <p:nvPr/>
        </p:nvGrpSpPr>
        <p:grpSpPr bwMode="auto">
          <a:xfrm>
            <a:off x="2258744" y="2241196"/>
            <a:ext cx="4416425" cy="2314575"/>
            <a:chOff x="2381956" y="2435173"/>
            <a:chExt cx="4415330" cy="2315048"/>
          </a:xfrm>
        </p:grpSpPr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E0450FB-13BC-4A46-A518-3D6E0961D3B2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solidFill>
                  <a:srgbClr val="CC0000"/>
                </a:solidFill>
              </a:endParaRPr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7EF30EF-D777-FF4A-886E-98C39EB9850C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/>
            </a:p>
          </p:txBody>
        </p: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439BC8EB-A518-8744-8211-3CDDCC4241BC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851A8F12-D418-F947-8008-5F643AA42E71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DF580154-9E88-F54B-9E1D-36D71962DEE3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647" name="Text Box 167">
            <a:extLst>
              <a:ext uri="{FF2B5EF4-FFF2-40B4-BE49-F238E27FC236}">
                <a16:creationId xmlns:a16="http://schemas.microsoft.com/office/drawing/2014/main" id="{A1DF8C04-B0B8-9D4A-8A8F-5699BAC6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355602"/>
            <a:ext cx="49247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对策</a:t>
            </a:r>
            <a:r>
              <a:rPr lang="en-US" altLang="zh-CN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:</a:t>
            </a:r>
            <a:r>
              <a:rPr lang="zh-CN" altLang="en-US" sz="3600" u="none" dirty="0">
                <a:solidFill>
                  <a:schemeClr val="tx2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逻辑集中控制平面</a:t>
            </a:r>
            <a:endParaRPr lang="en-US" altLang="zh-CN" sz="3600" u="none" dirty="0">
              <a:solidFill>
                <a:schemeClr val="tx2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69648" name="TextBox 335">
            <a:extLst>
              <a:ext uri="{FF2B5EF4-FFF2-40B4-BE49-F238E27FC236}">
                <a16:creationId xmlns:a16="http://schemas.microsoft.com/office/drawing/2014/main" id="{5912688C-1BE8-1A4B-9292-9BAD49016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2" y="1039815"/>
            <a:ext cx="8456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u="none" dirty="0">
                <a:ea typeface="MS PGothic" panose="020B0600070205080204" pitchFamily="34" charset="-128"/>
              </a:rPr>
              <a:t>路由控制功能从本地路由器分离，汇聚到远程控制器，与路由器中的本地控制代理</a:t>
            </a:r>
            <a:r>
              <a:rPr lang="en-US" altLang="zh-CN" sz="2000" u="none" dirty="0">
                <a:ea typeface="MS PGothic" panose="020B0600070205080204" pitchFamily="34" charset="-128"/>
              </a:rPr>
              <a:t>(CAs)</a:t>
            </a:r>
            <a:r>
              <a:rPr lang="zh-CN" altLang="en-US" sz="2000" u="none" dirty="0">
                <a:ea typeface="MS PGothic" panose="020B0600070205080204" pitchFamily="34" charset="-128"/>
              </a:rPr>
              <a:t>进行交互，以计算转发表</a:t>
            </a:r>
            <a:endParaRPr lang="en-US" altLang="zh-CN" sz="2000" u="none" dirty="0">
              <a:ea typeface="MS PGothic" panose="020B060007020508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A3A49B-D822-FE40-AC14-453BB02E907C}"/>
              </a:ext>
            </a:extLst>
          </p:cNvPr>
          <p:cNvGrpSpPr>
            <a:grpSpLocks/>
          </p:cNvGrpSpPr>
          <p:nvPr/>
        </p:nvGrpSpPr>
        <p:grpSpPr bwMode="auto">
          <a:xfrm>
            <a:off x="1933304" y="4452584"/>
            <a:ext cx="4957763" cy="693737"/>
            <a:chOff x="2055070" y="4690247"/>
            <a:chExt cx="4956877" cy="694339"/>
          </a:xfrm>
        </p:grpSpPr>
        <p:grpSp>
          <p:nvGrpSpPr>
            <p:cNvPr id="69736" name="Group 554">
              <a:extLst>
                <a:ext uri="{FF2B5EF4-FFF2-40B4-BE49-F238E27FC236}">
                  <a16:creationId xmlns:a16="http://schemas.microsoft.com/office/drawing/2014/main" id="{49463E73-53F7-6D4E-B9F3-F155BAAB7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D64ADE52-F9CF-CB4B-936B-EA219AFA7643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E792322D-6BCA-F94D-BD79-5BE93C59F8FB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C6D17EA6-1321-6E43-A144-A264573F746D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52012C06-4E17-5847-AA06-24EB2ECEC50E}"/>
                  </a:ext>
                </a:extLst>
              </p:cNvPr>
              <p:cNvCxnSpPr>
                <a:stCxn id="558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37" name="Group 582">
              <a:extLst>
                <a:ext uri="{FF2B5EF4-FFF2-40B4-BE49-F238E27FC236}">
                  <a16:creationId xmlns:a16="http://schemas.microsoft.com/office/drawing/2014/main" id="{5BC19E77-DFEB-5A46-9CDD-685D76DD5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403DD9F4-F294-894C-81E2-F87B061585E0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13F5E621-040B-134D-B77B-2CF8E74F667D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9ADE3BDD-EF8A-854F-A291-53786D9302EE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1CC74480-9D4A-3A46-9590-49ABCFD4D825}"/>
                  </a:ext>
                </a:extLst>
              </p:cNvPr>
              <p:cNvCxnSpPr>
                <a:stCxn id="585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38" name="Group 609">
              <a:extLst>
                <a:ext uri="{FF2B5EF4-FFF2-40B4-BE49-F238E27FC236}">
                  <a16:creationId xmlns:a16="http://schemas.microsoft.com/office/drawing/2014/main" id="{EB039685-4D9E-914E-8474-867A40085B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89956422-7BC3-2346-A639-5FA5BC4BF6C4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811AF78A-BF4F-3643-8E7B-78B579C2470B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846BB674-21C2-A04B-8A62-1959220DBED6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E7571F00-A699-CC49-ADB8-33155036B52E}"/>
                  </a:ext>
                </a:extLst>
              </p:cNvPr>
              <p:cNvCxnSpPr>
                <a:stCxn id="612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39" name="Group 636">
              <a:extLst>
                <a:ext uri="{FF2B5EF4-FFF2-40B4-BE49-F238E27FC236}">
                  <a16:creationId xmlns:a16="http://schemas.microsoft.com/office/drawing/2014/main" id="{A7A1F26D-8AB3-DC44-95EB-4431E6B6A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DEFE7761-7BAC-7346-9B26-B02B7142ADEB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186D7027-5940-0546-9B39-193D2362B007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C0EE803D-262F-1D4A-A3D0-559D8C22D9E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B7D7FB78-6252-464F-B7B4-D58C63AF720A}"/>
                  </a:ext>
                </a:extLst>
              </p:cNvPr>
              <p:cNvCxnSpPr>
                <a:stCxn id="639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740" name="Group 554">
              <a:extLst>
                <a:ext uri="{FF2B5EF4-FFF2-40B4-BE49-F238E27FC236}">
                  <a16:creationId xmlns:a16="http://schemas.microsoft.com/office/drawing/2014/main" id="{4C06EA47-3CC5-3743-B23A-1E4801C69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BDEB7A74-3A0B-E64B-B027-E13F6D52CD36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D21FF0C-12CF-C448-8E39-4C4ECDC49A33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66D7B8C0-41D4-4844-88E1-AB019593DD38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29AD699B-EB15-7C43-B348-055FD5AC6F04}"/>
                  </a:ext>
                </a:extLst>
              </p:cNvPr>
              <p:cNvCxnSpPr>
                <a:stCxn id="358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650" name="Group 347">
            <a:extLst>
              <a:ext uri="{FF2B5EF4-FFF2-40B4-BE49-F238E27FC236}">
                <a16:creationId xmlns:a16="http://schemas.microsoft.com/office/drawing/2014/main" id="{2BE7572F-B708-364F-9264-E0E572269F12}"/>
              </a:ext>
            </a:extLst>
          </p:cNvPr>
          <p:cNvGrpSpPr>
            <a:grpSpLocks/>
          </p:cNvGrpSpPr>
          <p:nvPr/>
        </p:nvGrpSpPr>
        <p:grpSpPr bwMode="auto">
          <a:xfrm>
            <a:off x="5733779" y="5708294"/>
            <a:ext cx="588963" cy="242888"/>
            <a:chOff x="1871277" y="1576300"/>
            <a:chExt cx="1128371" cy="437861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F334242A-EF02-4145-960D-59A59ADAF909}"/>
                </a:ext>
              </a:extLst>
            </p:cNvPr>
            <p:cNvSpPr/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29BF05E6-728A-6543-8EDD-45FFA5AE9CBD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A9F13A2-87E8-8B48-A119-A01832589027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10744FB-D53D-244F-B7D9-371AFC7F67E2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F7ECBD44-D14E-054C-AF5C-0C3F9F784984}"/>
                </a:ext>
              </a:extLst>
            </p:cNvPr>
            <p:cNvSpPr/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5DF4ED68-FCC8-714E-96EC-EFCBE5B4D4F6}"/>
                </a:ext>
              </a:extLst>
            </p:cNvPr>
            <p:cNvSpPr/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07C08C24-A78C-8341-A78F-0F369106C6F5}"/>
                </a:ext>
              </a:extLst>
            </p:cNvPr>
            <p:cNvSpPr/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8EA18C9E-3D26-EA47-9F59-22AA24D35BED}"/>
                </a:ext>
              </a:extLst>
            </p:cNvPr>
            <p:cNvCxnSpPr>
              <a:endCxn id="365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6F1CFCB8-C725-4045-841F-325F86D66208}"/>
                </a:ext>
              </a:extLst>
            </p:cNvPr>
            <p:cNvCxnSpPr/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1" name="Group 347">
            <a:extLst>
              <a:ext uri="{FF2B5EF4-FFF2-40B4-BE49-F238E27FC236}">
                <a16:creationId xmlns:a16="http://schemas.microsoft.com/office/drawing/2014/main" id="{A46AE96E-3A1B-7E46-B02F-FBE73F75AAEC}"/>
              </a:ext>
            </a:extLst>
          </p:cNvPr>
          <p:cNvGrpSpPr>
            <a:grpSpLocks/>
          </p:cNvGrpSpPr>
          <p:nvPr/>
        </p:nvGrpSpPr>
        <p:grpSpPr bwMode="auto">
          <a:xfrm>
            <a:off x="4252642" y="5567009"/>
            <a:ext cx="588963" cy="242887"/>
            <a:chOff x="1871277" y="1576300"/>
            <a:chExt cx="1128371" cy="437861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054C8598-478B-A743-B4DD-EE5603EF65FE}"/>
                </a:ext>
              </a:extLst>
            </p:cNvPr>
            <p:cNvSpPr/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032E9ADB-3FB5-2049-9563-4FD6F2DC38E9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0A142378-389D-DE4C-844A-56AA67C4E883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EC1DC09-0E31-3A4D-B33F-9573FCF9A2B1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9DD8BE74-0A12-C848-8480-73ACD1D40A39}"/>
                </a:ext>
              </a:extLst>
            </p:cNvPr>
            <p:cNvSpPr/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86686A54-BED3-754F-80A2-F72A11994F19}"/>
                </a:ext>
              </a:extLst>
            </p:cNvPr>
            <p:cNvSpPr/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E00B3361-50DE-1C4F-9A66-04BD5CB92205}"/>
                </a:ext>
              </a:extLst>
            </p:cNvPr>
            <p:cNvSpPr/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7749E731-CFD1-1048-ADCA-CFAC122C8E4F}"/>
                </a:ext>
              </a:extLst>
            </p:cNvPr>
            <p:cNvCxnSpPr>
              <a:endCxn id="375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095395B-0938-0849-BE55-B6925074EDD6}"/>
                </a:ext>
              </a:extLst>
            </p:cNvPr>
            <p:cNvCxnSpPr/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2" name="Group 347">
            <a:extLst>
              <a:ext uri="{FF2B5EF4-FFF2-40B4-BE49-F238E27FC236}">
                <a16:creationId xmlns:a16="http://schemas.microsoft.com/office/drawing/2014/main" id="{96C725BF-000D-F743-9D00-835C107D3878}"/>
              </a:ext>
            </a:extLst>
          </p:cNvPr>
          <p:cNvGrpSpPr>
            <a:grpSpLocks/>
          </p:cNvGrpSpPr>
          <p:nvPr/>
        </p:nvGrpSpPr>
        <p:grpSpPr bwMode="auto">
          <a:xfrm>
            <a:off x="2725468" y="5760684"/>
            <a:ext cx="588963" cy="242887"/>
            <a:chOff x="1871277" y="1576300"/>
            <a:chExt cx="1128371" cy="437861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BEC20D3-07B0-5F45-86D4-9173F0985F37}"/>
                </a:ext>
              </a:extLst>
            </p:cNvPr>
            <p:cNvSpPr/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E0C9F5F-8714-984B-9B42-56C8D9609487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E32F3EA8-DBBD-DC4D-9E23-C4BFD760A8C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2AD39063-70B2-134B-99DA-1273B2A88794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FC91AE39-12F3-7647-B02E-B6D65CCC342B}"/>
                </a:ext>
              </a:extLst>
            </p:cNvPr>
            <p:cNvSpPr/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C47787D2-870D-E143-A18E-80EFEC207C1D}"/>
                </a:ext>
              </a:extLst>
            </p:cNvPr>
            <p:cNvSpPr/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D914152-30D2-6947-B6AD-A7A80C5C2996}"/>
                </a:ext>
              </a:extLst>
            </p:cNvPr>
            <p:cNvSpPr/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C02E816-BB1E-594F-8651-932D77334E01}"/>
                </a:ext>
              </a:extLst>
            </p:cNvPr>
            <p:cNvCxnSpPr>
              <a:endCxn id="385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D94B244-F09B-8E46-AF26-5AA6FEC48A80}"/>
                </a:ext>
              </a:extLst>
            </p:cNvPr>
            <p:cNvCxnSpPr/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3" name="Group 347">
            <a:extLst>
              <a:ext uri="{FF2B5EF4-FFF2-40B4-BE49-F238E27FC236}">
                <a16:creationId xmlns:a16="http://schemas.microsoft.com/office/drawing/2014/main" id="{48E46956-7B1D-5549-AD11-770646B0D481}"/>
              </a:ext>
            </a:extLst>
          </p:cNvPr>
          <p:cNvGrpSpPr>
            <a:grpSpLocks/>
          </p:cNvGrpSpPr>
          <p:nvPr/>
        </p:nvGrpSpPr>
        <p:grpSpPr bwMode="auto">
          <a:xfrm>
            <a:off x="5044804" y="6027384"/>
            <a:ext cx="588963" cy="242887"/>
            <a:chOff x="1871277" y="1576300"/>
            <a:chExt cx="1128371" cy="437861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BA7F64E5-0D50-2E47-95D9-202A036AEFEA}"/>
                </a:ext>
              </a:extLst>
            </p:cNvPr>
            <p:cNvSpPr/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F090DA8A-8D65-6542-88A9-21BE40B576D3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422A7FF-CA44-E345-AB57-04861BDC342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2E312199-8BA2-F74A-9BD1-615D78D7000F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30DF7DAE-1DB8-1C4E-9932-98E9B554AD7B}"/>
                </a:ext>
              </a:extLst>
            </p:cNvPr>
            <p:cNvSpPr/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5D9E0B86-462F-9F47-9F76-62161B23E459}"/>
                </a:ext>
              </a:extLst>
            </p:cNvPr>
            <p:cNvSpPr/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D6663BAD-5E22-4741-8183-55261B10B7FF}"/>
                </a:ext>
              </a:extLst>
            </p:cNvPr>
            <p:cNvSpPr/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465257F-830B-7644-B6A7-F9EEDE9B5946}"/>
                </a:ext>
              </a:extLst>
            </p:cNvPr>
            <p:cNvCxnSpPr>
              <a:endCxn id="41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4A66AEE3-CC75-FB4D-98EF-57E220B72690}"/>
                </a:ext>
              </a:extLst>
            </p:cNvPr>
            <p:cNvCxnSpPr/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54" name="Group 347">
            <a:extLst>
              <a:ext uri="{FF2B5EF4-FFF2-40B4-BE49-F238E27FC236}">
                <a16:creationId xmlns:a16="http://schemas.microsoft.com/office/drawing/2014/main" id="{AAD9ABEE-2AF4-9F48-9044-8582DBF53CF5}"/>
              </a:ext>
            </a:extLst>
          </p:cNvPr>
          <p:cNvGrpSpPr>
            <a:grpSpLocks/>
          </p:cNvGrpSpPr>
          <p:nvPr/>
        </p:nvGrpSpPr>
        <p:grpSpPr bwMode="auto">
          <a:xfrm>
            <a:off x="3581128" y="6119459"/>
            <a:ext cx="588963" cy="242887"/>
            <a:chOff x="1871277" y="1576300"/>
            <a:chExt cx="1128371" cy="437861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0B353E63-70E5-374D-BB14-F116E3463EC1}"/>
                </a:ext>
              </a:extLst>
            </p:cNvPr>
            <p:cNvSpPr/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15957380-9E57-CD48-A093-B7AF063232E9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4E8BD567-2A84-2947-8407-4D2F88922DA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30CB149E-C622-C34C-863B-EBD52D91339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6704E946-9C72-074F-B7C0-5A1B3E117201}"/>
                </a:ext>
              </a:extLst>
            </p:cNvPr>
            <p:cNvSpPr/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92D4E0FC-9E01-5848-9327-927204F22ADC}"/>
                </a:ext>
              </a:extLst>
            </p:cNvPr>
            <p:cNvSpPr/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E476CA15-9EE7-244F-A52F-CE9E1F1E53A1}"/>
                </a:ext>
              </a:extLst>
            </p:cNvPr>
            <p:cNvSpPr/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none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8DAD72B4-F699-C447-8545-7D369EE4CEB3}"/>
                </a:ext>
              </a:extLst>
            </p:cNvPr>
            <p:cNvCxnSpPr>
              <a:endCxn id="434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E4E9E02E-4BC1-8A4D-ACE7-23203D394C82}"/>
                </a:ext>
              </a:extLst>
            </p:cNvPr>
            <p:cNvCxnSpPr/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E9F2F2-BC77-B046-89EE-266AAE114B35}"/>
              </a:ext>
            </a:extLst>
          </p:cNvPr>
          <p:cNvGrpSpPr>
            <a:grpSpLocks/>
          </p:cNvGrpSpPr>
          <p:nvPr/>
        </p:nvGrpSpPr>
        <p:grpSpPr bwMode="auto">
          <a:xfrm>
            <a:off x="1803130" y="1985608"/>
            <a:ext cx="5095874" cy="2831045"/>
            <a:chOff x="1925876" y="2212958"/>
            <a:chExt cx="5095391" cy="2832231"/>
          </a:xfrm>
        </p:grpSpPr>
        <p:grpSp>
          <p:nvGrpSpPr>
            <p:cNvPr id="69663" name="Group 11">
              <a:extLst>
                <a:ext uri="{FF2B5EF4-FFF2-40B4-BE49-F238E27FC236}">
                  <a16:creationId xmlns:a16="http://schemas.microsoft.com/office/drawing/2014/main" id="{2A7B84DA-BE44-834E-A658-441754A71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948" y="2212958"/>
              <a:ext cx="3598520" cy="493919"/>
              <a:chOff x="2704632" y="2011398"/>
              <a:chExt cx="3598520" cy="493919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7D24096D-3814-CF44-AEB1-E1C0FD5E289F}"/>
                  </a:ext>
                </a:extLst>
              </p:cNvPr>
              <p:cNvSpPr/>
              <p:nvPr/>
            </p:nvSpPr>
            <p:spPr bwMode="auto">
              <a:xfrm>
                <a:off x="2722092" y="2011398"/>
                <a:ext cx="3581060" cy="492331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8BC7221-DD63-4541-8C2B-567C525B2D6F}"/>
                  </a:ext>
                </a:extLst>
              </p:cNvPr>
              <p:cNvSpPr/>
              <p:nvPr/>
            </p:nvSpPr>
            <p:spPr bwMode="auto">
              <a:xfrm>
                <a:off x="2704632" y="2012986"/>
                <a:ext cx="3581060" cy="492331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69690" name="TextBox 389">
                <a:extLst>
                  <a:ext uri="{FF2B5EF4-FFF2-40B4-BE49-F238E27FC236}">
                    <a16:creationId xmlns:a16="http://schemas.microsoft.com/office/drawing/2014/main" id="{56D02CD4-C246-474E-9BAE-2C36CAA568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2168" y="2127167"/>
                <a:ext cx="1338701" cy="288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zh-CN" altLang="en-US" u="none" dirty="0">
                    <a:solidFill>
                      <a:schemeClr val="bg1"/>
                    </a:solidFill>
                    <a:ea typeface="MS PGothic" panose="020B0600070205080204" pitchFamily="34" charset="-128"/>
                  </a:rPr>
                  <a:t>远程控制器</a:t>
                </a:r>
                <a:endParaRPr lang="en-US" altLang="zh-CN" u="none" dirty="0">
                  <a:solidFill>
                    <a:schemeClr val="bg1"/>
                  </a:solidFill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9664" name="Group 441">
              <a:extLst>
                <a:ext uri="{FF2B5EF4-FFF2-40B4-BE49-F238E27FC236}">
                  <a16:creationId xmlns:a16="http://schemas.microsoft.com/office/drawing/2014/main" id="{F5ED3485-7252-2D4F-A7D2-204B93FD6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876" y="4223568"/>
              <a:ext cx="923837" cy="406568"/>
              <a:chOff x="2705100" y="2011480"/>
              <a:chExt cx="3598690" cy="494427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3EFFA362-957F-1244-BA35-920C0ED939F0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70C6321C-4324-E64C-8F6E-6C695F9B52E5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none"/>
              </a:p>
            </p:txBody>
          </p:sp>
          <p:sp>
            <p:nvSpPr>
              <p:cNvPr id="69687" name="TextBox 389">
                <a:extLst>
                  <a:ext uri="{FF2B5EF4-FFF2-40B4-BE49-F238E27FC236}">
                    <a16:creationId xmlns:a16="http://schemas.microsoft.com/office/drawing/2014/main" id="{6C5A1D8D-5794-BF40-BDB3-26B7CC2CF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7511" y="2127168"/>
                <a:ext cx="1968016" cy="351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u="none">
                    <a:solidFill>
                      <a:schemeClr val="bg1"/>
                    </a:solidFill>
                    <a:ea typeface="MS PGothic" panose="020B0600070205080204" pitchFamily="34" charset="-128"/>
                  </a:rPr>
                  <a:t>CA</a:t>
                </a:r>
              </a:p>
            </p:txBody>
          </p:sp>
        </p:grpSp>
        <p:grpSp>
          <p:nvGrpSpPr>
            <p:cNvPr id="69665" name="Group 16">
              <a:extLst>
                <a:ext uri="{FF2B5EF4-FFF2-40B4-BE49-F238E27FC236}">
                  <a16:creationId xmlns:a16="http://schemas.microsoft.com/office/drawing/2014/main" id="{9A53BD07-068A-4E42-860F-EDA16F645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9508" y="4760377"/>
              <a:ext cx="463568" cy="284812"/>
              <a:chOff x="3558850" y="4573304"/>
              <a:chExt cx="463568" cy="284812"/>
            </a:xfrm>
          </p:grpSpPr>
          <p:grpSp>
            <p:nvGrpSpPr>
              <p:cNvPr id="69681" name="Group 12">
                <a:extLst>
                  <a:ext uri="{FF2B5EF4-FFF2-40B4-BE49-F238E27FC236}">
                    <a16:creationId xmlns:a16="http://schemas.microsoft.com/office/drawing/2014/main" id="{FCA57547-80C5-2341-9F8D-AE6F66ED17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2E299B9E-379C-D24B-9C41-397E51860445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23B9C1E6-B5DA-374D-99F7-9C18BC0D71BA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</p:grpSp>
          <p:sp>
            <p:nvSpPr>
              <p:cNvPr id="69682" name="TextBox 389">
                <a:extLst>
                  <a:ext uri="{FF2B5EF4-FFF2-40B4-BE49-F238E27FC236}">
                    <a16:creationId xmlns:a16="http://schemas.microsoft.com/office/drawing/2014/main" id="{050C0CE9-95D4-A645-A401-17BF87C444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ea typeface="MS PGothic" panose="020B0600070205080204" pitchFamily="34" charset="-128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9666" name="Group 450">
              <a:extLst>
                <a:ext uri="{FF2B5EF4-FFF2-40B4-BE49-F238E27FC236}">
                  <a16:creationId xmlns:a16="http://schemas.microsoft.com/office/drawing/2014/main" id="{AF60DE42-FBC4-7C4F-A238-6A8BDA432F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9656" y="4758258"/>
              <a:ext cx="463568" cy="284812"/>
              <a:chOff x="3558850" y="4573304"/>
              <a:chExt cx="463568" cy="284812"/>
            </a:xfrm>
          </p:grpSpPr>
          <p:grpSp>
            <p:nvGrpSpPr>
              <p:cNvPr id="69677" name="Group 451">
                <a:extLst>
                  <a:ext uri="{FF2B5EF4-FFF2-40B4-BE49-F238E27FC236}">
                    <a16:creationId xmlns:a16="http://schemas.microsoft.com/office/drawing/2014/main" id="{89F9E128-469D-D241-B051-81647EACD8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9AFA4DAE-6B7B-7844-B033-7C8B8C8F0A54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3412DF85-583D-104B-935B-C5384B9B12F1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</p:grpSp>
          <p:sp>
            <p:nvSpPr>
              <p:cNvPr id="69678" name="TextBox 389">
                <a:extLst>
                  <a:ext uri="{FF2B5EF4-FFF2-40B4-BE49-F238E27FC236}">
                    <a16:creationId xmlns:a16="http://schemas.microsoft.com/office/drawing/2014/main" id="{451D7FA0-B77C-D24A-A7D0-3DB041185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ea typeface="MS PGothic" panose="020B0600070205080204" pitchFamily="34" charset="-128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9667" name="Group 455">
              <a:extLst>
                <a:ext uri="{FF2B5EF4-FFF2-40B4-BE49-F238E27FC236}">
                  <a16:creationId xmlns:a16="http://schemas.microsoft.com/office/drawing/2014/main" id="{5A78C587-F5E9-9C4F-B0BF-9354E34E7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9912" y="4756140"/>
              <a:ext cx="463568" cy="284812"/>
              <a:chOff x="3558850" y="4573304"/>
              <a:chExt cx="463568" cy="284812"/>
            </a:xfrm>
          </p:grpSpPr>
          <p:grpSp>
            <p:nvGrpSpPr>
              <p:cNvPr id="69673" name="Group 456">
                <a:extLst>
                  <a:ext uri="{FF2B5EF4-FFF2-40B4-BE49-F238E27FC236}">
                    <a16:creationId xmlns:a16="http://schemas.microsoft.com/office/drawing/2014/main" id="{D222E894-0841-FA4A-B7D7-60A134B135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D3B7716F-DDF4-204E-84EC-3B3CC55CA728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FE2BECEC-073B-0C45-A515-C0985E1B5871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</p:grpSp>
          <p:sp>
            <p:nvSpPr>
              <p:cNvPr id="69674" name="TextBox 389">
                <a:extLst>
                  <a:ext uri="{FF2B5EF4-FFF2-40B4-BE49-F238E27FC236}">
                    <a16:creationId xmlns:a16="http://schemas.microsoft.com/office/drawing/2014/main" id="{DF72DC58-8DC0-C44E-ACB9-0E73F89D24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ea typeface="MS PGothic" panose="020B0600070205080204" pitchFamily="34" charset="-128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9668" name="Group 460">
              <a:extLst>
                <a:ext uri="{FF2B5EF4-FFF2-40B4-BE49-F238E27FC236}">
                  <a16:creationId xmlns:a16="http://schemas.microsoft.com/office/drawing/2014/main" id="{280BD508-3F64-544F-944A-0C1C42436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7699" y="4754022"/>
              <a:ext cx="463568" cy="284812"/>
              <a:chOff x="3558850" y="4573304"/>
              <a:chExt cx="463568" cy="284812"/>
            </a:xfrm>
          </p:grpSpPr>
          <p:grpSp>
            <p:nvGrpSpPr>
              <p:cNvPr id="69669" name="Group 461">
                <a:extLst>
                  <a:ext uri="{FF2B5EF4-FFF2-40B4-BE49-F238E27FC236}">
                    <a16:creationId xmlns:a16="http://schemas.microsoft.com/office/drawing/2014/main" id="{F76A07EA-C1E3-104C-A7DD-E68FECD8D4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796E8D91-F8C7-D24F-9E4F-9BF1EC2091D4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39389F19-C7E9-D34E-ACB5-98BA7D6FB171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u="none"/>
                </a:p>
              </p:txBody>
            </p:sp>
          </p:grpSp>
          <p:sp>
            <p:nvSpPr>
              <p:cNvPr id="69670" name="TextBox 389">
                <a:extLst>
                  <a:ext uri="{FF2B5EF4-FFF2-40B4-BE49-F238E27FC236}">
                    <a16:creationId xmlns:a16="http://schemas.microsoft.com/office/drawing/2014/main" id="{780A6894-20BD-0F42-AF58-A3933F451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624" y="4573304"/>
                <a:ext cx="434693" cy="28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u="sng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 u="none">
                    <a:solidFill>
                      <a:schemeClr val="bg1"/>
                    </a:solidFill>
                    <a:ea typeface="MS PGothic" panose="020B0600070205080204" pitchFamily="34" charset="-128"/>
                  </a:rPr>
                  <a:t>CA</a:t>
                </a:r>
                <a:endParaRPr lang="en-US" altLang="zh-CN" u="none">
                  <a:solidFill>
                    <a:schemeClr val="bg1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A6131-8899-8542-9882-9BA9F44A4889}"/>
              </a:ext>
            </a:extLst>
          </p:cNvPr>
          <p:cNvGrpSpPr>
            <a:grpSpLocks/>
          </p:cNvGrpSpPr>
          <p:nvPr/>
        </p:nvGrpSpPr>
        <p:grpSpPr bwMode="auto">
          <a:xfrm>
            <a:off x="2528617" y="2782533"/>
            <a:ext cx="3973513" cy="2032000"/>
            <a:chOff x="2651760" y="3017520"/>
            <a:chExt cx="3972560" cy="2032000"/>
          </a:xfrm>
        </p:grpSpPr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6038550F-CB02-284D-9752-36E42B2E8BC3}"/>
                </a:ext>
              </a:extLst>
            </p:cNvPr>
            <p:cNvCxnSpPr/>
            <p:nvPr/>
          </p:nvCxnSpPr>
          <p:spPr bwMode="auto">
            <a:xfrm>
              <a:off x="2651760" y="3017520"/>
              <a:ext cx="0" cy="1666875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BA7490C2-CCC7-F649-9692-AF3D024F3553}"/>
                </a:ext>
              </a:extLst>
            </p:cNvPr>
            <p:cNvCxnSpPr/>
            <p:nvPr/>
          </p:nvCxnSpPr>
          <p:spPr bwMode="auto">
            <a:xfrm>
              <a:off x="3646884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AE012CF1-052D-8A46-A13C-22A0EB101468}"/>
                </a:ext>
              </a:extLst>
            </p:cNvPr>
            <p:cNvCxnSpPr/>
            <p:nvPr/>
          </p:nvCxnSpPr>
          <p:spPr bwMode="auto">
            <a:xfrm>
              <a:off x="4459489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4BBB92FC-F04B-7A40-B056-D2BEC571A95A}"/>
                </a:ext>
              </a:extLst>
            </p:cNvPr>
            <p:cNvCxnSpPr/>
            <p:nvPr/>
          </p:nvCxnSpPr>
          <p:spPr bwMode="auto">
            <a:xfrm>
              <a:off x="5659351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94372B11-D876-D140-8391-EEFF5F37D9CD}"/>
                </a:ext>
              </a:extLst>
            </p:cNvPr>
            <p:cNvCxnSpPr/>
            <p:nvPr/>
          </p:nvCxnSpPr>
          <p:spPr bwMode="auto">
            <a:xfrm>
              <a:off x="6624320" y="3017520"/>
              <a:ext cx="0" cy="2032000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6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">
  <a:themeElements>
    <a:clrScheme name="1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5章 软件定义网络-SDN讲义" id="{E05DA278-006A-D54B-AB91-C50B4CF339C3}" vid="{465224CE-25F0-E644-853D-ABC77D12BBCD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5章 软件定义网络-SDN讲义" id="{E05DA278-006A-D54B-AB91-C50B4CF339C3}" vid="{9A17AF8D-0314-AE45-AA39-92AF29130A98}"/>
    </a:ext>
  </a:extLst>
</a:theme>
</file>

<file path=ppt/theme/theme3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5章 软件定义网络-SDN讲义" id="{E05DA278-006A-D54B-AB91-C50B4CF339C3}" vid="{F78A9195-4D5F-3245-81E2-709485B9DB84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1099</TotalTime>
  <Words>4430</Words>
  <Application>Microsoft Office PowerPoint</Application>
  <PresentationFormat>全屏显示(4:3)</PresentationFormat>
  <Paragraphs>1238</Paragraphs>
  <Slides>61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81" baseType="lpstr">
      <vt:lpstr>Gill Sans</vt:lpstr>
      <vt:lpstr>MS PGothic</vt:lpstr>
      <vt:lpstr>MS PGothic</vt:lpstr>
      <vt:lpstr>华文行楷</vt:lpstr>
      <vt:lpstr>楷体</vt:lpstr>
      <vt:lpstr>隶书</vt:lpstr>
      <vt:lpstr>思源黑体 CN Normal</vt:lpstr>
      <vt:lpstr>宋体</vt:lpstr>
      <vt:lpstr>微软雅黑</vt:lpstr>
      <vt:lpstr>Arial</vt:lpstr>
      <vt:lpstr>Calibri</vt:lpstr>
      <vt:lpstr>Garamond</vt:lpstr>
      <vt:lpstr>Gill Sans MT</vt:lpstr>
      <vt:lpstr>Helvetica</vt:lpstr>
      <vt:lpstr>Tahoma</vt:lpstr>
      <vt:lpstr>Times New Roman</vt:lpstr>
      <vt:lpstr>Wingdings</vt:lpstr>
      <vt:lpstr>1</vt:lpstr>
      <vt:lpstr>1_自定义设计方案</vt:lpstr>
      <vt:lpstr>自定义设计方案</vt:lpstr>
      <vt:lpstr>计算机网络</vt:lpstr>
      <vt:lpstr>提   纲</vt:lpstr>
      <vt:lpstr>回顾：传统的网络层实现方案</vt:lpstr>
      <vt:lpstr>PowerPoint 演示文稿</vt:lpstr>
      <vt:lpstr>挑战：确定性路由</vt:lpstr>
      <vt:lpstr>挑战：负载均衡路由</vt:lpstr>
      <vt:lpstr>PowerPoint 演示文稿</vt:lpstr>
      <vt:lpstr>PowerPoint 演示文稿</vt:lpstr>
      <vt:lpstr>PowerPoint 演示文稿</vt:lpstr>
      <vt:lpstr>提   纲</vt:lpstr>
      <vt:lpstr>PowerPoint 演示文稿</vt:lpstr>
      <vt:lpstr>PowerPoint 演示文稿</vt:lpstr>
      <vt:lpstr>PowerPoint 演示文稿</vt:lpstr>
      <vt:lpstr>SDN架构：控制与转发分离</vt:lpstr>
      <vt:lpstr>SDN架构：SDN化示例</vt:lpstr>
      <vt:lpstr>SDN架构：数据平面与控制平面</vt:lpstr>
      <vt:lpstr>提   纲</vt:lpstr>
      <vt:lpstr>数据平面的变化趋势</vt:lpstr>
      <vt:lpstr>解决方案：通用转发</vt:lpstr>
      <vt:lpstr>OpenFlow流表</vt:lpstr>
      <vt:lpstr>OpenFlow流表匹配项</vt:lpstr>
      <vt:lpstr>OpenFlow报文匹配</vt:lpstr>
      <vt:lpstr>OpenFlow动作</vt:lpstr>
      <vt:lpstr>OpenFlow动作</vt:lpstr>
      <vt:lpstr>OpenFlow动作</vt:lpstr>
      <vt:lpstr>OpenFlow动作</vt:lpstr>
      <vt:lpstr>OpenFlow流表条目</vt:lpstr>
      <vt:lpstr>OpenFlow流表抽象</vt:lpstr>
      <vt:lpstr>OpenFlow 流表匹配示例</vt:lpstr>
      <vt:lpstr>PowerPoint 演示文稿</vt:lpstr>
      <vt:lpstr>PowerPoint 演示文稿</vt:lpstr>
      <vt:lpstr>PowerPoint 演示文稿</vt:lpstr>
      <vt:lpstr>OpenFlow交换机</vt:lpstr>
      <vt:lpstr>OpenFlow交换机</vt:lpstr>
      <vt:lpstr>OpenFlow安全通道</vt:lpstr>
      <vt:lpstr>OpenFlow消息</vt:lpstr>
      <vt:lpstr>OpenFlow消息类型和协议会话示例</vt:lpstr>
      <vt:lpstr>提   纲</vt:lpstr>
      <vt:lpstr>传统控制平面的局限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   纲</vt:lpstr>
      <vt:lpstr>OpenFlow协议</vt:lpstr>
      <vt:lpstr>OpenFlow协议:控制器到交换机消息</vt:lpstr>
      <vt:lpstr>OpenFlow协议: switch-to-controller 消息</vt:lpstr>
      <vt:lpstr>OpenFlow协议: 初始化流程</vt:lpstr>
      <vt:lpstr>OpenFlow协议: 互操作流程</vt:lpstr>
      <vt:lpstr>OpenFlow协议: 监控流程</vt:lpstr>
      <vt:lpstr>提   纲</vt:lpstr>
      <vt:lpstr>SDN应用及生态</vt:lpstr>
      <vt:lpstr>数据中心SDN应用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Microsoft Office User</dc:creator>
  <cp:lastModifiedBy>刘辉宇</cp:lastModifiedBy>
  <cp:revision>131</cp:revision>
  <dcterms:created xsi:type="dcterms:W3CDTF">2019-10-24T01:30:01Z</dcterms:created>
  <dcterms:modified xsi:type="dcterms:W3CDTF">2019-11-13T09:22:26Z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